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80" r:id="rId3"/>
    <p:sldId id="258" r:id="rId4"/>
    <p:sldId id="281" r:id="rId5"/>
    <p:sldId id="282" r:id="rId6"/>
    <p:sldId id="283" r:id="rId7"/>
    <p:sldId id="284" r:id="rId8"/>
    <p:sldId id="285" r:id="rId9"/>
    <p:sldId id="286" r:id="rId10"/>
    <p:sldId id="287" r:id="rId11"/>
    <p:sldId id="288" r:id="rId12"/>
    <p:sldId id="289" r:id="rId13"/>
    <p:sldId id="290" r:id="rId14"/>
    <p:sldId id="291" r:id="rId15"/>
    <p:sldId id="301" r:id="rId16"/>
    <p:sldId id="292" r:id="rId17"/>
    <p:sldId id="293" r:id="rId18"/>
    <p:sldId id="294" r:id="rId19"/>
    <p:sldId id="295" r:id="rId20"/>
    <p:sldId id="296" r:id="rId21"/>
    <p:sldId id="297" r:id="rId22"/>
    <p:sldId id="298" r:id="rId23"/>
    <p:sldId id="299" r:id="rId24"/>
    <p:sldId id="300" r:id="rId25"/>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25/01/2017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25/01/2017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25/01/2017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25/01/2017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25/01/2017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25/01/2017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20072" y="625252"/>
            <a:ext cx="3672408" cy="3539430"/>
          </a:xfrm>
          <a:prstGeom prst="rect">
            <a:avLst/>
          </a:prstGeom>
          <a:noFill/>
        </p:spPr>
        <p:txBody>
          <a:bodyPr wrap="square" rtlCol="0">
            <a:spAutoFit/>
          </a:bodyPr>
          <a:lstStyle/>
          <a:p>
            <a:pPr algn="ctr"/>
            <a:r>
              <a:rPr lang="es-ES" sz="2800" b="1" dirty="0" smtClean="0">
                <a:solidFill>
                  <a:schemeClr val="tx2">
                    <a:lumMod val="50000"/>
                  </a:schemeClr>
                </a:solidFill>
              </a:rPr>
              <a:t>Vemos </a:t>
            </a:r>
            <a:r>
              <a:rPr lang="es-ES" sz="2800" b="1" dirty="0">
                <a:solidFill>
                  <a:schemeClr val="tx2">
                    <a:lumMod val="50000"/>
                  </a:schemeClr>
                </a:solidFill>
              </a:rPr>
              <a:t>al anciano que sin dudar sigue su camino hacia el monte de la prueba con un propósito: ADORAR…  Pero, Isaac ya no era un niño y era un muchacho inteligente. </a:t>
            </a:r>
          </a:p>
        </p:txBody>
      </p:sp>
    </p:spTree>
    <p:extLst>
      <p:ext uri="{BB962C8B-B14F-4D97-AF65-F5344CB8AC3E}">
        <p14:creationId xmlns:p14="http://schemas.microsoft.com/office/powerpoint/2010/main" val="400893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20072" y="205786"/>
            <a:ext cx="3672408" cy="4401205"/>
          </a:xfrm>
          <a:prstGeom prst="rect">
            <a:avLst/>
          </a:prstGeom>
          <a:noFill/>
        </p:spPr>
        <p:txBody>
          <a:bodyPr wrap="square" rtlCol="0">
            <a:spAutoFit/>
          </a:bodyPr>
          <a:lstStyle/>
          <a:p>
            <a:pPr algn="ctr"/>
            <a:r>
              <a:rPr lang="es-ES" sz="2800" b="1" dirty="0">
                <a:solidFill>
                  <a:schemeClr val="tx2">
                    <a:lumMod val="50000"/>
                  </a:schemeClr>
                </a:solidFill>
              </a:rPr>
              <a:t>Él ya había visto muchas veces a su padre hacer altares y sacrificar holocaustos. Él sabía que para adorar al Dios verdadero necesitamos de algo muy importante: un sacrificio.</a:t>
            </a:r>
          </a:p>
        </p:txBody>
      </p:sp>
    </p:spTree>
    <p:extLst>
      <p:ext uri="{BB962C8B-B14F-4D97-AF65-F5344CB8AC3E}">
        <p14:creationId xmlns:p14="http://schemas.microsoft.com/office/powerpoint/2010/main" val="3099673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334923" y="913284"/>
            <a:ext cx="3672408" cy="3539430"/>
          </a:xfrm>
          <a:prstGeom prst="rect">
            <a:avLst/>
          </a:prstGeom>
          <a:noFill/>
        </p:spPr>
        <p:txBody>
          <a:bodyPr wrap="square" rtlCol="0">
            <a:spAutoFit/>
          </a:bodyPr>
          <a:lstStyle/>
          <a:p>
            <a:pPr algn="ctr"/>
            <a:r>
              <a:rPr lang="es-ES" sz="2800" b="1" dirty="0">
                <a:solidFill>
                  <a:schemeClr val="tx2">
                    <a:lumMod val="50000"/>
                  </a:schemeClr>
                </a:solidFill>
              </a:rPr>
              <a:t>¿Dónde está el cordero? Esa fue la pregunta del joven a la cual con voz temblorosa pero segura el anciano responde: “Dios proveerá” (v8).</a:t>
            </a:r>
          </a:p>
        </p:txBody>
      </p:sp>
    </p:spTree>
    <p:extLst>
      <p:ext uri="{BB962C8B-B14F-4D97-AF65-F5344CB8AC3E}">
        <p14:creationId xmlns:p14="http://schemas.microsoft.com/office/powerpoint/2010/main" val="2816673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61545" y="1777380"/>
            <a:ext cx="6696744" cy="193899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III. DIOS PROVEE SOLUCIÓN</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43917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148064" y="553244"/>
            <a:ext cx="3600399" cy="2677656"/>
          </a:xfrm>
          <a:prstGeom prst="rect">
            <a:avLst/>
          </a:prstGeom>
          <a:noFill/>
        </p:spPr>
        <p:txBody>
          <a:bodyPr wrap="square" rtlCol="0">
            <a:spAutoFit/>
          </a:bodyPr>
          <a:lstStyle/>
          <a:p>
            <a:pPr algn="ctr"/>
            <a:r>
              <a:rPr lang="es-ES" sz="2800" b="1" dirty="0">
                <a:solidFill>
                  <a:schemeClr val="tx2">
                    <a:lumMod val="50000"/>
                  </a:schemeClr>
                </a:solidFill>
              </a:rPr>
              <a:t>Ahora ya estamos en el monte. La escena es terrible. Un joven acostado encima de un montón de piedras y leña alrededor. </a:t>
            </a:r>
          </a:p>
        </p:txBody>
      </p:sp>
    </p:spTree>
    <p:extLst>
      <p:ext uri="{BB962C8B-B14F-4D97-AF65-F5344CB8AC3E}">
        <p14:creationId xmlns:p14="http://schemas.microsoft.com/office/powerpoint/2010/main" val="275602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932040" y="644636"/>
            <a:ext cx="3816424" cy="3539430"/>
          </a:xfrm>
          <a:prstGeom prst="rect">
            <a:avLst/>
          </a:prstGeom>
          <a:noFill/>
        </p:spPr>
        <p:txBody>
          <a:bodyPr wrap="square" rtlCol="0">
            <a:spAutoFit/>
          </a:bodyPr>
          <a:lstStyle/>
          <a:p>
            <a:pPr algn="ctr"/>
            <a:r>
              <a:rPr lang="es-ES" sz="2800" b="1" dirty="0" smtClean="0">
                <a:solidFill>
                  <a:schemeClr val="tx2">
                    <a:lumMod val="50000"/>
                  </a:schemeClr>
                </a:solidFill>
              </a:rPr>
              <a:t>Su </a:t>
            </a:r>
            <a:r>
              <a:rPr lang="es-ES" sz="2800" b="1" dirty="0">
                <a:solidFill>
                  <a:schemeClr val="tx2">
                    <a:lumMod val="50000"/>
                  </a:schemeClr>
                </a:solidFill>
              </a:rPr>
              <a:t>anciano padre, con su mano alzada, levantando un cuchillo y con lágrimas en sus ojos listo para cumplir el mandato y entregar a su hijo en sacrificio de adoración a Dios. </a:t>
            </a:r>
          </a:p>
        </p:txBody>
      </p:sp>
    </p:spTree>
    <p:extLst>
      <p:ext uri="{BB962C8B-B14F-4D97-AF65-F5344CB8AC3E}">
        <p14:creationId xmlns:p14="http://schemas.microsoft.com/office/powerpoint/2010/main" val="17251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427984" y="217075"/>
            <a:ext cx="4536503" cy="4401205"/>
          </a:xfrm>
          <a:prstGeom prst="rect">
            <a:avLst/>
          </a:prstGeom>
          <a:noFill/>
        </p:spPr>
        <p:txBody>
          <a:bodyPr wrap="square" rtlCol="0">
            <a:spAutoFit/>
          </a:bodyPr>
          <a:lstStyle/>
          <a:p>
            <a:pPr algn="ctr"/>
            <a:r>
              <a:rPr lang="es-ES" sz="2800" b="1" dirty="0">
                <a:solidFill>
                  <a:schemeClr val="tx2">
                    <a:lumMod val="50000"/>
                  </a:schemeClr>
                </a:solidFill>
              </a:rPr>
              <a:t>“Entonces el ángel de Jehová le dio voces desde el cielo, y dijo: Abraham, Abraham. Y él respondió: Heme aquí. Y dijo: No extiendas tu mano sobre el muchacho, ni le hagas nada; porque ya conozco que temes a Dios, por cuanto no me rehusaste tu hijo, tu único.”</a:t>
            </a:r>
          </a:p>
        </p:txBody>
      </p:sp>
    </p:spTree>
    <p:extLst>
      <p:ext uri="{BB962C8B-B14F-4D97-AF65-F5344CB8AC3E}">
        <p14:creationId xmlns:p14="http://schemas.microsoft.com/office/powerpoint/2010/main" val="407766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880084" y="205786"/>
            <a:ext cx="3672408" cy="4401205"/>
          </a:xfrm>
          <a:prstGeom prst="rect">
            <a:avLst/>
          </a:prstGeom>
          <a:noFill/>
        </p:spPr>
        <p:txBody>
          <a:bodyPr wrap="square" rtlCol="0">
            <a:spAutoFit/>
          </a:bodyPr>
          <a:lstStyle/>
          <a:p>
            <a:pPr algn="ctr"/>
            <a:r>
              <a:rPr lang="es-ES" sz="2800" b="1" dirty="0">
                <a:solidFill>
                  <a:schemeClr val="tx2">
                    <a:lumMod val="50000"/>
                  </a:schemeClr>
                </a:solidFill>
              </a:rPr>
              <a:t>“Entonces alzó Abraham sus ojos y miró, y he aquí a sus espaldas un carnero trabado en un zarzal por sus cuernos; y fue Abraham y tomó el carnero, y lo ofreció en holocausto en lugar de su hijo.”</a:t>
            </a:r>
          </a:p>
        </p:txBody>
      </p:sp>
    </p:spTree>
    <p:extLst>
      <p:ext uri="{BB962C8B-B14F-4D97-AF65-F5344CB8AC3E}">
        <p14:creationId xmlns:p14="http://schemas.microsoft.com/office/powerpoint/2010/main" val="245523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92080" y="31877"/>
            <a:ext cx="3672408" cy="4832092"/>
          </a:xfrm>
          <a:prstGeom prst="rect">
            <a:avLst/>
          </a:prstGeom>
          <a:noFill/>
        </p:spPr>
        <p:txBody>
          <a:bodyPr wrap="square" rtlCol="0">
            <a:spAutoFit/>
          </a:bodyPr>
          <a:lstStyle/>
          <a:p>
            <a:pPr algn="ctr"/>
            <a:r>
              <a:rPr lang="es-ES" sz="2800" b="1" dirty="0" smtClean="0">
                <a:solidFill>
                  <a:schemeClr val="tx2">
                    <a:lumMod val="50000"/>
                  </a:schemeClr>
                </a:solidFill>
              </a:rPr>
              <a:t>Dios </a:t>
            </a:r>
            <a:r>
              <a:rPr lang="es-ES" sz="2800" b="1" dirty="0">
                <a:solidFill>
                  <a:schemeClr val="tx2">
                    <a:lumMod val="50000"/>
                  </a:schemeClr>
                </a:solidFill>
              </a:rPr>
              <a:t>mandó el carnero como sustituto de Isaac. </a:t>
            </a:r>
            <a:endParaRPr lang="es-ES" sz="2800" b="1" dirty="0" smtClean="0">
              <a:solidFill>
                <a:schemeClr val="tx2">
                  <a:lumMod val="50000"/>
                </a:schemeClr>
              </a:solidFill>
            </a:endParaRPr>
          </a:p>
          <a:p>
            <a:pPr algn="ctr"/>
            <a:endParaRPr lang="es-ES" sz="2800" b="1" dirty="0" smtClean="0">
              <a:solidFill>
                <a:schemeClr val="tx2">
                  <a:lumMod val="50000"/>
                </a:schemeClr>
              </a:solidFill>
            </a:endParaRPr>
          </a:p>
          <a:p>
            <a:pPr algn="ctr"/>
            <a:r>
              <a:rPr lang="es-ES" sz="2800" b="1" dirty="0" smtClean="0">
                <a:solidFill>
                  <a:schemeClr val="tx2">
                    <a:lumMod val="50000"/>
                  </a:schemeClr>
                </a:solidFill>
              </a:rPr>
              <a:t>Isaac </a:t>
            </a:r>
            <a:r>
              <a:rPr lang="es-ES" sz="2800" b="1" dirty="0">
                <a:solidFill>
                  <a:schemeClr val="tx2">
                    <a:lumMod val="50000"/>
                  </a:schemeClr>
                </a:solidFill>
              </a:rPr>
              <a:t>vivió gracias al sustituto que ocupó su lugar</a:t>
            </a:r>
            <a:r>
              <a:rPr lang="es-ES" sz="2800" b="1" dirty="0" smtClean="0">
                <a:solidFill>
                  <a:schemeClr val="tx2">
                    <a:lumMod val="50000"/>
                  </a:schemeClr>
                </a:solidFill>
              </a:rPr>
              <a:t>.</a:t>
            </a:r>
          </a:p>
          <a:p>
            <a:pPr algn="ctr"/>
            <a:endParaRPr lang="es-ES" sz="2800" b="1" dirty="0">
              <a:solidFill>
                <a:schemeClr val="tx2">
                  <a:lumMod val="50000"/>
                </a:schemeClr>
              </a:solidFill>
            </a:endParaRPr>
          </a:p>
          <a:p>
            <a:pPr algn="ctr"/>
            <a:r>
              <a:rPr lang="es-ES" sz="2800" b="1" dirty="0" smtClean="0">
                <a:solidFill>
                  <a:schemeClr val="tx2">
                    <a:lumMod val="50000"/>
                  </a:schemeClr>
                </a:solidFill>
              </a:rPr>
              <a:t>La </a:t>
            </a:r>
            <a:r>
              <a:rPr lang="es-ES" sz="2800" b="1" dirty="0">
                <a:solidFill>
                  <a:schemeClr val="tx2">
                    <a:lumMod val="50000"/>
                  </a:schemeClr>
                </a:solidFill>
              </a:rPr>
              <a:t>sangre del carnero fue lo que permitió que Isaac viviera. </a:t>
            </a:r>
          </a:p>
        </p:txBody>
      </p:sp>
    </p:spTree>
    <p:extLst>
      <p:ext uri="{BB962C8B-B14F-4D97-AF65-F5344CB8AC3E}">
        <p14:creationId xmlns:p14="http://schemas.microsoft.com/office/powerpoint/2010/main" val="246229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03648" y="481236"/>
            <a:ext cx="7200800" cy="4154984"/>
          </a:xfrm>
          <a:prstGeom prst="rect">
            <a:avLst/>
          </a:prstGeom>
          <a:noFill/>
        </p:spPr>
        <p:txBody>
          <a:bodyPr wrap="square" rtlCol="0">
            <a:spAutoFit/>
          </a:bodyPr>
          <a:lstStyle/>
          <a:p>
            <a:pPr algn="ctr"/>
            <a:r>
              <a:rPr lang="es-ES" sz="2400" b="1" dirty="0">
                <a:solidFill>
                  <a:schemeClr val="tx2">
                    <a:lumMod val="50000"/>
                  </a:schemeClr>
                </a:solidFill>
              </a:rPr>
              <a:t>“Todo el pesar y la agonía que soportó Abraham por esta sombría y temible prueba, tenía por propósito grabar profundamente en él la comprensión del plan de redención en favor del hombre caído. Se le hizo entender mediante su propia experiencia cuán inmensa era la abnegación del Dios infinito al dar a su propio Hijo para que muriese a fin de rescatar al hombre de la ruina completa. Para Abraham, ninguna tortura mental podía igualarse con la que sufrió al obedecer la orden divina de sacrificar a su hijo” </a:t>
            </a:r>
            <a:endParaRPr lang="es-ES" sz="2400" b="1" dirty="0" smtClean="0">
              <a:solidFill>
                <a:schemeClr val="tx2">
                  <a:lumMod val="50000"/>
                </a:schemeClr>
              </a:solidFill>
            </a:endParaRPr>
          </a:p>
          <a:p>
            <a:pPr algn="ctr"/>
            <a:r>
              <a:rPr lang="es-ES" sz="2400" b="1" dirty="0" smtClean="0">
                <a:solidFill>
                  <a:schemeClr val="tx2">
                    <a:lumMod val="50000"/>
                  </a:schemeClr>
                </a:solidFill>
              </a:rPr>
              <a:t>(</a:t>
            </a:r>
            <a:r>
              <a:rPr lang="es-ES" sz="2400" b="1" dirty="0">
                <a:solidFill>
                  <a:schemeClr val="tx2">
                    <a:lumMod val="50000"/>
                  </a:schemeClr>
                </a:solidFill>
              </a:rPr>
              <a:t>3TI 407).</a:t>
            </a:r>
          </a:p>
        </p:txBody>
      </p:sp>
    </p:spTree>
    <p:extLst>
      <p:ext uri="{BB962C8B-B14F-4D97-AF65-F5344CB8AC3E}">
        <p14:creationId xmlns:p14="http://schemas.microsoft.com/office/powerpoint/2010/main" val="123187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148064" y="913284"/>
            <a:ext cx="3385673" cy="3108543"/>
          </a:xfrm>
          <a:prstGeom prst="rect">
            <a:avLst/>
          </a:prstGeom>
          <a:noFill/>
        </p:spPr>
        <p:txBody>
          <a:bodyPr wrap="square" rtlCol="0">
            <a:spAutoFit/>
          </a:bodyPr>
          <a:lstStyle/>
          <a:p>
            <a:pPr algn="ctr"/>
            <a:r>
              <a:rPr lang="es-ES" sz="2800" b="1" dirty="0">
                <a:solidFill>
                  <a:schemeClr val="tx2">
                    <a:lumMod val="50000"/>
                  </a:schemeClr>
                </a:solidFill>
              </a:rPr>
              <a:t>Dios había hecho una promesa a Abraham. De su linaje, de su descendencia nacería una gran nación. Su hijo, Isaac, el hijo del milagro. </a:t>
            </a:r>
            <a:endParaRPr lang="pt-BR" sz="2800" b="1" dirty="0">
              <a:solidFill>
                <a:schemeClr val="tx2">
                  <a:lumMod val="50000"/>
                </a:schemeClr>
              </a:solidFill>
            </a:endParaRPr>
          </a:p>
        </p:txBody>
      </p:sp>
    </p:spTree>
    <p:extLst>
      <p:ext uri="{BB962C8B-B14F-4D97-AF65-F5344CB8AC3E}">
        <p14:creationId xmlns:p14="http://schemas.microsoft.com/office/powerpoint/2010/main" val="22870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76056" y="553244"/>
            <a:ext cx="3672408" cy="3970318"/>
          </a:xfrm>
          <a:prstGeom prst="rect">
            <a:avLst/>
          </a:prstGeom>
          <a:noFill/>
        </p:spPr>
        <p:txBody>
          <a:bodyPr wrap="square" rtlCol="0">
            <a:spAutoFit/>
          </a:bodyPr>
          <a:lstStyle/>
          <a:p>
            <a:pPr algn="ctr"/>
            <a:r>
              <a:rPr lang="es-ES" sz="2800" b="1" dirty="0">
                <a:solidFill>
                  <a:schemeClr val="tx2">
                    <a:lumMod val="50000"/>
                  </a:schemeClr>
                </a:solidFill>
              </a:rPr>
              <a:t>En este mundo en el cual vivimos la única solución para el problema del pecado es Jesucristo. Él es cordero de Dios que cubre los pecados de todos los seres humanos. </a:t>
            </a:r>
          </a:p>
        </p:txBody>
      </p:sp>
    </p:spTree>
    <p:extLst>
      <p:ext uri="{BB962C8B-B14F-4D97-AF65-F5344CB8AC3E}">
        <p14:creationId xmlns:p14="http://schemas.microsoft.com/office/powerpoint/2010/main" val="162474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471592" y="697260"/>
            <a:ext cx="3672408" cy="3785652"/>
          </a:xfrm>
          <a:prstGeom prst="rect">
            <a:avLst/>
          </a:prstGeom>
          <a:noFill/>
        </p:spPr>
        <p:txBody>
          <a:bodyPr wrap="square" rtlCol="0">
            <a:spAutoFit/>
          </a:bodyPr>
          <a:lstStyle/>
          <a:p>
            <a:pPr algn="ctr"/>
            <a:r>
              <a:rPr lang="es-ES" sz="2400" b="1" dirty="0" smtClean="0">
                <a:solidFill>
                  <a:schemeClr val="tx2">
                    <a:lumMod val="50000"/>
                  </a:schemeClr>
                </a:solidFill>
              </a:rPr>
              <a:t>Debemos </a:t>
            </a:r>
            <a:r>
              <a:rPr lang="es-ES" sz="2400" b="1" dirty="0">
                <a:solidFill>
                  <a:schemeClr val="tx2">
                    <a:lumMod val="50000"/>
                  </a:schemeClr>
                </a:solidFill>
              </a:rPr>
              <a:t>ser ejemplos para nuestros hijos, haciendo la voluntad de Dios, aunque muchas veces parezca una locura. </a:t>
            </a:r>
          </a:p>
          <a:p>
            <a:pPr algn="ctr"/>
            <a:r>
              <a:rPr lang="es-ES" sz="2400" b="1" dirty="0" smtClean="0">
                <a:solidFill>
                  <a:schemeClr val="tx2">
                    <a:lumMod val="50000"/>
                  </a:schemeClr>
                </a:solidFill>
              </a:rPr>
              <a:t>Cada </a:t>
            </a:r>
            <a:r>
              <a:rPr lang="es-ES" sz="2400" b="1" dirty="0">
                <a:solidFill>
                  <a:schemeClr val="tx2">
                    <a:lumMod val="50000"/>
                  </a:schemeClr>
                </a:solidFill>
              </a:rPr>
              <a:t>día necesitamos renovar nuestra confianza en Dios, entregar y consagrar nuestra familia en señal de adoración. </a:t>
            </a:r>
          </a:p>
        </p:txBody>
      </p:sp>
    </p:spTree>
    <p:extLst>
      <p:ext uri="{BB962C8B-B14F-4D97-AF65-F5344CB8AC3E}">
        <p14:creationId xmlns:p14="http://schemas.microsoft.com/office/powerpoint/2010/main" val="3642188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364088" y="553244"/>
            <a:ext cx="3672408" cy="3970318"/>
          </a:xfrm>
          <a:prstGeom prst="rect">
            <a:avLst/>
          </a:prstGeom>
          <a:noFill/>
        </p:spPr>
        <p:txBody>
          <a:bodyPr wrap="square" rtlCol="0">
            <a:spAutoFit/>
          </a:bodyPr>
          <a:lstStyle/>
          <a:p>
            <a:pPr algn="ctr"/>
            <a:r>
              <a:rPr lang="es-ES" sz="2800" b="1" dirty="0" smtClean="0">
                <a:solidFill>
                  <a:schemeClr val="tx2">
                    <a:lumMod val="50000"/>
                  </a:schemeClr>
                </a:solidFill>
              </a:rPr>
              <a:t>Estamos </a:t>
            </a:r>
            <a:r>
              <a:rPr lang="es-ES" sz="2800" b="1" dirty="0">
                <a:solidFill>
                  <a:schemeClr val="tx2">
                    <a:lumMod val="50000"/>
                  </a:schemeClr>
                </a:solidFill>
              </a:rPr>
              <a:t>viviendo en los últimos minutos del reloj profético. Cristo está volviendo y necesitamos hoy más que nunca permitir que la sangre de Jesús limpie de todo pecado nuestra familia. </a:t>
            </a:r>
          </a:p>
        </p:txBody>
      </p:sp>
    </p:spTree>
    <p:extLst>
      <p:ext uri="{BB962C8B-B14F-4D97-AF65-F5344CB8AC3E}">
        <p14:creationId xmlns:p14="http://schemas.microsoft.com/office/powerpoint/2010/main" val="338244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364088" y="193204"/>
            <a:ext cx="3672408" cy="4832092"/>
          </a:xfrm>
          <a:prstGeom prst="rect">
            <a:avLst/>
          </a:prstGeom>
          <a:noFill/>
        </p:spPr>
        <p:txBody>
          <a:bodyPr wrap="square" rtlCol="0">
            <a:spAutoFit/>
          </a:bodyPr>
          <a:lstStyle/>
          <a:p>
            <a:pPr algn="ctr"/>
            <a:r>
              <a:rPr lang="es-ES" sz="2800" b="1" dirty="0">
                <a:solidFill>
                  <a:schemeClr val="tx2">
                    <a:lumMod val="50000"/>
                  </a:schemeClr>
                </a:solidFill>
              </a:rPr>
              <a:t>Dios te llamó a ser un ejemplo. A ser un hombre y una mujer de fe. A ser un intercesor. ¿Estás dispuesto a ser un padre, una madre conforme al corazón de Dios? ¿Estás dispuesto o dispuesta a jugarte por tu fe y darlo todo por Jesús? </a:t>
            </a:r>
          </a:p>
        </p:txBody>
      </p:sp>
    </p:spTree>
    <p:extLst>
      <p:ext uri="{BB962C8B-B14F-4D97-AF65-F5344CB8AC3E}">
        <p14:creationId xmlns:p14="http://schemas.microsoft.com/office/powerpoint/2010/main" val="404349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92080" y="769268"/>
            <a:ext cx="3672408" cy="3539430"/>
          </a:xfrm>
          <a:prstGeom prst="rect">
            <a:avLst/>
          </a:prstGeom>
          <a:noFill/>
        </p:spPr>
        <p:txBody>
          <a:bodyPr wrap="square" rtlCol="0">
            <a:spAutoFit/>
          </a:bodyPr>
          <a:lstStyle/>
          <a:p>
            <a:pPr algn="ctr"/>
            <a:r>
              <a:rPr lang="es-ES" sz="2800" b="1" dirty="0">
                <a:solidFill>
                  <a:schemeClr val="tx2">
                    <a:lumMod val="50000"/>
                  </a:schemeClr>
                </a:solidFill>
              </a:rPr>
              <a:t>Hoy somos llamados por Dios a enseñar por precepto y ejemplo a nuestros hijos que la única solución para el problema del pecado es Cristo. Porque fuera de él no hay salvación. </a:t>
            </a:r>
          </a:p>
        </p:txBody>
      </p:sp>
    </p:spTree>
    <p:extLst>
      <p:ext uri="{BB962C8B-B14F-4D97-AF65-F5344CB8AC3E}">
        <p14:creationId xmlns:p14="http://schemas.microsoft.com/office/powerpoint/2010/main" val="78939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61545" y="2286667"/>
            <a:ext cx="6696744" cy="101566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LA GRAN PRUEBA</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88588" y="50723"/>
            <a:ext cx="7490129" cy="2677656"/>
          </a:xfrm>
          <a:prstGeom prst="rect">
            <a:avLst/>
          </a:prstGeom>
          <a:noFill/>
        </p:spPr>
        <p:txBody>
          <a:bodyPr wrap="square" rtlCol="0">
            <a:spAutoFit/>
          </a:bodyPr>
          <a:lstStyle/>
          <a:p>
            <a:pPr algn="ctr"/>
            <a:r>
              <a:rPr lang="es-ES" sz="2800" b="1" dirty="0">
                <a:solidFill>
                  <a:schemeClr val="tx2">
                    <a:lumMod val="50000"/>
                  </a:schemeClr>
                </a:solidFill>
              </a:rPr>
              <a:t>“Aconteció después de estas cosas, que probó Dios a Abraham, y le dijo: Abraham. Y él respondió: Heme aquí. Y dijo: Toma ahora tu hijo, tu único, Isaac, a quien amas, y vete a tierra de </a:t>
            </a:r>
            <a:r>
              <a:rPr lang="es-ES" sz="2800" b="1" dirty="0" err="1">
                <a:solidFill>
                  <a:schemeClr val="tx2">
                    <a:lumMod val="50000"/>
                  </a:schemeClr>
                </a:solidFill>
              </a:rPr>
              <a:t>Moriah</a:t>
            </a:r>
            <a:r>
              <a:rPr lang="es-ES" sz="2800" b="1" dirty="0">
                <a:solidFill>
                  <a:schemeClr val="tx2">
                    <a:lumMod val="50000"/>
                  </a:schemeClr>
                </a:solidFill>
              </a:rPr>
              <a:t>, y ofrécelo allí en holocausto sobre uno de los montes que yo te diré” (Génesis 22:1).</a:t>
            </a:r>
            <a:endParaRPr lang="pt-BR" sz="2800" b="1" dirty="0">
              <a:solidFill>
                <a:schemeClr val="tx2">
                  <a:lumMod val="50000"/>
                </a:schemeClr>
              </a:solidFill>
            </a:endParaRPr>
          </a:p>
        </p:txBody>
      </p:sp>
    </p:spTree>
    <p:extLst>
      <p:ext uri="{BB962C8B-B14F-4D97-AF65-F5344CB8AC3E}">
        <p14:creationId xmlns:p14="http://schemas.microsoft.com/office/powerpoint/2010/main" val="199970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326279" y="193204"/>
            <a:ext cx="3817721" cy="4832092"/>
          </a:xfrm>
          <a:prstGeom prst="rect">
            <a:avLst/>
          </a:prstGeom>
          <a:noFill/>
        </p:spPr>
        <p:txBody>
          <a:bodyPr wrap="square" rtlCol="0">
            <a:spAutoFit/>
          </a:bodyPr>
          <a:lstStyle/>
          <a:p>
            <a:pPr algn="ctr"/>
            <a:r>
              <a:rPr lang="es-ES" sz="2800" b="1" dirty="0" smtClean="0">
                <a:solidFill>
                  <a:schemeClr val="tx2">
                    <a:lumMod val="50000"/>
                  </a:schemeClr>
                </a:solidFill>
              </a:rPr>
              <a:t>La </a:t>
            </a:r>
            <a:r>
              <a:rPr lang="es-ES" sz="2800" b="1" dirty="0">
                <a:solidFill>
                  <a:schemeClr val="tx2">
                    <a:lumMod val="50000"/>
                  </a:schemeClr>
                </a:solidFill>
              </a:rPr>
              <a:t>prueba no se centraba en Isaac sino en Abraham. El objetivo era poner a prueba el valor y la fibra de la </a:t>
            </a:r>
            <a:r>
              <a:rPr lang="es-ES" sz="2800" b="1" dirty="0" smtClean="0">
                <a:solidFill>
                  <a:schemeClr val="tx2">
                    <a:lumMod val="50000"/>
                  </a:schemeClr>
                </a:solidFill>
              </a:rPr>
              <a:t>persona. Dios </a:t>
            </a:r>
            <a:r>
              <a:rPr lang="es-ES" sz="2800" b="1" dirty="0">
                <a:solidFill>
                  <a:schemeClr val="tx2">
                    <a:lumMod val="50000"/>
                  </a:schemeClr>
                </a:solidFill>
              </a:rPr>
              <a:t>estaba dispuesto a probar no solo el amor de Abraham hacia él, sino también su propio amor hacia Abraham.</a:t>
            </a:r>
          </a:p>
        </p:txBody>
      </p:sp>
    </p:spTree>
    <p:extLst>
      <p:ext uri="{BB962C8B-B14F-4D97-AF65-F5344CB8AC3E}">
        <p14:creationId xmlns:p14="http://schemas.microsoft.com/office/powerpoint/2010/main" val="14097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508104" y="265212"/>
            <a:ext cx="3457681" cy="4401205"/>
          </a:xfrm>
          <a:prstGeom prst="rect">
            <a:avLst/>
          </a:prstGeom>
          <a:noFill/>
        </p:spPr>
        <p:txBody>
          <a:bodyPr wrap="square" rtlCol="0">
            <a:spAutoFit/>
          </a:bodyPr>
          <a:lstStyle/>
          <a:p>
            <a:pPr algn="ctr"/>
            <a:r>
              <a:rPr lang="es-ES" sz="2800" b="1" dirty="0" smtClean="0">
                <a:solidFill>
                  <a:schemeClr val="tx2">
                    <a:lumMod val="50000"/>
                  </a:schemeClr>
                </a:solidFill>
              </a:rPr>
              <a:t>Abraham </a:t>
            </a:r>
            <a:r>
              <a:rPr lang="es-ES" sz="2800" b="1" dirty="0">
                <a:solidFill>
                  <a:schemeClr val="tx2">
                    <a:lumMod val="50000"/>
                  </a:schemeClr>
                </a:solidFill>
              </a:rPr>
              <a:t>conocía la voz de Dios porque a lo largo de los años siempre había cultivado una relación de amistad con él, y estaba dispuesto a hacer lo que sea, sin importar lo que esto significase. </a:t>
            </a:r>
          </a:p>
        </p:txBody>
      </p:sp>
    </p:spTree>
    <p:extLst>
      <p:ext uri="{BB962C8B-B14F-4D97-AF65-F5344CB8AC3E}">
        <p14:creationId xmlns:p14="http://schemas.microsoft.com/office/powerpoint/2010/main" val="119683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88024" y="193203"/>
            <a:ext cx="4249769" cy="4832092"/>
          </a:xfrm>
          <a:prstGeom prst="rect">
            <a:avLst/>
          </a:prstGeom>
          <a:noFill/>
        </p:spPr>
        <p:txBody>
          <a:bodyPr wrap="square" rtlCol="0">
            <a:spAutoFit/>
          </a:bodyPr>
          <a:lstStyle/>
          <a:p>
            <a:pPr algn="ctr"/>
            <a:r>
              <a:rPr lang="es-ES" sz="2800" b="1" dirty="0">
                <a:solidFill>
                  <a:schemeClr val="tx2">
                    <a:lumMod val="50000"/>
                  </a:schemeClr>
                </a:solidFill>
              </a:rPr>
              <a:t>El versículo 3 dice que Abraham, se levantó muy de mañana tomó todo lo necesario para un sacrificio de adoración, junto sus siervos y levantó a Isaac para que fueran juntos al monte </a:t>
            </a:r>
            <a:r>
              <a:rPr lang="es-ES" sz="2800" b="1" dirty="0" err="1">
                <a:solidFill>
                  <a:schemeClr val="tx2">
                    <a:lumMod val="50000"/>
                  </a:schemeClr>
                </a:solidFill>
              </a:rPr>
              <a:t>Moriah</a:t>
            </a:r>
            <a:r>
              <a:rPr lang="es-ES" sz="2800" b="1" dirty="0">
                <a:solidFill>
                  <a:schemeClr val="tx2">
                    <a:lumMod val="50000"/>
                  </a:schemeClr>
                </a:solidFill>
              </a:rPr>
              <a:t> para ofrecer holocausto. No dudó. No cuestionó la decisión de Dios; sólo obedeció. </a:t>
            </a:r>
          </a:p>
        </p:txBody>
      </p:sp>
    </p:spTree>
    <p:extLst>
      <p:ext uri="{BB962C8B-B14F-4D97-AF65-F5344CB8AC3E}">
        <p14:creationId xmlns:p14="http://schemas.microsoft.com/office/powerpoint/2010/main" val="94393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61545" y="1921396"/>
            <a:ext cx="6696744" cy="193899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CAMINO A LA ADORACIÓN</a:t>
            </a:r>
            <a:endParaRPr lang="pt-BR"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13565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88024" y="913284"/>
            <a:ext cx="4033745" cy="3108543"/>
          </a:xfrm>
          <a:prstGeom prst="rect">
            <a:avLst/>
          </a:prstGeom>
          <a:noFill/>
        </p:spPr>
        <p:txBody>
          <a:bodyPr wrap="square" rtlCol="0">
            <a:spAutoFit/>
          </a:bodyPr>
          <a:lstStyle/>
          <a:p>
            <a:pPr algn="ctr"/>
            <a:r>
              <a:rPr lang="es-ES" sz="2800" b="1" dirty="0">
                <a:solidFill>
                  <a:schemeClr val="tx2">
                    <a:lumMod val="50000"/>
                  </a:schemeClr>
                </a:solidFill>
              </a:rPr>
              <a:t>“Entonces dijo Abraham a sus siervos: Esperad aquí con el asno, y yo y el muchacho iremos hasta allí y adoraremos, y volveremos a vosotros” (</a:t>
            </a:r>
            <a:r>
              <a:rPr lang="es-ES" sz="2800" b="1" dirty="0" err="1">
                <a:solidFill>
                  <a:schemeClr val="tx2">
                    <a:lumMod val="50000"/>
                  </a:schemeClr>
                </a:solidFill>
              </a:rPr>
              <a:t>GéN</a:t>
            </a:r>
            <a:r>
              <a:rPr lang="es-ES" sz="2800" b="1" dirty="0">
                <a:solidFill>
                  <a:schemeClr val="tx2">
                    <a:lumMod val="50000"/>
                  </a:schemeClr>
                </a:solidFill>
              </a:rPr>
              <a:t>. 22:5). </a:t>
            </a:r>
          </a:p>
        </p:txBody>
      </p:sp>
    </p:spTree>
    <p:extLst>
      <p:ext uri="{BB962C8B-B14F-4D97-AF65-F5344CB8AC3E}">
        <p14:creationId xmlns:p14="http://schemas.microsoft.com/office/powerpoint/2010/main" val="340192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2578</TotalTime>
  <Words>880</Words>
  <Application>Microsoft Office PowerPoint</Application>
  <PresentationFormat>Apresentação na tela (16:10)</PresentationFormat>
  <Paragraphs>29</Paragraphs>
  <Slides>24</Slides>
  <Notes>0</Notes>
  <HiddenSlides>0</HiddenSlides>
  <MMClips>0</MMClips>
  <ScaleCrop>false</ScaleCrop>
  <HeadingPairs>
    <vt:vector size="4" baseType="variant">
      <vt:variant>
        <vt:lpstr>Tema</vt:lpstr>
      </vt:variant>
      <vt:variant>
        <vt:i4>1</vt:i4>
      </vt:variant>
      <vt:variant>
        <vt:lpstr>Títulos de slides</vt:lpstr>
      </vt:variant>
      <vt:variant>
        <vt:i4>24</vt:i4>
      </vt:variant>
    </vt:vector>
  </HeadingPairs>
  <TitlesOfParts>
    <vt:vector size="25"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67</cp:revision>
  <dcterms:created xsi:type="dcterms:W3CDTF">2017-01-01T15:59:22Z</dcterms:created>
  <dcterms:modified xsi:type="dcterms:W3CDTF">2017-01-25T20:35:37Z</dcterms:modified>
</cp:coreProperties>
</file>