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20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s/slide21.xml" ContentType="application/vnd.openxmlformats-officedocument.presentationml.slide+xml"/>
  <Override PartName="/ppt/slides/slide14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2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3.xml" ContentType="application/vnd.openxmlformats-officedocument.presentationml.slide+xml"/>
  <Override PartName="/ppt/slides/slide28.xml" ContentType="application/vnd.openxmlformats-officedocument.presentationml.slide+xml"/>
  <Override PartName="/ppt/slides/slide38.xml" ContentType="application/vnd.openxmlformats-officedocument.presentationml.slide+xml"/>
  <Override PartName="/ppt/slides/slide29.xml" ContentType="application/vnd.openxmlformats-officedocument.presentationml.slide+xml"/>
  <Override PartName="/ppt/slides/slide3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37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10.xml" ContentType="application/vnd.openxmlformats-officedocument.presentationml.slide+xml"/>
  <Override PartName="/ppt/slides/slide36.xml" ContentType="application/vnd.openxmlformats-officedocument.presentationml.slide+xml"/>
  <Override PartName="/ppt/slides/slide26.xml" ContentType="application/vnd.openxmlformats-officedocument.presentationml.slide+xml"/>
  <Override PartName="/ppt/slides/slide4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4.xml" ContentType="application/vnd.openxmlformats-officedocument.presentationml.slideLayout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6858000"/>
  <p:notesSz cx="7772400" cy="100584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iapositiva d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ng" descr="Plantillas módulo 4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  <a:lvl2pPr indent="4572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2pPr>
            <a:lvl3pPr indent="9144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3pPr>
            <a:lvl4pPr indent="13716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4pPr>
            <a:lvl5pPr indent="18288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sldNum" idx="1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B6984874-2767-4A4C-9F8D-E0490C7BB533}" type="slidenum"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&lt;number&gt;</a:t>
            </a:fld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Comparació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1.png" descr="Plantillas módulo 4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b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  <a:lvl2pPr indent="45720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2pPr>
            <a:lvl3pPr indent="91440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3pPr>
            <a:lvl4pPr indent="137160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4pPr>
            <a:lvl5pPr indent="182880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b">
            <a:noAutofit/>
          </a:bodyPr>
          <a:lstStyle>
            <a:lvl1pPr indent="0" algn="l" defTabSz="914400">
              <a:spcBef>
                <a:spcPts val="499"/>
              </a:spcBef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indent="457200" algn="l" defTabSz="914400"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indent="914400" algn="l" defTabSz="9144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indent="1371600" algn="l" defTabSz="914400"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indent="1828800" algn="l" defTabSz="9144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indent="182880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indent="182880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43080" indent="0" algn="l" defTabSz="914400">
              <a:spcBef>
                <a:spcPts val="499"/>
              </a:spcBef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83720" lvl="1" indent="-326520" algn="l" defTabSz="914400"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219320" lvl="2" indent="-304920" algn="l" defTabSz="9144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737360" lvl="3" indent="-365760" algn="l" defTabSz="914400"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94560" lvl="4" indent="-365760" algn="l" defTabSz="9144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651760" lvl="5" indent="-36576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108960" lvl="6" indent="-36576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sldNum" idx="10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D4BDA595-D77C-4B86-805E-962F4E898735}" type="slidenum"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&lt;number&gt;</a:t>
            </a:fld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ólo el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1.png" descr="Plantillas módulo 4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ldNum" idx="11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E372CE37-2C5A-4B6E-A2D9-3798CA99AFF8}" type="slidenum"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&lt;number&gt;</a:t>
            </a:fld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En blanc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1.png" descr="Plantillas módulo 4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7" name="PlaceHolder 1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9E6CA233-48E5-4D2A-9937-A139D50855D0}" type="slidenum"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&lt;number&gt;</a:t>
            </a:fld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Contenido con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1.png" descr="Plantillas módulo 4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b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20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20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 defTabSz="914400">
              <a:spcBef>
                <a:spcPts val="7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 defTabSz="914400">
              <a:spcBef>
                <a:spcPts val="7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 defTabSz="914400">
              <a:spcBef>
                <a:spcPts val="7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 defTabSz="914400">
              <a:spcBef>
                <a:spcPts val="7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 defTabSz="914400"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83720" lvl="1" indent="-326520" algn="l" defTabSz="914400">
              <a:spcBef>
                <a:spcPts val="7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219320" lvl="2" indent="-304920" algn="l" defTabSz="914400">
              <a:spcBef>
                <a:spcPts val="7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737360" lvl="3" indent="-365760" algn="l" defTabSz="914400">
              <a:spcBef>
                <a:spcPts val="7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94560" lvl="4" indent="-365760" algn="l" defTabSz="914400">
              <a:spcBef>
                <a:spcPts val="7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651760" lvl="5" indent="-36576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108960" lvl="6" indent="-36576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sldNum" idx="13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D0EB5135-85F9-4EDA-860F-DFA48CA5DCD4}" type="slidenum"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&lt;number&gt;</a:t>
            </a:fld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Imagen con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image1.png" descr="Plantillas módulo 4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b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20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20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000" rIns="91440" bIns="45000" anchor="t">
            <a:noAutofit/>
          </a:bodyPr>
          <a:lstStyle>
            <a:lvl1pPr algn="l" defTabSz="914400">
              <a:spcBef>
                <a:spcPts val="3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indent="457200" algn="l" defTabSz="914400"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indent="914400" algn="l" defTabSz="914400"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indent="1371600" algn="l" defTabSz="914400"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indent="1828800" algn="l" defTabSz="914400"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indent="182880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indent="182880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algn="l" defTabSz="914400">
              <a:spcBef>
                <a:spcPts val="3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1" algn="l" defTabSz="914400"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2" algn="l" defTabSz="914400"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3" algn="l" defTabSz="914400"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4" algn="l" defTabSz="914400"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5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6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  <a:lvl2pPr indent="45720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2pPr>
            <a:lvl3pPr indent="91440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3pPr>
            <a:lvl4pPr indent="137160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4pPr>
            <a:lvl5pPr indent="182880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sldNum" idx="14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16FC001A-7C6A-4A1F-B347-32AC34E0B174}" type="slidenum"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&lt;number&gt;</a:t>
            </a:fld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ítulo y texto vertic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png" descr="Plantillas módulo 4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5BE38CC2-2FF7-40E7-811C-886F012C6CB8}" type="slidenum"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&lt;number&gt;</a:t>
            </a:fld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ítulo vertical y tex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1.png" descr="Plantillas módulo 4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F4E68521-EE47-435D-B663-29DDFC820535}" type="slidenum"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&lt;number&gt;</a:t>
            </a:fld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ítulo y objeto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1.png" descr="Plantillas módulo 4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52574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sldNum" idx="4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1AB669C9-5FF1-417B-A5ED-1A3170EB06F0}" type="slidenum"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&lt;number&gt;</a:t>
            </a:fld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1.png" descr="Plantillas módulo 4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  <a:lvl2pPr indent="4572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2pPr>
            <a:lvl3pPr indent="9144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3pPr>
            <a:lvl4pPr indent="13716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4pPr>
            <a:lvl5pPr indent="18288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sldNum" idx="5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3A59665B-59EF-4539-A224-A9E5BBF3960C}" type="slidenum"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&lt;number&gt;</a:t>
            </a:fld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&amp; Sub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1.png" descr="Plantillas módulo 4-02.jpg" hidden="1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92800" y="1152000"/>
            <a:ext cx="7357680" cy="232128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b">
            <a:noAutofit/>
          </a:bodyPr>
          <a:lstStyle>
            <a:lvl1pPr indent="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56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1pPr>
          </a:lstStyle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6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Title Text</a:t>
            </a:r>
            <a:endParaRPr lang="es-ES" sz="5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892800" y="3536280"/>
            <a:ext cx="7357680" cy="79452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t">
            <a:noAutofit/>
          </a:bodyPr>
          <a:lstStyle>
            <a:lvl1pPr indent="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1pPr>
            <a:lvl2pPr indent="2286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2pPr>
            <a:lvl3pPr indent="4572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3pPr>
            <a:lvl4pPr indent="6858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4pPr>
            <a:lvl5pPr indent="9144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5pPr>
          </a:lstStyle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One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Two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Three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Four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Five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sldNum" idx="6"/>
          </p:nvPr>
        </p:nvSpPr>
        <p:spPr>
          <a:xfrm>
            <a:off x="4440600" y="6505200"/>
            <a:ext cx="253080" cy="24876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t">
            <a:noAutofit/>
          </a:bodyPr>
          <a:lstStyle>
            <a:lvl1pPr indent="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1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1pPr>
          </a:lstStyle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fld id="{5C36CB46-5D92-41AC-B7F4-4FB1EA32C9CD}" type="slidenum">
              <a:rPr lang="es-ES" sz="1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&lt;number&gt;</a:t>
            </a:fld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1.png" descr="Plantillas módulo 4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sldNum" idx="7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32B08E6F-B76D-4CB2-97CC-9D40CBD7014C}" type="slidenum"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&lt;number&gt;</a:t>
            </a:fld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Encabezado de secció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1.png" descr="Plantillas módulo 4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4000" b="1" u="none" strike="noStrike" cap="all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u="none" strike="noStrike" cap="all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4000" b="1" u="none" strike="noStrike" cap="all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b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  <a:lvl2pPr indent="45720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2pPr>
            <a:lvl3pPr indent="91440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3pPr>
            <a:lvl4pPr indent="137160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4pPr>
            <a:lvl5pPr indent="182880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sldNum" idx="8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9A3D5FA7-49B5-48AC-8318-B3E9D073E007}" type="slidenum"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&lt;number&gt;</a:t>
            </a:fld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os objeto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1.png" descr="Plantillas módulo 4-02.jp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  <a:lvl2pPr lvl="1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2pPr>
            <a:lvl3pPr lvl="2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3pPr>
            <a:lvl4pPr lvl="3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4pPr>
            <a:lvl5pPr lvl="4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»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One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90560" lvl="1" indent="-33336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Two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234440" lvl="2" indent="-32004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Three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727280" lvl="3" indent="-35568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Four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84480" lvl="4" indent="-35568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»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Body Level Five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5A805244-E8BB-4B44-9E34-DE70D3C5F589}" type="slidenum"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&lt;number&gt;</a:t>
            </a:fld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6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7" name="PlaceHolder 1"/>
          <p:cNvSpPr>
            <a:spLocks noGrp="1"/>
          </p:cNvSpPr>
          <p:nvPr>
            <p:ph/>
          </p:nvPr>
        </p:nvSpPr>
        <p:spPr>
          <a:xfrm>
            <a:off x="1384200" y="1069920"/>
            <a:ext cx="6692400" cy="45626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98440" indent="-298440" algn="l" defTabSz="79560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Cuidar con esmero </a:t>
            </a:r>
            <a:r>
              <a:rPr lang="es-ES" sz="31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la grey</a:t>
            </a: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que Dios les ha dado.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440" indent="-298440" algn="l" defTabSz="79560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Trabajar en plena armonía con el </a:t>
            </a:r>
            <a:r>
              <a:rPr lang="es-ES" sz="31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pastor de la iglesia</a:t>
            </a:r>
            <a:r>
              <a:rPr lang="es-ES" sz="313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440" indent="-298440" algn="l" defTabSz="79560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Estar </a:t>
            </a:r>
            <a:r>
              <a:rPr lang="es-ES" sz="31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listos para dirigir</a:t>
            </a: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todos los servicios de la iglesia.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440" indent="-298440" algn="l" defTabSz="79560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Aprender a tratar amablemente a las personas</a:t>
            </a:r>
            <a:r>
              <a:rPr lang="es-ES" sz="313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, </a:t>
            </a: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sobre todo cuando éstas </a:t>
            </a:r>
            <a:r>
              <a:rPr lang="es-ES" sz="31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tienen problemas</a:t>
            </a:r>
            <a:r>
              <a:rPr lang="es-ES" sz="313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1" dur="indefinite" restart="never" nodeType="tmRoot">
          <p:childTnLst>
            <p:seq>
              <p:cTn id="102" dur="indefinite" nodeType="mainSeq">
                <p:childTnLst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9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0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4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5" dur="500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9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0" dur="500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4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5" dur="500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9" name="PlaceHolder 1"/>
          <p:cNvSpPr>
            <a:spLocks noGrp="1"/>
          </p:cNvSpPr>
          <p:nvPr>
            <p:ph/>
          </p:nvPr>
        </p:nvSpPr>
        <p:spPr>
          <a:xfrm>
            <a:off x="1256400" y="1150560"/>
            <a:ext cx="6630480" cy="49762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01680" indent="-301680" algn="l" defTabSz="80460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7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Tener una </a:t>
            </a:r>
            <a:r>
              <a:rPr lang="es-ES" sz="317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vida devocional ascendente en gracia y virtud</a:t>
            </a:r>
            <a:r>
              <a:rPr lang="es-ES" sz="317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1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1680" indent="-301680" algn="l" defTabSz="80460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7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Estar preocupados por mejorar su </a:t>
            </a:r>
            <a:r>
              <a:rPr lang="es-ES" sz="317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capacitación intelectual</a:t>
            </a:r>
            <a:r>
              <a:rPr lang="es-ES" sz="317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1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1680" indent="-301680" algn="l" defTabSz="80460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7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Ser </a:t>
            </a:r>
            <a:r>
              <a:rPr lang="es-ES" sz="317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pacificadores</a:t>
            </a:r>
            <a:r>
              <a:rPr lang="es-ES" sz="317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</a:t>
            </a:r>
            <a:r>
              <a:rPr lang="es-ES" sz="317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y no sembradores de discordias.</a:t>
            </a:r>
            <a:endParaRPr lang="es-ES" sz="31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1680" indent="-301680" algn="l" defTabSz="80460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7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Ser </a:t>
            </a:r>
            <a:r>
              <a:rPr lang="es-ES" sz="317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imparcial</a:t>
            </a:r>
            <a:r>
              <a:rPr lang="es-ES" sz="317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y cordial con todos.</a:t>
            </a:r>
            <a:endParaRPr lang="es-ES" sz="31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1680" indent="-301680" algn="l" defTabSz="80460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7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Ser ciento por ciento </a:t>
            </a:r>
            <a:r>
              <a:rPr lang="es-ES" sz="317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denominacional</a:t>
            </a:r>
            <a:r>
              <a:rPr lang="es-ES" sz="317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1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6" dur="indefinite" restart="never" nodeType="tmRoot">
          <p:childTnLst>
            <p:seq>
              <p:cTn id="127" dur="indefinite" nodeType="mainSeq">
                <p:childTnLst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4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5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9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0" dur="500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4" fill="hold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5" dur="500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9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0" dur="500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4" fill="hold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5" dur="500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1" name="PlaceHolder 1"/>
          <p:cNvSpPr>
            <a:spLocks noGrp="1"/>
          </p:cNvSpPr>
          <p:nvPr>
            <p:ph/>
          </p:nvPr>
        </p:nvSpPr>
        <p:spPr>
          <a:xfrm>
            <a:off x="1441080" y="1143360"/>
            <a:ext cx="6595920" cy="45705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98440" indent="-298440" algn="l" defTabSz="79560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Fomentar la </a:t>
            </a:r>
            <a:r>
              <a:rPr lang="es-ES" sz="31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devolución de los diezmos y las ofrendas</a:t>
            </a:r>
            <a:r>
              <a:rPr lang="es-ES" sz="313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440" indent="-298440" algn="l" defTabSz="79560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Estar totalmente convencidos del valor del </a:t>
            </a:r>
            <a:r>
              <a:rPr lang="es-ES" sz="31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Espíritu de la Profecía</a:t>
            </a: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</a:t>
            </a:r>
            <a:r>
              <a:rPr lang="es-ES" sz="31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en Elena G. de White</a:t>
            </a: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440" indent="-298440" algn="l" defTabSz="79560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Velar por mantener la pureza doctrinal de la iglesia: </a:t>
            </a:r>
            <a:r>
              <a:rPr lang="es-ES" sz="3130" b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“</a:t>
            </a:r>
            <a:r>
              <a:rPr lang="es-ES" sz="31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 la ley y el testimonio</a:t>
            </a:r>
            <a:r>
              <a:rPr lang="es-ES" sz="3130" b="1" i="1" u="none" strike="noStrike">
                <a:solidFill>
                  <a:srgbClr val="1E3184"/>
                </a:solidFill>
                <a:effectLst/>
                <a:uFillTx/>
                <a:latin typeface="Calibri"/>
                <a:ea typeface="Calibri"/>
              </a:rPr>
              <a:t>”</a:t>
            </a:r>
            <a:r>
              <a:rPr lang="es-ES" sz="3130" b="0" i="1" u="none" strike="noStrike">
                <a:solidFill>
                  <a:srgbClr val="1E3184"/>
                </a:solidFill>
                <a:effectLst/>
                <a:uFillTx/>
                <a:latin typeface="Calibri"/>
                <a:ea typeface="Calibri"/>
              </a:rPr>
              <a:t>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11160" indent="320400" algn="l" defTabSz="7956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130" b="0" i="1" u="none" strike="noStrike">
                <a:solidFill>
                  <a:srgbClr val="941751"/>
                </a:solidFill>
                <a:effectLst/>
                <a:uFillTx/>
                <a:latin typeface="Calibri"/>
                <a:ea typeface="Calibri"/>
              </a:rPr>
              <a:t>Isaías 8:20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6" dur="indefinite" restart="never" nodeType="tmRoot">
          <p:childTnLst>
            <p:seq>
              <p:cTn id="157" dur="indefinite" nodeType="mainSeq">
                <p:childTnLst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4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5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9" fill="hold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0" dur="500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4" fill="hold"/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5" dur="500"/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9" fill="hold"/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0" dur="500"/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3" name="PlaceHolder 1"/>
          <p:cNvSpPr>
            <a:spLocks noGrp="1"/>
          </p:cNvSpPr>
          <p:nvPr>
            <p:ph/>
          </p:nvPr>
        </p:nvSpPr>
        <p:spPr>
          <a:xfrm>
            <a:off x="1384560" y="1260360"/>
            <a:ext cx="6636240" cy="43369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88000" indent="-288000" algn="l" defTabSz="76824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Convertirse en innovadores de </a:t>
            </a:r>
            <a:r>
              <a:rPr lang="es-ES" sz="302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ideas y compartirlas</a:t>
            </a: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con los otros líderes.</a:t>
            </a:r>
            <a:endParaRPr lang="es-ES" sz="30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8000" indent="-288000" algn="l" defTabSz="76824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Saber distribuir </a:t>
            </a:r>
            <a:r>
              <a:rPr lang="es-ES" sz="302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responsabilidades</a:t>
            </a:r>
            <a:r>
              <a:rPr lang="es-ES" sz="302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0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8000" indent="-288000" algn="l" defTabSz="76824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Mantenerse humildes y </a:t>
            </a:r>
            <a:r>
              <a:rPr lang="es-ES" sz="302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reconocer sus errores</a:t>
            </a:r>
            <a:r>
              <a:rPr lang="es-ES" sz="302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0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8000" indent="-288000" algn="l" defTabSz="76824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Estar dispuestos a </a:t>
            </a:r>
            <a:r>
              <a:rPr lang="es-ES" sz="302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pedir perdón y a perdonar</a:t>
            </a: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cuando sea necesario</a:t>
            </a: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libri"/>
                <a:ea typeface="Calibri"/>
              </a:rPr>
              <a:t>.</a:t>
            </a:r>
            <a:endParaRPr lang="es-ES" sz="30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1" dur="indefinite" restart="never" nodeType="tmRoot">
          <p:childTnLst>
            <p:seq>
              <p:cTn id="182" dur="indefinite" nodeType="mainSeq">
                <p:childTnLst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6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9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0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4" fill="hold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5" dur="500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9" fill="hold"/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0" dur="500"/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4" fill="hold"/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5" dur="500"/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5" name="PlaceHolder 1"/>
          <p:cNvSpPr>
            <a:spLocks noGrp="1"/>
          </p:cNvSpPr>
          <p:nvPr>
            <p:ph/>
          </p:nvPr>
        </p:nvSpPr>
        <p:spPr>
          <a:xfrm>
            <a:off x="1258920" y="1056960"/>
            <a:ext cx="7108560" cy="48837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88000" indent="-288000" algn="l" defTabSz="76824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Mantenerse </a:t>
            </a:r>
            <a:r>
              <a:rPr lang="es-ES" sz="302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libres de resentimientos</a:t>
            </a:r>
            <a:r>
              <a:rPr lang="es-ES" sz="302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0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8000" indent="-288000" algn="l" defTabSz="76824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Evitar tomar </a:t>
            </a:r>
            <a:r>
              <a:rPr lang="es-ES" sz="302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decisiones vengativas</a:t>
            </a: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o para su propio bien.</a:t>
            </a:r>
            <a:endParaRPr lang="es-ES" sz="30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8000" indent="-288000" algn="l" defTabSz="76824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Mantener a sus familias y la iglesia como </a:t>
            </a:r>
            <a:r>
              <a:rPr lang="es-ES" sz="302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primero en todo</a:t>
            </a:r>
            <a:r>
              <a:rPr lang="es-ES" sz="302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0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8000" indent="-288000" algn="l" defTabSz="76824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Vestir con </a:t>
            </a:r>
            <a:r>
              <a:rPr lang="es-ES" sz="302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distinción</a:t>
            </a: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aunque con humildad y modestia</a:t>
            </a:r>
            <a:r>
              <a:rPr lang="es-ES" sz="302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0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8000" indent="-288000" algn="l" defTabSz="76824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Esforzarse por mejorar cada día su </a:t>
            </a:r>
            <a:r>
              <a:rPr lang="es-ES" sz="302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forma de hablar, vocabulario y  selección de sus palabras</a:t>
            </a:r>
            <a:r>
              <a:rPr lang="es-ES" sz="302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0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6" dur="indefinite" restart="never" nodeType="tmRoot">
          <p:childTnLst>
            <p:seq>
              <p:cTn id="207" dur="indefinite" nodeType="mainSeq">
                <p:childTnLst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4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5" dur="5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9" fill="hold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0" dur="500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4" fill="hold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5" dur="500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9" fill="hold"/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0" dur="500"/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4" fill="hold"/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5" dur="500"/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7" name="PlaceHolder 1"/>
          <p:cNvSpPr>
            <a:spLocks noGrp="1"/>
          </p:cNvSpPr>
          <p:nvPr>
            <p:ph/>
          </p:nvPr>
        </p:nvSpPr>
        <p:spPr>
          <a:xfrm>
            <a:off x="1402920" y="959760"/>
            <a:ext cx="6663600" cy="46850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08520" indent="-308520" algn="l" defTabSz="82296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Mantener un espíritu de </a:t>
            </a:r>
            <a:r>
              <a:rPr lang="es-ES" sz="32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superación personal</a:t>
            </a:r>
            <a:r>
              <a:rPr lang="es-ES" sz="32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8520" indent="-308520" algn="l" defTabSz="82296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Ser </a:t>
            </a:r>
            <a:r>
              <a:rPr lang="es-ES" sz="32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visionarios</a:t>
            </a:r>
            <a:r>
              <a:rPr lang="es-ES" sz="324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</a:t>
            </a:r>
            <a:r>
              <a:rPr lang="es-ES" sz="32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sin caer en el perfeccionismo o idealismo.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8520" indent="-308520" algn="l" defTabSz="82296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vacilar en </a:t>
            </a:r>
            <a:r>
              <a:rPr lang="es-ES" sz="32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innovar</a:t>
            </a:r>
            <a:r>
              <a:rPr lang="es-ES" sz="32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siempre y cuando los principios y la unidad se mantengan intactos.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8520" indent="-308520" algn="l" defTabSz="82296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Comprender </a:t>
            </a:r>
            <a:r>
              <a:rPr lang="es-ES" sz="32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al caído y ayudarle</a:t>
            </a:r>
            <a:r>
              <a:rPr lang="es-ES" sz="32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para que éste pueda levantarse.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6" dur="indefinite" restart="never" nodeType="tmRoot">
          <p:childTnLst>
            <p:seq>
              <p:cTn id="237" dur="indefinite" nodeType="mainSeq">
                <p:childTnLst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1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4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5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9" fill="hold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0" dur="500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4" fill="hold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5" dur="500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9" fill="hold"/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0" dur="500"/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9" name="PlaceHolder 1"/>
          <p:cNvSpPr>
            <a:spLocks noGrp="1"/>
          </p:cNvSpPr>
          <p:nvPr>
            <p:ph/>
          </p:nvPr>
        </p:nvSpPr>
        <p:spPr>
          <a:xfrm>
            <a:off x="1110960" y="1120320"/>
            <a:ext cx="6921360" cy="48553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43360" indent="-243360" algn="l" defTabSz="649080">
              <a:lnSpc>
                <a:spcPct val="100000"/>
              </a:lnSpc>
              <a:spcBef>
                <a:spcPts val="4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5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Estar dispuestos a sacar tiempo para la </a:t>
            </a:r>
            <a:r>
              <a:rPr lang="es-ES" sz="25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visitación y la capacitación personal</a:t>
            </a:r>
            <a:r>
              <a:rPr lang="es-ES" sz="255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25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43360" indent="-243360" algn="l" defTabSz="649080">
              <a:lnSpc>
                <a:spcPct val="100000"/>
              </a:lnSpc>
              <a:spcBef>
                <a:spcPts val="4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5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Ser </a:t>
            </a:r>
            <a:r>
              <a:rPr lang="es-ES" sz="25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líderes positivos</a:t>
            </a:r>
            <a:r>
              <a:rPr lang="es-ES" sz="25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cuando enfrenten dificultades.</a:t>
            </a:r>
            <a:endParaRPr lang="es-ES" sz="25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43360" indent="-243360" algn="l" defTabSz="649080">
              <a:lnSpc>
                <a:spcPct val="100000"/>
              </a:lnSpc>
              <a:spcBef>
                <a:spcPts val="4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5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Ser </a:t>
            </a:r>
            <a:r>
              <a:rPr lang="es-ES" sz="25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leal</a:t>
            </a:r>
            <a:r>
              <a:rPr lang="es-ES" sz="25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a Dios, a la iglesia, al pastor y a los otros líderes.</a:t>
            </a:r>
            <a:endParaRPr lang="es-ES" sz="25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43360" indent="-243360" algn="l" defTabSz="649080">
              <a:lnSpc>
                <a:spcPct val="100000"/>
              </a:lnSpc>
              <a:spcBef>
                <a:spcPts val="4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5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Ser </a:t>
            </a:r>
            <a:r>
              <a:rPr lang="es-ES" sz="25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comunicativos</a:t>
            </a:r>
            <a:r>
              <a:rPr lang="es-ES" sz="255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 N</a:t>
            </a:r>
            <a:r>
              <a:rPr lang="es-ES" sz="25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o manejarán los problemas solos, a menos que el problema lo amerite.</a:t>
            </a:r>
            <a:endParaRPr lang="es-ES" sz="25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43360" indent="-243360" algn="l" defTabSz="649080">
              <a:lnSpc>
                <a:spcPct val="100000"/>
              </a:lnSpc>
              <a:spcBef>
                <a:spcPts val="4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5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Evitar darle lugar a los chismes y las críticas porque </a:t>
            </a:r>
            <a:r>
              <a:rPr lang="es-ES" sz="25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destruirán la armonía de la iglesia</a:t>
            </a:r>
            <a:r>
              <a:rPr lang="es-ES" sz="255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25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1" dur="indefinite" restart="never" nodeType="tmRoot">
          <p:childTnLst>
            <p:seq>
              <p:cTn id="262" dur="indefinite" nodeType="mainSeq">
                <p:childTnLst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6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9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0" dur="5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4" fill="hold"/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5" dur="500"/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9" fill="hold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0" dur="500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4" fill="hold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5" dur="500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9" fill="hold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0" dur="500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1" name="PlaceHolder 1"/>
          <p:cNvSpPr>
            <a:spLocks noGrp="1"/>
          </p:cNvSpPr>
          <p:nvPr>
            <p:ph/>
          </p:nvPr>
        </p:nvSpPr>
        <p:spPr>
          <a:xfrm>
            <a:off x="1316520" y="1220400"/>
            <a:ext cx="6881760" cy="45993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77920" indent="-277920" algn="l" defTabSz="74052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Evaluar constantemente </a:t>
            </a:r>
            <a:r>
              <a:rPr lang="es-ES" sz="291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su trabajo</a:t>
            </a: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individual y el trabajo que hacen para la iglesia.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77920" indent="-277920" algn="l" defTabSz="74052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Estar preparados para </a:t>
            </a:r>
            <a:r>
              <a:rPr lang="es-ES" sz="291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ayudar</a:t>
            </a:r>
            <a:r>
              <a:rPr lang="es-ES" sz="291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</a:t>
            </a: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en lo que sea necesario.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77920" indent="-277920" algn="l" defTabSz="74052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Poner diariamente </a:t>
            </a:r>
            <a:r>
              <a:rPr lang="es-ES" sz="291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sus vidas en las manos de Jesús</a:t>
            </a: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77920" indent="-277920" algn="l" defTabSz="74052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Orar diariamente por su </a:t>
            </a:r>
            <a:r>
              <a:rPr lang="es-ES" sz="291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iglesia</a:t>
            </a:r>
            <a:r>
              <a:rPr lang="es-ES" sz="291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77920" indent="-277920" algn="l" defTabSz="74052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Ser buenos </a:t>
            </a:r>
            <a:r>
              <a:rPr lang="es-ES" sz="291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promotores</a:t>
            </a:r>
            <a:r>
              <a:rPr lang="es-ES" sz="291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</a:t>
            </a: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de las actividades de la iglesia</a:t>
            </a:r>
            <a:r>
              <a:rPr lang="es-ES" sz="291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1" dur="indefinite" restart="never" nodeType="tmRoot">
          <p:childTnLst>
            <p:seq>
              <p:cTn id="292" dur="indefinite" nodeType="mainSeq">
                <p:childTnLst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6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9" fill="hold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0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4" fill="hold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5" dur="5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9" fill="hold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0" dur="5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4" fill="hold"/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5" dur="500"/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9" fill="hold"/>
                                        <p:tgtEl>
                                          <p:spTgt spid="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0" dur="500"/>
                                        <p:tgtEl>
                                          <p:spTgt spid="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1098360" y="2391120"/>
            <a:ext cx="7506720" cy="25189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990720" indent="-99072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8A0000"/>
                </a:solidFill>
                <a:effectLst/>
                <a:uFillTx/>
                <a:latin typeface="Candara"/>
                <a:ea typeface="Candara"/>
              </a:rPr>
              <a:t>III. Generalidades en cuanto a la posición de los ancianos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5" name="PlaceHolder 1"/>
          <p:cNvSpPr>
            <a:spLocks noGrp="1"/>
          </p:cNvSpPr>
          <p:nvPr>
            <p:ph/>
          </p:nvPr>
        </p:nvSpPr>
        <p:spPr>
          <a:xfrm>
            <a:off x="1403640" y="1412640"/>
            <a:ext cx="6768360" cy="4032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35880" indent="-335880" algn="l" defTabSz="89604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5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Los ancianos son elegidos por el </a:t>
            </a:r>
            <a:r>
              <a:rPr lang="es-ES" sz="35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período de un año</a:t>
            </a:r>
            <a:r>
              <a:rPr lang="es-ES" sz="35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, a menos que la iglesia decida otra cosa.</a:t>
            </a:r>
            <a:endParaRPr lang="es-ES" sz="35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35880" indent="-335880" algn="l" defTabSz="89604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5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Los ancianos ungidos pueden estar activos como tal, </a:t>
            </a:r>
            <a:r>
              <a:rPr lang="es-ES" sz="35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sólo si la iglesia los nombra para ese período</a:t>
            </a:r>
            <a:r>
              <a:rPr lang="es-ES" sz="35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5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21" dur="indefinite" restart="never" nodeType="tmRoot">
          <p:childTnLst>
            <p:seq>
              <p:cTn id="322" dur="indefinite" nodeType="mainSeq">
                <p:childTnLst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6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9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0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4" fill="hold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5" dur="500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0" name="PlaceHolder 1"/>
          <p:cNvSpPr>
            <a:spLocks noGrp="1"/>
          </p:cNvSpPr>
          <p:nvPr>
            <p:ph/>
          </p:nvPr>
        </p:nvSpPr>
        <p:spPr>
          <a:xfrm>
            <a:off x="1303560" y="1064160"/>
            <a:ext cx="6993360" cy="50853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75888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332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“Palabra fiel: Si alguno anhela obispado, buena obra desea. Pero es necesario que el obispo sea irreprensible, marido de una sola mujer, sobrio, prudente, decoroso, hospedador, apto para enseñar; no dado al vino, no pendenciero, no codicioso de ganancias deshonestas, sino amable, apacible, no avaro; que gobierne bien su casa, </a:t>
            </a:r>
            <a:endParaRPr lang="es-ES" sz="33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7" name="PlaceHolder 1"/>
          <p:cNvSpPr>
            <a:spLocks noGrp="1"/>
          </p:cNvSpPr>
          <p:nvPr>
            <p:ph/>
          </p:nvPr>
        </p:nvSpPr>
        <p:spPr>
          <a:xfrm>
            <a:off x="1434240" y="1272600"/>
            <a:ext cx="6637680" cy="45295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88000" indent="-288000" algn="l" defTabSz="76824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Cuando los ancianos son ungidos </a:t>
            </a:r>
            <a:r>
              <a:rPr lang="es-ES" sz="302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necesitan ser ungidos de nuevo</a:t>
            </a: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la próxima vez que sean nombrado como ancianos.</a:t>
            </a:r>
            <a:endParaRPr lang="es-ES" sz="30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8000" indent="-288000" algn="l" defTabSz="76824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Durante el tiempo intermedio entre el </a:t>
            </a:r>
            <a:r>
              <a:rPr lang="es-ES" sz="302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nombramiento y el ungimiento</a:t>
            </a:r>
            <a:r>
              <a:rPr lang="es-ES" sz="302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, </a:t>
            </a: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los ancianos pueden actuar como líderes, pero no pueden administrar en las ceremonias de la iglesia.</a:t>
            </a:r>
            <a:endParaRPr lang="es-ES" sz="30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36" dur="indefinite" restart="never" nodeType="tmRoot">
          <p:childTnLst>
            <p:seq>
              <p:cTn id="337" dur="indefinite" nodeType="mainSeq">
                <p:childTnLst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1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4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5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9" fill="hold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0" dur="500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9" name="PlaceHolder 1"/>
          <p:cNvSpPr>
            <a:spLocks noGrp="1"/>
          </p:cNvSpPr>
          <p:nvPr>
            <p:ph/>
          </p:nvPr>
        </p:nvSpPr>
        <p:spPr>
          <a:xfrm>
            <a:off x="1458000" y="1243440"/>
            <a:ext cx="6804360" cy="43707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88000" indent="-288000" algn="l" defTabSz="76824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Sólo un pastor </a:t>
            </a:r>
            <a:r>
              <a:rPr lang="es-ES" sz="302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ordenado puede ungir a los ancianos</a:t>
            </a:r>
            <a:r>
              <a:rPr lang="es-ES" sz="302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0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8000" indent="-288000" algn="l" defTabSz="76824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Quienes son ungidos como ancianos no necesitan ser ungidos para ejercer como </a:t>
            </a:r>
            <a:r>
              <a:rPr lang="es-ES" sz="302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diáconos</a:t>
            </a:r>
            <a:r>
              <a:rPr lang="es-ES" sz="302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0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8000" indent="-288000" algn="l" defTabSz="76824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Quienes han sido ungidos como diáconos y luego son nombrados ancianos, </a:t>
            </a:r>
            <a:r>
              <a:rPr lang="es-ES" sz="302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sí necesitan ser </a:t>
            </a: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ungidos como ancianos.</a:t>
            </a:r>
            <a:endParaRPr lang="es-ES" sz="30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1" dur="indefinite" restart="never" nodeType="tmRoot">
          <p:childTnLst>
            <p:seq>
              <p:cTn id="352" dur="indefinite" nodeType="mainSeq">
                <p:childTnLst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6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9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0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4" fill="hold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5" dur="500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9" fill="hold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70" dur="5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1" name="PlaceHolder 1"/>
          <p:cNvSpPr>
            <a:spLocks noGrp="1"/>
          </p:cNvSpPr>
          <p:nvPr>
            <p:ph/>
          </p:nvPr>
        </p:nvSpPr>
        <p:spPr>
          <a:xfrm>
            <a:off x="1369080" y="1196640"/>
            <a:ext cx="6639840" cy="47516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25800" indent="-325800" algn="l" defTabSz="868680">
              <a:lnSpc>
                <a:spcPct val="100000"/>
              </a:lnSpc>
              <a:spcBef>
                <a:spcPts val="9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Los que han sido ungidos como ancianos en el pasado, pero para el período vigente </a:t>
            </a:r>
            <a:r>
              <a:rPr lang="es-ES" sz="38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</a:t>
            </a:r>
            <a:r>
              <a:rPr lang="es-ES" sz="38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son nombrados como ancianos, </a:t>
            </a:r>
            <a:r>
              <a:rPr lang="es-ES" sz="38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</a:t>
            </a:r>
            <a:r>
              <a:rPr lang="es-ES" sz="380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deben ejercer en ningún deber reservado para los ancianos</a:t>
            </a:r>
            <a:r>
              <a:rPr lang="es-ES" sz="38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,</a:t>
            </a:r>
            <a:r>
              <a:rPr lang="es-ES" sz="38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bajo ningunas circunstancias</a:t>
            </a:r>
            <a:r>
              <a:rPr lang="es-ES" sz="380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3" name="PlaceHolder 1"/>
          <p:cNvSpPr>
            <a:spLocks noGrp="1"/>
          </p:cNvSpPr>
          <p:nvPr>
            <p:ph/>
          </p:nvPr>
        </p:nvSpPr>
        <p:spPr>
          <a:xfrm>
            <a:off x="1371600" y="1133640"/>
            <a:ext cx="6509880" cy="4695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43080" indent="-343080" algn="l" defTabSz="914400">
              <a:lnSpc>
                <a:spcPct val="100000"/>
              </a:lnSpc>
              <a:spcBef>
                <a:spcPts val="9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0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Si los ancianos no fueron ratificados como tales para el período vigente, quedan </a:t>
            </a:r>
            <a:r>
              <a:rPr lang="es-ES" sz="40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deshabilitados</a:t>
            </a:r>
            <a:r>
              <a:rPr lang="es-ES" sz="40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para ejercer las funciones propias de los ancianos nombrados y ungidos.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5" name="PlaceHolder 1"/>
          <p:cNvSpPr>
            <a:spLocks noGrp="1"/>
          </p:cNvSpPr>
          <p:nvPr>
            <p:ph/>
          </p:nvPr>
        </p:nvSpPr>
        <p:spPr>
          <a:xfrm>
            <a:off x="1334520" y="1159200"/>
            <a:ext cx="6474600" cy="51440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existen ningunas circunstancias emergentes que justifiquen que los líderes de iglesia, que no están nombrados como ancianos, puedan desarrollar las actividades reservadas sólo para los ancianos que están nombrados y en pleno período de ejercicio.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449720" y="2336760"/>
            <a:ext cx="6779880" cy="1878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863640" indent="-86364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8A0000"/>
                </a:solidFill>
                <a:effectLst/>
                <a:uFillTx/>
                <a:latin typeface="Candara"/>
                <a:ea typeface="Candara"/>
              </a:rPr>
              <a:t>IV. Autoridad de los ancianos de iglesia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9" name="PlaceHolder 1"/>
          <p:cNvSpPr>
            <a:spLocks noGrp="1"/>
          </p:cNvSpPr>
          <p:nvPr>
            <p:ph/>
          </p:nvPr>
        </p:nvSpPr>
        <p:spPr>
          <a:xfrm>
            <a:off x="1359000" y="1184400"/>
            <a:ext cx="6425640" cy="43588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12120" indent="-312120" algn="l" defTabSz="83196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La autoridad de los ancianos es </a:t>
            </a:r>
            <a:r>
              <a:rPr lang="es-ES" sz="36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local y no abarca a otras iglesias a menos que, por alguna solicitud especial </a:t>
            </a:r>
            <a:r>
              <a:rPr lang="es-ES" sz="36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y de acuerdo a las indicaciones del Manual de la Iglesia, la Asociación recomiende algo diferente.</a:t>
            </a:r>
            <a:endParaRPr lang="es-ES" sz="36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1" name="PlaceHolder 1"/>
          <p:cNvSpPr>
            <a:spLocks noGrp="1"/>
          </p:cNvSpPr>
          <p:nvPr>
            <p:ph/>
          </p:nvPr>
        </p:nvSpPr>
        <p:spPr>
          <a:xfrm>
            <a:off x="1293480" y="1162800"/>
            <a:ext cx="6912360" cy="4713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15360" indent="-315360" algn="l" defTabSz="841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8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Los ancianos de iglesia pueden realizar los servicios </a:t>
            </a:r>
            <a:r>
              <a:rPr lang="es-ES" sz="368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fúnebres.</a:t>
            </a:r>
            <a:endParaRPr lang="es-ES" sz="36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5360" indent="-315360" algn="l" defTabSz="841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8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Están autorizados para administrar el </a:t>
            </a:r>
            <a:r>
              <a:rPr lang="es-ES" sz="368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ungimiento a los enfermos.</a:t>
            </a:r>
            <a:endParaRPr lang="es-ES" sz="36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5360" indent="-315360" algn="l" defTabSz="841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8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Deben realizar las obligaciones en la </a:t>
            </a:r>
            <a:r>
              <a:rPr lang="es-ES" sz="368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ceremonia de la Santa Cena.</a:t>
            </a:r>
            <a:endParaRPr lang="es-ES" sz="36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71" dur="indefinite" restart="never" nodeType="tmRoot">
          <p:childTnLst>
            <p:seq>
              <p:cTn id="372" dur="indefinite" nodeType="mainSeq">
                <p:childTnLst>
                  <p:par>
                    <p:cTn id="373" fill="hold">
                      <p:stCondLst>
                        <p:cond delay="indefinite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6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7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9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80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4" fill="hold"/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85" dur="500"/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9" fill="hold"/>
                                        <p:tgtEl>
                                          <p:spTgt spid="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90" dur="500"/>
                                        <p:tgtEl>
                                          <p:spTgt spid="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3" name="PlaceHolder 1"/>
          <p:cNvSpPr>
            <a:spLocks noGrp="1"/>
          </p:cNvSpPr>
          <p:nvPr>
            <p:ph/>
          </p:nvPr>
        </p:nvSpPr>
        <p:spPr>
          <a:xfrm>
            <a:off x="1417320" y="1395720"/>
            <a:ext cx="6884640" cy="40662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En ausencia del pastor o en acuerdo con el mismo, pueden  dirigir la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junta de la iglesia local</a:t>
            </a: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Si son autorizados por el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presidente del campo local, los ancianos pueden bautizar </a:t>
            </a: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durante la ceremonia bautismal.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91" dur="indefinite" restart="never" nodeType="tmRoot">
          <p:childTnLst>
            <p:seq>
              <p:cTn id="392" dur="indefinite" nodeType="mainSeq">
                <p:childTnLst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6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9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9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00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4" fill="hold"/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05" dur="500"/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5" name="PlaceHolder 1"/>
          <p:cNvSpPr>
            <a:spLocks noGrp="1"/>
          </p:cNvSpPr>
          <p:nvPr>
            <p:ph/>
          </p:nvPr>
        </p:nvSpPr>
        <p:spPr>
          <a:xfrm>
            <a:off x="1301040" y="1167840"/>
            <a:ext cx="6541920" cy="45219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15360" indent="-315360" algn="l" defTabSz="84132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0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Pueden tener el </a:t>
            </a:r>
            <a:r>
              <a:rPr lang="es-ES" sz="330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sermón para una ceremonia de casamiento.</a:t>
            </a:r>
            <a:endParaRPr lang="es-ES" sz="330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5360" indent="-315360" algn="l" defTabSz="84132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0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Están autorizados para dirigir una ceremonia de </a:t>
            </a:r>
            <a:r>
              <a:rPr lang="es-ES" sz="330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dedicación de niños.</a:t>
            </a:r>
            <a:endParaRPr lang="es-ES" sz="330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5360" indent="-315360" algn="l" defTabSz="84132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0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En acuerdo con el pastor distrital, pueden dirigir la </a:t>
            </a:r>
            <a:r>
              <a:rPr lang="es-ES" sz="330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junta</a:t>
            </a:r>
            <a:r>
              <a:rPr lang="es-ES" sz="330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</a:t>
            </a:r>
            <a:r>
              <a:rPr lang="es-ES" sz="330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administrativa de su iglesia.</a:t>
            </a:r>
            <a:endParaRPr lang="es-ES" sz="330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06" dur="indefinite" restart="never" nodeType="tmRoot">
          <p:childTnLst>
            <p:seq>
              <p:cTn id="407" dur="indefinite" nodeType="mainSeq">
                <p:childTnLst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1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4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15" dur="5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9" fill="hold"/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20" dur="500"/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4" fill="hold"/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25" dur="500"/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2" name="PlaceHolder 1"/>
          <p:cNvSpPr>
            <a:spLocks noGrp="1"/>
          </p:cNvSpPr>
          <p:nvPr>
            <p:ph/>
          </p:nvPr>
        </p:nvSpPr>
        <p:spPr>
          <a:xfrm>
            <a:off x="1175040" y="1112040"/>
            <a:ext cx="7260840" cy="51163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72252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316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que tenga a sus hijos en sujeción con toda honestidad (pues el que no sabe gobernar su propia casa, ¿cómo cuidará de la iglesia de Dios?); no un neófito, no sea que envaneciéndose caiga en la condenación del diablo. También es necesario que tenga buen testimonio de los de afuera, para que no caiga en descrédito y en lazo del diablo”.</a:t>
            </a:r>
            <a:endParaRPr lang="es-ES" sz="316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7225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16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1 Timoteo 3:1-7</a:t>
            </a:r>
            <a:endParaRPr lang="es-ES" sz="316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7" name="PlaceHolder 1"/>
          <p:cNvSpPr>
            <a:spLocks noGrp="1"/>
          </p:cNvSpPr>
          <p:nvPr>
            <p:ph/>
          </p:nvPr>
        </p:nvSpPr>
        <p:spPr>
          <a:xfrm>
            <a:off x="1441080" y="1065600"/>
            <a:ext cx="6821640" cy="43999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7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Deben servir de asesores a los diferentes </a:t>
            </a:r>
            <a:r>
              <a:rPr lang="es-ES" sz="372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departamentos de la iglesia.</a:t>
            </a:r>
            <a:endParaRPr lang="es-ES" sz="37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7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Pueden dirigir todas las </a:t>
            </a:r>
            <a:r>
              <a:rPr lang="es-ES" sz="372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ceremonias que les son permitidas</a:t>
            </a:r>
            <a:r>
              <a:rPr lang="es-ES" sz="37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, en los grupos que dependen de</a:t>
            </a:r>
            <a:r>
              <a:rPr lang="es-ES" sz="372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</a:t>
            </a:r>
            <a:r>
              <a:rPr lang="es-ES" sz="37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su Iglesia</a:t>
            </a:r>
            <a:r>
              <a:rPr lang="es-ES" sz="3720" b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7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26" dur="indefinite" restart="never" nodeType="tmRoot">
          <p:childTnLst>
            <p:seq>
              <p:cTn id="427" dur="indefinite" nodeType="mainSeq">
                <p:childTnLst>
                  <p:par>
                    <p:cTn id="428" fill="hold">
                      <p:stCondLst>
                        <p:cond delay="indefinite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1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3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4" fill="hold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35" dur="5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9" fill="hold"/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40" dur="500"/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0560" y="2310480"/>
            <a:ext cx="6527160" cy="27147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774720" indent="-77472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8A0000"/>
                </a:solidFill>
                <a:effectLst/>
                <a:uFillTx/>
                <a:latin typeface="Candara"/>
                <a:ea typeface="Candara"/>
              </a:rPr>
              <a:t>V. Límites en la autoridad de los ancianos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2212560" y="887760"/>
            <a:ext cx="5108040" cy="12376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600" b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Los ancianos de iglesia </a:t>
            </a:r>
            <a:r>
              <a:rPr lang="es-ES" sz="3600" b="1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no deben</a:t>
            </a:r>
            <a:r>
              <a:rPr lang="es-ES" sz="3600" b="0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: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1326240" y="2115720"/>
            <a:ext cx="6881040" cy="39052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22200" indent="-322200" algn="l" defTabSz="85968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Realizar la </a:t>
            </a:r>
            <a:r>
              <a:rPr lang="es-ES" sz="301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ceremonia</a:t>
            </a:r>
            <a:r>
              <a:rPr lang="es-ES" sz="30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</a:t>
            </a:r>
            <a:r>
              <a:rPr lang="es-ES" sz="301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bautismal sin previa autorización</a:t>
            </a:r>
            <a:r>
              <a:rPr lang="es-ES" sz="30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del presidente del campo.</a:t>
            </a:r>
            <a:endParaRPr lang="es-ES" sz="30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2200" indent="-322200" algn="l" defTabSz="85968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Prestar sus servicios como </a:t>
            </a:r>
            <a:r>
              <a:rPr lang="es-ES" sz="301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ancianos en otras iglesias</a:t>
            </a:r>
            <a:r>
              <a:rPr lang="es-ES" sz="30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sin que hayan hecho arreglos</a:t>
            </a:r>
            <a:r>
              <a:rPr lang="es-ES" sz="301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</a:t>
            </a:r>
            <a:r>
              <a:rPr lang="es-ES" sz="30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especiales previos con su iglesia y la Asociación, tal como lo indica el Manual de la Iglesia.</a:t>
            </a:r>
            <a:endParaRPr lang="es-ES" sz="30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41" dur="indefinite" restart="never" nodeType="tmRoot">
          <p:childTnLst>
            <p:seq>
              <p:cTn id="442" dur="indefinite" nodeType="mainSeq">
                <p:childTnLst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6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4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9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50" dur="5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4" fill="hold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55" dur="500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4" name="PlaceHolder 1"/>
          <p:cNvSpPr>
            <a:spLocks noGrp="1"/>
          </p:cNvSpPr>
          <p:nvPr>
            <p:ph/>
          </p:nvPr>
        </p:nvSpPr>
        <p:spPr>
          <a:xfrm>
            <a:off x="1410840" y="1200960"/>
            <a:ext cx="6792480" cy="45738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12120" indent="-312120" algn="l" defTabSz="83196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Celebrar contratos matrimoniales, ni tomar los votos matrimoniales, ni pronunciar la declaración: “marido y mujer”.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2120" indent="-312120" algn="l" defTabSz="83196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Borrar miembros del registro de la iglesia por su propia cuenta.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2120" indent="-312120" algn="l" defTabSz="83196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Añadir miembros al registro de la iglesia por su propia decisión.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2120" indent="-312120" algn="l" defTabSz="83196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Tomar decisiones administrativas por voluntad propia.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56" dur="indefinite" restart="never" nodeType="tmRoot">
          <p:childTnLst>
            <p:seq>
              <p:cTn id="457" dur="indefinite" nodeType="mainSeq">
                <p:childTnLst>
                  <p:par>
                    <p:cTn id="458" fill="hold">
                      <p:stCondLst>
                        <p:cond delay="indefinite"/>
                      </p:stCondLst>
                      <p:childTnLst>
                        <p:par>
                          <p:cTn id="459" fill="hold">
                            <p:stCondLst>
                              <p:cond delay="0"/>
                            </p:stCondLst>
                            <p:childTnLst>
                              <p:par>
                                <p:cTn id="46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1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6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4" fill="hold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65" dur="50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9" fill="hold"/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70" dur="500"/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4" fill="hold"/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75" dur="500"/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6" fill="hold">
                      <p:stCondLst>
                        <p:cond delay="indefinite"/>
                      </p:stCondLst>
                      <p:childTnLst>
                        <p:par>
                          <p:cTn id="477" fill="hold">
                            <p:stCondLst>
                              <p:cond delay="0"/>
                            </p:stCondLst>
                            <p:childTnLst>
                              <p:par>
                                <p:cTn id="47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9" fill="hold"/>
                                        <p:tgtEl>
                                          <p:spTgt spid="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80" dur="500"/>
                                        <p:tgtEl>
                                          <p:spTgt spid="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6" name="PlaceHolder 1"/>
          <p:cNvSpPr>
            <a:spLocks noGrp="1"/>
          </p:cNvSpPr>
          <p:nvPr>
            <p:ph/>
          </p:nvPr>
        </p:nvSpPr>
        <p:spPr>
          <a:xfrm>
            <a:off x="1315800" y="1154520"/>
            <a:ext cx="6994800" cy="4752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43080" indent="-343080" algn="l" defTabSz="91440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Imponer sus ideas sólo en la premisa de que son ancianos.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3080" indent="-343080" algn="l" defTabSz="91440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Ser delegados ex oficio para representar a su iglesia en los congresos de la Asociación.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3080" indent="-343080" algn="l" defTabSz="91440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Retirar dineros de la tesorería sin autorización previa de la junta de la iglesia.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81" dur="indefinite" restart="never" nodeType="tmRoot">
          <p:childTnLst>
            <p:seq>
              <p:cTn id="482" dur="indefinite" nodeType="mainSeq">
                <p:childTnLst>
                  <p:par>
                    <p:cTn id="483" fill="hold">
                      <p:stCondLst>
                        <p:cond delay="indefinite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6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8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9" fill="hold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90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1" fill="hold">
                      <p:stCondLst>
                        <p:cond delay="indefinite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4" fill="hold"/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95" dur="500"/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9" fill="hold"/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00" dur="500"/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1623240" y="2592000"/>
            <a:ext cx="6120360" cy="16732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8B0102"/>
                </a:solidFill>
                <a:effectLst/>
                <a:uFillTx/>
                <a:latin typeface="Candara"/>
                <a:ea typeface="Candara"/>
              </a:rPr>
              <a:t>Reafirmando lo estudiado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0" name="PlaceHolder 1"/>
          <p:cNvSpPr>
            <a:spLocks noGrp="1"/>
          </p:cNvSpPr>
          <p:nvPr>
            <p:ph/>
          </p:nvPr>
        </p:nvSpPr>
        <p:spPr>
          <a:xfrm>
            <a:off x="1199880" y="1160640"/>
            <a:ext cx="6984360" cy="4536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553320" indent="-553320" algn="l" defTabSz="9054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357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1. ¿Cuáles fueron algunas de las funciones de los ancianos en los tiempos bíblicos?</a:t>
            </a:r>
            <a:endParaRPr lang="es-ES" sz="35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553320" indent="-553320" algn="l" defTabSz="9054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357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2. Mencione cinco características de los ancianos de iglesia.</a:t>
            </a:r>
            <a:endParaRPr lang="es-ES" sz="35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553320" indent="-553320" algn="l" defTabSz="9054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357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3. Mencione cinco aspectos relacionados con la autoridad de los ancianos de iglesia.</a:t>
            </a:r>
            <a:endParaRPr lang="es-ES" sz="35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01" dur="indefinite" restart="never" nodeType="tmRoot">
          <p:childTnLst>
            <p:seq>
              <p:cTn id="502" dur="indefinite" nodeType="mainSeq">
                <p:childTnLst>
                  <p:par>
                    <p:cTn id="503" fill="hold">
                      <p:stCondLst>
                        <p:cond delay="indefinite"/>
                      </p:stCondLst>
                      <p:childTnLst>
                        <p:par>
                          <p:cTn id="504" fill="hold">
                            <p:stCondLst>
                              <p:cond delay="0"/>
                            </p:stCondLst>
                            <p:childTnLst>
                              <p:par>
                                <p:cTn id="50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6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0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9" fill="hold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10" dur="500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1" fill="hold">
                      <p:stCondLst>
                        <p:cond delay="indefinite"/>
                      </p:stCondLst>
                      <p:childTnLst>
                        <p:par>
                          <p:cTn id="512" fill="hold">
                            <p:stCondLst>
                              <p:cond delay="0"/>
                            </p:stCondLst>
                            <p:childTnLst>
                              <p:par>
                                <p:cTn id="51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4" fill="hold"/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15" dur="500"/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9" fill="hold"/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20" dur="500"/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2" name="PlaceHolder 1"/>
          <p:cNvSpPr>
            <a:spLocks noGrp="1"/>
          </p:cNvSpPr>
          <p:nvPr>
            <p:ph/>
          </p:nvPr>
        </p:nvSpPr>
        <p:spPr>
          <a:xfrm>
            <a:off x="1259640" y="1160640"/>
            <a:ext cx="6624360" cy="4536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43080" indent="-343080" algn="l" defTabSz="91440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Los ancianos de iglesia son escogidos por Dios y elegidos por la iglesia para desempeñar funciones que tienen que ver con el cuidado de la grey, la preservación de la misma, y la expansión del evangelio. 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4" name="PlaceHolder 1"/>
          <p:cNvSpPr>
            <a:spLocks noGrp="1"/>
          </p:cNvSpPr>
          <p:nvPr>
            <p:ph/>
          </p:nvPr>
        </p:nvSpPr>
        <p:spPr>
          <a:xfrm>
            <a:off x="1146600" y="1290240"/>
            <a:ext cx="6850800" cy="45212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43080" indent="-343080" algn="l" defTabSz="91440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Los ancianos no sólo deben velar por la iglesia actual, sino proyectar a la misma para que conquiste nuevas fronteras. El Manual de la Iglesia, cuando habla de la responsabilidad de los ancianos, instruye lo siguiente: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6" name="PlaceHolder 1"/>
          <p:cNvSpPr>
            <a:spLocks noGrp="1"/>
          </p:cNvSpPr>
          <p:nvPr>
            <p:ph/>
          </p:nvPr>
        </p:nvSpPr>
        <p:spPr>
          <a:xfrm>
            <a:off x="1487880" y="1213560"/>
            <a:ext cx="6322320" cy="42591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2296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360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“El anciano local debe ser reconocido por la iglesia como un fuerte líder religioso y espiritual, y debe gozar de buena reputación tanto dentro de la iglesia como en la comunidad. El anciano es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4" name="PlaceHolder 1"/>
          <p:cNvSpPr>
            <a:spLocks noGrp="1"/>
          </p:cNvSpPr>
          <p:nvPr>
            <p:ph/>
          </p:nvPr>
        </p:nvSpPr>
        <p:spPr>
          <a:xfrm>
            <a:off x="996840" y="940680"/>
            <a:ext cx="7329960" cy="49759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400" b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Los ancianos son líderes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914400">
              <a:lnSpc>
                <a:spcPct val="100000"/>
              </a:lnSpc>
              <a:spcBef>
                <a:spcPts val="1500"/>
              </a:spcBef>
              <a:buNone/>
              <a:tabLst>
                <a:tab pos="0" algn="l"/>
              </a:tabLst>
            </a:pPr>
            <a:r>
              <a:rPr lang="es-ES" sz="3400" b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religiosos de la iglesia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40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“El anciano es el dirigente religioso de la iglesia en ausencia del pastor, por precepto y por ejemplo, debe procurar continuamente conducir a la iglesia hacia una experiencia cristiana más profunda y plena”</a:t>
            </a:r>
            <a:r>
              <a:rPr lang="es-ES" sz="3400" b="0" i="1" u="none" strike="noStrike">
                <a:solidFill>
                  <a:srgbClr val="1E3184"/>
                </a:solidFill>
                <a:effectLst/>
                <a:uFillTx/>
                <a:latin typeface="Calibri"/>
                <a:ea typeface="Calibri"/>
              </a:rPr>
              <a:t>.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40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Manual de la Iglesia (2010), pág. 71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8" name="PlaceHolder 1"/>
          <p:cNvSpPr>
            <a:spLocks noGrp="1"/>
          </p:cNvSpPr>
          <p:nvPr>
            <p:ph/>
          </p:nvPr>
        </p:nvSpPr>
        <p:spPr>
          <a:xfrm>
            <a:off x="1381680" y="1260360"/>
            <a:ext cx="6737400" cy="4617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78624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344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el dirigente religioso de la iglesia en ausencia del pastor y, por precepto y ejemplo, debe procurar continuamente conducir a la iglesia hacia una experiencia cristiana más profunda y plena”.</a:t>
            </a:r>
            <a:endParaRPr lang="es-ES" sz="34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7862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44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Manual de la Iglesia (2010),</a:t>
            </a:r>
            <a:endParaRPr lang="es-ES" sz="34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7862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440" b="0" i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pág. 71</a:t>
            </a:r>
            <a:endParaRPr lang="es-ES" sz="34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1451160" y="2213280"/>
            <a:ext cx="6453360" cy="25671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558720" indent="-55872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8A0000"/>
                </a:solidFill>
                <a:effectLst/>
                <a:uFillTx/>
                <a:latin typeface="Candara"/>
                <a:ea typeface="Candara"/>
              </a:rPr>
              <a:t>I. Algunas funciones de los ancianos en tiempos bíblicos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8" name="PlaceHolder 1"/>
          <p:cNvSpPr>
            <a:spLocks noGrp="1"/>
          </p:cNvSpPr>
          <p:nvPr>
            <p:ph/>
          </p:nvPr>
        </p:nvSpPr>
        <p:spPr>
          <a:xfrm>
            <a:off x="2043000" y="1140120"/>
            <a:ext cx="5368680" cy="50770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676080" indent="-676080" algn="l" defTabSz="83196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2910" b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1- Gobernar al pueblo.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3196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2910" b="0" i="1" u="none" strike="noStrike">
                <a:solidFill>
                  <a:srgbClr val="941751"/>
                </a:solidFill>
                <a:effectLst/>
                <a:uFillTx/>
                <a:latin typeface="Candara"/>
                <a:ea typeface="Candara"/>
              </a:rPr>
              <a:t>Deuteronomio 27:1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76080" indent="-676080" algn="l" defTabSz="83196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2- </a:t>
            </a:r>
            <a:r>
              <a:rPr lang="es-ES" sz="2910" b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Representar a la nación</a:t>
            </a: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76080" indent="-294840" algn="l" defTabSz="83196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2910" b="0" i="1" u="none" strike="noStrike">
                <a:solidFill>
                  <a:srgbClr val="941751"/>
                </a:solidFill>
                <a:effectLst/>
                <a:uFillTx/>
                <a:latin typeface="Candara"/>
                <a:ea typeface="Candara"/>
              </a:rPr>
              <a:t>Éxodo 3:18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76080" indent="-676080" algn="l" defTabSz="83196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3- </a:t>
            </a:r>
            <a:r>
              <a:rPr lang="es-ES" sz="2910" b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Honrar a un huésped</a:t>
            </a: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76080" indent="-294840" algn="l" defTabSz="83196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2910" b="0" i="1" u="none" strike="noStrike">
                <a:solidFill>
                  <a:srgbClr val="941751"/>
                </a:solidFill>
                <a:effectLst/>
                <a:uFillTx/>
                <a:latin typeface="Candara"/>
                <a:ea typeface="Candara"/>
              </a:rPr>
              <a:t>Éxodo 18:12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76080" indent="-676080" algn="l" defTabSz="83196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4- </a:t>
            </a:r>
            <a:r>
              <a:rPr lang="es-ES" sz="2910" b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Celebrar una alianza</a:t>
            </a: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76080" indent="-294840" algn="l" defTabSz="83196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2910" b="0" i="1" u="none" strike="noStrike">
                <a:solidFill>
                  <a:srgbClr val="941751"/>
                </a:solidFill>
                <a:effectLst/>
                <a:uFillTx/>
                <a:latin typeface="Candara"/>
                <a:ea typeface="Candara"/>
              </a:rPr>
              <a:t>2 Samuel 5:3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76080" indent="-676080" algn="l" defTabSz="83196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5- </a:t>
            </a:r>
            <a:r>
              <a:rPr lang="es-ES" sz="2910" b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Celebrar actos religiosos</a:t>
            </a:r>
            <a:r>
              <a:rPr lang="es-ES" sz="29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76080" indent="-294840" algn="l" defTabSz="83196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2910" b="0" i="1" u="none" strike="noStrike">
                <a:solidFill>
                  <a:srgbClr val="941751"/>
                </a:solidFill>
                <a:effectLst/>
                <a:uFillTx/>
                <a:latin typeface="Candara"/>
                <a:ea typeface="Candara"/>
              </a:rPr>
              <a:t>Josué 7:6</a:t>
            </a:r>
            <a:endParaRPr lang="es-ES" sz="29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" dur="5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" dur="500"/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" dur="500"/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" dur="500"/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" dur="500"/>
                                        <p:tgtEl>
                                          <p:spTgt spid="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0" dur="500"/>
                                        <p:tgtEl>
                                          <p:spTgt spid="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5" dur="500"/>
                                        <p:tgtEl>
                                          <p:spTgt spid="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0" dur="500"/>
                                        <p:tgtEl>
                                          <p:spTgt spid="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6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5" dur="500"/>
                                        <p:tgtEl>
                                          <p:spTgt spid="6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54280" y="2734200"/>
            <a:ext cx="7435440" cy="21524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787320" indent="-78732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8A0000"/>
                </a:solidFill>
                <a:effectLst/>
                <a:uFillTx/>
                <a:latin typeface="Candara"/>
                <a:ea typeface="Candara"/>
              </a:rPr>
              <a:t>II. Características de los ancianos de iglesia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1323000" y="1069560"/>
            <a:ext cx="6777000" cy="7848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600" b="1" u="none" strike="noStrike">
                <a:solidFill>
                  <a:srgbClr val="C00000"/>
                </a:solidFill>
                <a:effectLst/>
                <a:uFillTx/>
                <a:latin typeface="Candara"/>
                <a:ea typeface="Candara"/>
              </a:rPr>
              <a:t>Los ancianos de iglesia deben: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1375560" y="1895760"/>
            <a:ext cx="6671520" cy="41410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98440" indent="-298440" algn="l" defTabSz="79560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Ser reconocidos por la iglesia como consagrados </a:t>
            </a:r>
            <a:r>
              <a:rPr lang="es-ES" sz="31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líderes espirituales</a:t>
            </a:r>
            <a:r>
              <a:rPr lang="es-ES" sz="313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440" indent="-298440" algn="l" defTabSz="79560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Gozar de </a:t>
            </a:r>
            <a:r>
              <a:rPr lang="es-ES" sz="31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buena reputación </a:t>
            </a: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dentro y fuera de la iglesia.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440" indent="-298440" algn="l" defTabSz="79560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Conducir a la iglesia hacia Jesús </a:t>
            </a:r>
            <a:r>
              <a:rPr lang="es-ES" sz="31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por precepto y por ejemplo</a:t>
            </a:r>
            <a:r>
              <a:rPr lang="es-ES" sz="313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440" indent="-298440" algn="l" defTabSz="795600">
              <a:lnSpc>
                <a:spcPct val="100000"/>
              </a:lnSpc>
              <a:spcBef>
                <a:spcPts val="6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Estar siempre dispuestos a </a:t>
            </a:r>
            <a:r>
              <a:rPr lang="es-ES" sz="31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ministrar la Palabra.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6" dur="indefinite" restart="never" nodeType="tmRoot">
          <p:childTnLst>
            <p:seq>
              <p:cTn id="57" dur="indefinite" nodeType="mainSeq">
                <p:childTnLst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5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0" dur="500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5" dur="500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9" fill="hold"/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0" dur="500"/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5" name="PlaceHolder 1"/>
          <p:cNvSpPr>
            <a:spLocks noGrp="1"/>
          </p:cNvSpPr>
          <p:nvPr>
            <p:ph/>
          </p:nvPr>
        </p:nvSpPr>
        <p:spPr>
          <a:xfrm>
            <a:off x="1297080" y="1289880"/>
            <a:ext cx="6840360" cy="4752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Estar plenamente </a:t>
            </a:r>
            <a:r>
              <a:rPr lang="es-ES" sz="3350" b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asegurados de y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comprometidos con la doctrina</a:t>
            </a:r>
            <a:r>
              <a:rPr lang="es-ES" sz="335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</a:t>
            </a: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que viven y enseñan</a:t>
            </a:r>
            <a:r>
              <a:rPr lang="es-ES" sz="335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Preocuparse diariamente</a:t>
            </a:r>
            <a:r>
              <a:rPr lang="es-ES" sz="335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</a:t>
            </a: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por una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mejor preparación</a:t>
            </a: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en todas las áreas.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Estar dispuestos a fomentar todos los ramos de la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obra misionera</a:t>
            </a:r>
            <a:r>
              <a:rPr lang="es-ES" sz="335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1" dur="indefinite" restart="never" nodeType="tmRoot">
          <p:childTnLst>
            <p:seq>
              <p:cTn id="82" dur="indefinite" nodeType="mainSeq">
                <p:childTnLst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9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0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fill="hold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5" dur="500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9" fill="hold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0" dur="500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e Office">
      <a:majorFont>
        <a:latin typeface="Calibri" pitchFamily="0" charset="1"/>
        <a:ea typeface="Calibri" pitchFamily="0" charset="1"/>
        <a:cs typeface="Calibri" pitchFamily="0" charset="1"/>
      </a:majorFont>
      <a:minorFont>
        <a:latin typeface="Helvetica" pitchFamily="0" charset="1"/>
        <a:ea typeface="Helvetica" pitchFamily="0" charset="1"/>
        <a:cs typeface="Helvetica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LibreOffice/26.2.5.2$MacOSX_AARCH64 LibreOffice_project/cd7284b4cbbfeb507e630c1aac019f4157393acb</Application>
  <AppVersion>15.0000</AppVersion>
  <Words>1513</Words>
  <Paragraphs>107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es-ES</dc:language>
  <cp:lastModifiedBy>Uriel Akira Chay Castillo</cp:lastModifiedBy>
  <dcterms:modified xsi:type="dcterms:W3CDTF">2026-08-25T20:18:28Z</dcterms:modified>
  <cp:revision>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Presentación en pantalla (4:3)</vt:lpwstr>
  </property>
  <property fmtid="{D5CDD505-2E9C-101B-9397-08002B2CF9AE}" pid="3" name="Slides">
    <vt:r8>40</vt:r8>
  </property>
</Properties>
</file>