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24.xml" ContentType="application/vnd.openxmlformats-officedocument.presentationml.slide+xml"/>
  <Override PartName="/ppt/slides/slide44.xml" ContentType="application/vnd.openxmlformats-officedocument.presentationml.slide+xml"/>
  <Override PartName="/ppt/slides/slide41.xml" ContentType="application/vnd.openxmlformats-officedocument.presentationml.slide+xml"/>
  <Override PartName="/ppt/slides/slide34.xml" ContentType="application/vnd.openxmlformats-officedocument.presentationml.slide+xml"/>
  <Override PartName="/ppt/slides/slide10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26.xml" ContentType="application/vnd.openxmlformats-officedocument.presentationml.slide+xml"/>
  <Override PartName="/ppt/slides/slide40.xml" ContentType="application/vnd.openxmlformats-officedocument.presentationml.slide+xml"/>
  <Override PartName="/ppt/slides/slide42.xml" ContentType="application/vnd.openxmlformats-officedocument.presentationml.slide+xml"/>
  <Override PartName="/ppt/slides/slide31.xml" ContentType="application/vnd.openxmlformats-officedocument.presentationml.slide+xml"/>
  <Override PartName="/ppt/slides/slide8.xml" ContentType="application/vnd.openxmlformats-officedocument.presentationml.slide+xml"/>
  <Override PartName="/ppt/slides/slide4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685800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ntenido con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3007800" cy="14346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20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20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65847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sldNum" idx="1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mparació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2045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479600"/>
            <a:ext cx="4039920" cy="6948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 idx="10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ólo el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21632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 bl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6" name="PlaceHolder 1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Imagen con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792440" y="3086280"/>
            <a:ext cx="5486040" cy="22809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20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20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14904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y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vertical y tex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65829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65829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sldNum" idx="4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1.jpeg" hidden="1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92800" y="1152000"/>
            <a:ext cx="7357680" cy="232128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b">
            <a:norm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56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6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Title Text</a:t>
            </a:r>
            <a:endParaRPr lang="es-ES" sz="5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892800" y="3536280"/>
            <a:ext cx="7357680" cy="79452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rmAutofit fontScale="47500" lnSpcReduction="19999"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  <a:lvl2pPr indent="2286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2pPr>
            <a:lvl3pPr indent="4572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3pPr>
            <a:lvl4pPr indent="6858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4pPr>
            <a:lvl5pPr indent="9144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5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One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Two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Three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Four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Five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5"/>
          </p:nvPr>
        </p:nvSpPr>
        <p:spPr>
          <a:xfrm>
            <a:off x="4440600" y="6505200"/>
            <a:ext cx="253080" cy="24876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p>
            <a:pPr indent="0" algn="l">
              <a:buNone/>
            </a:pP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iapositiva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7553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2971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1pPr>
            <a:lvl2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2pPr>
            <a:lvl3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3pPr>
            <a:lvl4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4pPr>
            <a:lvl5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y objeto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sldNum" idx="7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cabezado de secció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24508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4000" b="1" u="none" strike="noStrike" cap="all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 cap="all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000" b="1" u="none" strike="noStrike" cap="all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722160" y="0"/>
            <a:ext cx="7772040" cy="44064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1pPr>
            <a:lvl2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2pPr>
            <a:lvl3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3pPr>
            <a:lvl4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4pPr>
            <a:lvl5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sldNum" idx="8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os objeto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1.jpe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5257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90560" lvl="1" indent="-33336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34440" lvl="2" indent="-32004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27280" lvl="3" indent="-3556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84480" lvl="4" indent="-3556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7" name="PlaceHolder 1"/>
          <p:cNvSpPr>
            <a:spLocks noGrp="1"/>
          </p:cNvSpPr>
          <p:nvPr>
            <p:ph/>
          </p:nvPr>
        </p:nvSpPr>
        <p:spPr>
          <a:xfrm>
            <a:off x="1367640" y="1199160"/>
            <a:ext cx="7083720" cy="47091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848520" indent="-848520" algn="l" defTabSz="74052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57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“Pasé junto al campo del hombre perezoso, y junto a la viña del hombre falto de entendimiento; y he aquí que por toda ella habían crecido los espinos, ortigas habían ya cubierto su faz, y su cerca de piedra estaba ya destruída”.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405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240" b="0" i="1" u="none" strike="noStrike">
                <a:solidFill>
                  <a:srgbClr val="FF0000"/>
                </a:solidFill>
                <a:effectLst/>
                <a:uFillTx/>
                <a:latin typeface="Candara"/>
                <a:ea typeface="Candara"/>
              </a:rPr>
              <a:t>Proverbios 24:30-31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9" name="PlaceHolder 1"/>
          <p:cNvSpPr>
            <a:spLocks noGrp="1"/>
          </p:cNvSpPr>
          <p:nvPr>
            <p:ph/>
          </p:nvPr>
        </p:nvSpPr>
        <p:spPr>
          <a:xfrm>
            <a:off x="1269000" y="1387080"/>
            <a:ext cx="6605640" cy="49291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514440" indent="-514440" algn="l" defTabSz="914400">
              <a:lnSpc>
                <a:spcPct val="100000"/>
              </a:lnSpc>
              <a:spcBef>
                <a:spcPts val="11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5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“En lo que requiere diligencia, no perezosos; fervientes en espíritu, sirviendo al Señor”.</a:t>
            </a:r>
            <a:endParaRPr lang="es-ES" sz="45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500" b="0" i="1" u="none" strike="noStrike">
                <a:solidFill>
                  <a:srgbClr val="FF0000"/>
                </a:solidFill>
                <a:effectLst/>
                <a:uFillTx/>
                <a:latin typeface="Candara"/>
                <a:ea typeface="Candara"/>
              </a:rPr>
              <a:t>Romanos 12:11</a:t>
            </a:r>
            <a:endParaRPr lang="es-ES" sz="45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364760" y="1569240"/>
            <a:ext cx="5928840" cy="37191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838080" indent="-838080" algn="l" defTabSz="7862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II. Los ancianos son personas que diariamente se presentarán ante Dios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73" name="PlaceHolder 1"/>
          <p:cNvSpPr>
            <a:spLocks noGrp="1"/>
          </p:cNvSpPr>
          <p:nvPr>
            <p:ph/>
          </p:nvPr>
        </p:nvSpPr>
        <p:spPr>
          <a:xfrm>
            <a:off x="962640" y="2310480"/>
            <a:ext cx="6710040" cy="17096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77680">
              <a:lnSpc>
                <a:spcPct val="100000"/>
              </a:lnSpc>
              <a:spcBef>
                <a:spcPts val="1301"/>
              </a:spcBef>
              <a:buNone/>
              <a:tabLst>
                <a:tab pos="0" algn="l"/>
              </a:tabLst>
            </a:pPr>
            <a:r>
              <a:rPr lang="es-ES" sz="48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“Procura con diligencia, </a:t>
            </a:r>
            <a:r>
              <a:rPr lang="es-ES" sz="4800" b="1" i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presentarte a Dios</a:t>
            </a:r>
            <a:r>
              <a:rPr lang="es-ES" sz="48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…”</a:t>
            </a:r>
            <a:endParaRPr lang="es-ES" sz="4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5" name="PlaceHolder 1"/>
          <p:cNvSpPr>
            <a:spLocks noGrp="1"/>
          </p:cNvSpPr>
          <p:nvPr>
            <p:ph/>
          </p:nvPr>
        </p:nvSpPr>
        <p:spPr>
          <a:xfrm>
            <a:off x="1725840" y="1896480"/>
            <a:ext cx="6121800" cy="30646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6868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4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Si para algo los ancianos tienen que ser diligentes, ese algo, en primer lugar, debe ser presentarse diariamente ante Dios.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1600560" y="710280"/>
            <a:ext cx="6346800" cy="13251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7981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780" b="1" i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Se presentan diariamente a Dios en oración, antes de:</a:t>
            </a:r>
            <a:endParaRPr lang="es-ES" sz="37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1527840" y="2171520"/>
            <a:ext cx="6491880" cy="35607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584640" indent="-584640" algn="l" defTabSz="905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Hablarles a su </a:t>
            </a:r>
            <a:r>
              <a:rPr lang="es-ES" sz="31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familia en el culto matutino.</a:t>
            </a:r>
            <a:endParaRPr lang="es-ES" sz="31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84640" indent="-584640" algn="l" defTabSz="905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Ir al </a:t>
            </a:r>
            <a:r>
              <a:rPr lang="es-ES" sz="31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trabajo.</a:t>
            </a:r>
            <a:endParaRPr lang="es-ES" sz="31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84640" indent="-584640" algn="l" defTabSz="905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Participar en la junta de iglesia</a:t>
            </a:r>
            <a:r>
              <a:rPr lang="es-ES" sz="31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84640" indent="-584640" algn="l" defTabSz="905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Llamarle la atención al </a:t>
            </a:r>
            <a:r>
              <a:rPr lang="es-ES" sz="31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hermano que ha fallado.</a:t>
            </a:r>
            <a:endParaRPr lang="es-ES" sz="31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84640" indent="-584640" algn="l" defTabSz="905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Ungir al enfermo.</a:t>
            </a:r>
            <a:endParaRPr lang="es-ES" sz="31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81" dur="indefinite" restart="never" nodeType="tmRoot">
          <p:childTnLst>
            <p:seq>
              <p:cTn id="82" dur="indefinite" nodeType="mainSeq">
                <p:childTnLst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9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0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5" dur="500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fill="hold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0" dur="500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4" fill="hold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5" dur="500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9" fill="hold"/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0" dur="500"/>
                                        <p:tgtEl>
                                          <p:spTgt spid="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0" name="PlaceHolder 1"/>
          <p:cNvSpPr>
            <a:spLocks noGrp="1"/>
          </p:cNvSpPr>
          <p:nvPr>
            <p:ph/>
          </p:nvPr>
        </p:nvSpPr>
        <p:spPr>
          <a:xfrm>
            <a:off x="1254600" y="982080"/>
            <a:ext cx="7311600" cy="48938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312480" indent="-312480" algn="l" defTabSz="8334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Dedicar a los niños.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2480" indent="-312480" algn="l" defTabSz="8334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Oficiar la Santa Cena.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2480" indent="-312480" algn="l" defTabSz="8334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Realizar sus visitas misioneras.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2480" indent="-312480" algn="l" defTabSz="8334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Utilizar el púlpito para la predicación.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2480" indent="-312480" algn="l" defTabSz="8334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Asistir a su iglesia para dirigir las actividades del Sábado.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2480" indent="-312480" algn="l" defTabSz="8334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Relacionarse con las personas que visitan su iglesia.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11" dur="indefinite" restart="never" nodeType="tmRoot">
          <p:childTnLst>
            <p:seq>
              <p:cTn id="112" dur="indefinite" nodeType="mainSeq">
                <p:childTnLst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6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9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0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fill="hold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5" dur="5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9" fill="hold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0" dur="5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4" fill="hold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5" dur="500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9" fill="hold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0" dur="500"/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4" fill="hold"/>
                                        <p:tgtEl>
                                          <p:spTgt spid="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5" dur="500"/>
                                        <p:tgtEl>
                                          <p:spTgt spid="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2" name="PlaceHolder 1"/>
          <p:cNvSpPr>
            <a:spLocks noGrp="1"/>
          </p:cNvSpPr>
          <p:nvPr>
            <p:ph/>
          </p:nvPr>
        </p:nvSpPr>
        <p:spPr>
          <a:xfrm>
            <a:off x="1141920" y="1055160"/>
            <a:ext cx="6859440" cy="47476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99520" indent="-299520" algn="l" defTabSz="7992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2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Visitar a los </a:t>
            </a:r>
            <a:r>
              <a:rPr lang="es-ES" sz="34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dolidos que han perdido algún ser querido.</a:t>
            </a:r>
            <a:endParaRPr lang="es-ES" sz="34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9520" indent="-299520" algn="l" defTabSz="7992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2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Llevar un nuevo </a:t>
            </a:r>
            <a:r>
              <a:rPr lang="es-ES" sz="34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proyecto a la iglesia.</a:t>
            </a:r>
            <a:endParaRPr lang="es-ES" sz="34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9520" indent="-299520" algn="l" defTabSz="7992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2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Tomar </a:t>
            </a:r>
            <a:r>
              <a:rPr lang="es-ES" sz="34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decisiones trascendentales con los hermanos de la iglesia.</a:t>
            </a:r>
            <a:endParaRPr lang="es-ES" sz="34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9520" indent="-299520" algn="l" defTabSz="7992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Disciplinar a un miembro de la iglesia que ha fallado.</a:t>
            </a:r>
            <a:endParaRPr lang="es-ES" sz="34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46" dur="indefinite" restart="never" nodeType="tmRoot">
          <p:childTnLst>
            <p:seq>
              <p:cTn id="147" dur="indefinite" nodeType="mainSeq">
                <p:childTnLst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1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4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5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9" fill="hold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0" dur="5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4" fill="hold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5" dur="500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9" fill="hold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0" dur="500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4" name="PlaceHolder 1"/>
          <p:cNvSpPr>
            <a:spLocks noGrp="1"/>
          </p:cNvSpPr>
          <p:nvPr>
            <p:ph/>
          </p:nvPr>
        </p:nvSpPr>
        <p:spPr>
          <a:xfrm>
            <a:off x="1178640" y="1211400"/>
            <a:ext cx="7388280" cy="44348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0540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3570" b="1" u="none" strike="noStrike">
                <a:solidFill>
                  <a:srgbClr val="800000"/>
                </a:solidFill>
                <a:effectLst/>
                <a:uFillTx/>
                <a:latin typeface="Candara"/>
                <a:ea typeface="Candara"/>
              </a:rPr>
              <a:t>Los ancianos de iglesia deben hacer suyo el consejo del salmista cuando dice: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0540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959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“Oh Jehová, de mañana oirás mi voz; de mañana me presentaré delante de ti, y esperaré”.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05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59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Salmos 5:3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71" dur="indefinite" restart="never" nodeType="tmRoot">
          <p:childTnLst>
            <p:seq>
              <p:cTn id="172" dur="indefinite" nodeType="mainSeq">
                <p:childTnLst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6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721440" y="696600"/>
            <a:ext cx="6072120" cy="15116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896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Consejo inspirado                      para nunca olvidar 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1339920" y="2111760"/>
            <a:ext cx="5750280" cy="41752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797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1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“Conságrate a Dios todas las mañanas; haz de esto tu primer trabajo. Sea tu oración: ‘Tómame ¡oh Señor! Como enteramente tuyo. Pongo todos mis planes a tus pies. Úsame hoy en tu servicio. Mora conmigo y sea toda mi obra hecha en ti’. </a:t>
            </a:r>
            <a:endParaRPr lang="es-ES" sz="31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78" dur="indefinite" restart="never" nodeType="tmRoot">
          <p:childTnLst>
            <p:seq>
              <p:cTn id="179" dur="indefinite" nodeType="mainSeq">
                <p:childTnLst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3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6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7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9" name="PlaceHolder 1"/>
          <p:cNvSpPr>
            <a:spLocks noGrp="1"/>
          </p:cNvSpPr>
          <p:nvPr>
            <p:ph/>
          </p:nvPr>
        </p:nvSpPr>
        <p:spPr>
          <a:xfrm>
            <a:off x="1680480" y="1576080"/>
            <a:ext cx="6958800" cy="41047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004070"/>
                </a:solidFill>
                <a:effectLst/>
                <a:uFillTx/>
                <a:latin typeface="Candara"/>
                <a:ea typeface="Candara"/>
              </a:rPr>
              <a:t>“Procura con diligencia presentarte a Dios aprobado, como obrero que no tiene de qué avergonzarse, y que usa bien la palabra de verdad”.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2 Timoteo 2:15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/>
          </p:nvPr>
        </p:nvSpPr>
        <p:spPr>
          <a:xfrm>
            <a:off x="1191600" y="796320"/>
            <a:ext cx="7048440" cy="4731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5968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3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“Este es un asunto diario. Cada mañana conságrate a Dios por ese día. Somete todos tus planes a él, para ponerlos en práctica o abandonarlos según te lo indicare su providencia”.</a:t>
            </a:r>
            <a:endParaRPr lang="es-ES" sz="33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59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30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CC 70</a:t>
            </a:r>
            <a:endParaRPr lang="es-ES" sz="33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5968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414440" indent="-1414440" algn="l" defTabSz="859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6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   (NOTA: </a:t>
            </a:r>
            <a:r>
              <a:rPr lang="es-ES" sz="2600" b="0" u="none" strike="noStrike">
                <a:solidFill>
                  <a:schemeClr val="accent2">
                    <a:lumOff val="-10540"/>
                  </a:schemeClr>
                </a:solidFill>
                <a:effectLst/>
                <a:uFillTx/>
                <a:latin typeface="Candara"/>
                <a:ea typeface="Candara"/>
              </a:rPr>
              <a:t>Que todo el grupo repita esta cita de forma audible y al unísono.)</a:t>
            </a:r>
            <a:endParaRPr lang="es-ES" sz="2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pic>
        <p:nvPicPr>
          <p:cNvPr id="8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90" name="pasted-image.pdf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1" name="Shape 182"/>
          <p:cNvSpPr/>
          <p:nvPr/>
        </p:nvSpPr>
        <p:spPr>
          <a:xfrm>
            <a:off x="1191600" y="796320"/>
            <a:ext cx="7048440" cy="473148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normAutofit/>
          </a:bodyPr>
          <a:p>
            <a:pPr defTabSz="859680">
              <a:lnSpc>
                <a:spcPct val="100000"/>
              </a:lnSpc>
              <a:spcBef>
                <a:spcPts val="799"/>
              </a:spcBef>
              <a:tabLst>
                <a:tab pos="0" algn="l"/>
              </a:tabLst>
            </a:pPr>
            <a:r>
              <a:rPr lang="es-ES" sz="33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“Este es un asunto diario. Cada mañana conságrate a Dios por ese día. Somete todos tus planes a él, para ponerlos en práctica o abandonarlos según te lo indicare su providencia”.</a:t>
            </a:r>
            <a:endParaRPr lang="es-ES" sz="3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859680">
              <a:lnSpc>
                <a:spcPct val="100000"/>
              </a:lnSpc>
              <a:tabLst>
                <a:tab pos="0" algn="l"/>
              </a:tabLst>
            </a:pPr>
            <a:r>
              <a:rPr lang="es-ES" sz="330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CC 70</a:t>
            </a:r>
            <a:endParaRPr lang="es-ES" sz="3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859680">
              <a:lnSpc>
                <a:spcPct val="100000"/>
              </a:lnSpc>
              <a:spcBef>
                <a:spcPts val="799"/>
              </a:spcBef>
              <a:tabLst>
                <a:tab pos="0" algn="l"/>
              </a:tabLst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414440" indent="-1414440" defTabSz="859680">
              <a:lnSpc>
                <a:spcPct val="100000"/>
              </a:lnSpc>
              <a:tabLst>
                <a:tab pos="0" algn="l"/>
              </a:tabLst>
            </a:pPr>
            <a:r>
              <a:rPr lang="es-ES" sz="26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   (NOTA: </a:t>
            </a:r>
            <a:r>
              <a:rPr lang="es-ES" sz="2600" b="0" u="none" strike="noStrike">
                <a:solidFill>
                  <a:schemeClr val="accent2">
                    <a:lumOff val="-10540"/>
                  </a:schemeClr>
                </a:solidFill>
                <a:effectLst/>
                <a:uFillTx/>
                <a:latin typeface="Candara"/>
                <a:ea typeface="Candara"/>
              </a:rPr>
              <a:t>Que todo el grupo repita esta cita de forma audible y al unísono.)</a:t>
            </a:r>
            <a:endParaRPr lang="es-E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1068120" y="2044080"/>
            <a:ext cx="7007760" cy="24130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977760" indent="-977760" algn="l" defTabSz="841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III. Los ancianos deben ser personas aprobadas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95" name="PlaceHolder 1"/>
          <p:cNvSpPr>
            <a:spLocks noGrp="1"/>
          </p:cNvSpPr>
          <p:nvPr>
            <p:ph/>
          </p:nvPr>
        </p:nvSpPr>
        <p:spPr>
          <a:xfrm>
            <a:off x="1536840" y="1857600"/>
            <a:ext cx="6070320" cy="2508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731880">
              <a:lnSpc>
                <a:spcPct val="100000"/>
              </a:lnSpc>
              <a:spcBef>
                <a:spcPts val="1199"/>
              </a:spcBef>
              <a:buNone/>
              <a:tabLst>
                <a:tab pos="0" algn="l"/>
              </a:tabLst>
            </a:pPr>
            <a:r>
              <a:rPr lang="es-ES" sz="478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“Procura con diligencia presentarte a Dios </a:t>
            </a:r>
            <a:r>
              <a:rPr lang="es-ES" sz="5220" b="1" i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aprobado</a:t>
            </a:r>
            <a:r>
              <a:rPr lang="es-ES" sz="478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…”</a:t>
            </a:r>
            <a:endParaRPr lang="es-ES" sz="47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97" name="PlaceHolder 1"/>
          <p:cNvSpPr>
            <a:spLocks noGrp="1"/>
          </p:cNvSpPr>
          <p:nvPr>
            <p:ph/>
          </p:nvPr>
        </p:nvSpPr>
        <p:spPr>
          <a:xfrm>
            <a:off x="1516680" y="1841040"/>
            <a:ext cx="6110280" cy="2491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68680">
              <a:lnSpc>
                <a:spcPct val="100000"/>
              </a:lnSpc>
              <a:spcBef>
                <a:spcPts val="1100"/>
              </a:spcBef>
              <a:buNone/>
              <a:tabLst>
                <a:tab pos="0" algn="l"/>
              </a:tabLst>
            </a:pPr>
            <a:r>
              <a:rPr lang="es-ES" sz="513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Podríamos hacer la pregunta: ¿Aprobado por quien?</a:t>
            </a:r>
            <a:endParaRPr lang="es-ES" sz="5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99" name="PlaceHolder 1"/>
          <p:cNvSpPr>
            <a:spLocks noGrp="1"/>
          </p:cNvSpPr>
          <p:nvPr>
            <p:ph/>
          </p:nvPr>
        </p:nvSpPr>
        <p:spPr>
          <a:xfrm>
            <a:off x="1441080" y="1675440"/>
            <a:ext cx="6833520" cy="374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877680" indent="-877680" algn="l" defTabSz="88704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Por Dios, en primer lugar.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877680" indent="-877680" algn="l" defTabSz="88704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Por su familia.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877680" indent="-877680" algn="l" defTabSz="88704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Por su esposo/a.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877680" indent="-877680" algn="l" defTabSz="88704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Por sus hijos.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877680" indent="-877680" algn="l" defTabSz="88704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Por su iglesia.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88" dur="indefinite" restart="never" nodeType="tmRoot">
          <p:childTnLst>
            <p:seq>
              <p:cTn id="189" dur="indefinite" nodeType="mainSeq">
                <p:childTnLst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3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6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7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1" fill="hold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2" dur="5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6" fill="hold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7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1" fill="hold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2" dur="500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6" fill="hold"/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7" dur="500"/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1" name="PlaceHolder 1"/>
          <p:cNvSpPr>
            <a:spLocks noGrp="1"/>
          </p:cNvSpPr>
          <p:nvPr>
            <p:ph/>
          </p:nvPr>
        </p:nvSpPr>
        <p:spPr>
          <a:xfrm>
            <a:off x="1086840" y="1202760"/>
            <a:ext cx="7650000" cy="44521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692280" indent="-692280" algn="l" defTabSz="86868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Por los niños y </a:t>
            </a:r>
            <a:r>
              <a:rPr lang="es-ES" sz="34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jóvenes de la iglesia.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92280" indent="-692280" algn="l" defTabSz="86868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Por los otros </a:t>
            </a:r>
            <a:r>
              <a:rPr lang="es-ES" sz="34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líderes de la iglesia que los ven como llamados de Dios y líderes dignos </a:t>
            </a: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de </a:t>
            </a:r>
            <a:r>
              <a:rPr lang="es-ES" sz="34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seguirles.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92280" indent="-692280" algn="l" defTabSz="86868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Por la </a:t>
            </a:r>
            <a:r>
              <a:rPr lang="es-ES" sz="34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comunidad.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92280" indent="-692280" algn="l" defTabSz="86868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Por sus </a:t>
            </a:r>
            <a:r>
              <a:rPr lang="es-ES" sz="34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vecinos.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92280" indent="-692280" algn="l" defTabSz="86868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Por su propia </a:t>
            </a:r>
            <a:r>
              <a:rPr lang="es-ES" sz="34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conciencia</a:t>
            </a:r>
            <a:r>
              <a:rPr lang="es-ES" sz="260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18" dur="indefinite" restart="never" nodeType="tmRoot">
          <p:childTnLst>
            <p:seq>
              <p:cTn id="219" dur="indefinite" nodeType="mainSeq">
                <p:childTnLst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3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6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7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1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2" dur="500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6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7" dur="500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1" fill="hold"/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2" dur="500"/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6" fill="hold"/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7" dur="500"/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1746360" y="1154160"/>
            <a:ext cx="4935960" cy="11480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5587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880" b="1" i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Por eso la Biblia nos recuerda: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1762920" y="2522880"/>
            <a:ext cx="6108120" cy="28364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891000" indent="-891000" algn="l" defTabSz="79740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2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“Que gobierne bien su casa, que tenga a sus hijos con sujeción con toda honestidad…”</a:t>
            </a:r>
            <a:endParaRPr lang="es-ES" sz="38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97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82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1 Timoteo 3:4</a:t>
            </a:r>
            <a:endParaRPr lang="es-ES" sz="38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48" dur="indefinite" restart="never" nodeType="tmRoot">
          <p:childTnLst>
            <p:seq>
              <p:cTn id="249" dur="indefinite" nodeType="mainSeq">
                <p:childTnLst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3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6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7" dur="5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1" fill="hold"/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2" dur="500"/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6" name="PlaceHolder 1"/>
          <p:cNvSpPr>
            <a:spLocks noGrp="1"/>
          </p:cNvSpPr>
          <p:nvPr>
            <p:ph/>
          </p:nvPr>
        </p:nvSpPr>
        <p:spPr>
          <a:xfrm>
            <a:off x="1267560" y="1476360"/>
            <a:ext cx="6296760" cy="36702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943920" indent="-943920" algn="l" defTabSz="82368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959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También es necesario que tenga buen testimonio de los de afuera, para que no caiga en descrédito y en lazo del diablo”.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23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59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1 Timoteo 3:7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1153800" y="1586880"/>
            <a:ext cx="6399720" cy="31892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868680" indent="-868680" algn="l" defTabSz="868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750" b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IV. Los ancianos deben ser personas que no tengan de qué avergonzarse</a:t>
            </a:r>
            <a:endParaRPr lang="es-ES" sz="47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110" name="PlaceHolder 1"/>
          <p:cNvSpPr>
            <a:spLocks noGrp="1"/>
          </p:cNvSpPr>
          <p:nvPr>
            <p:ph/>
          </p:nvPr>
        </p:nvSpPr>
        <p:spPr>
          <a:xfrm>
            <a:off x="1326960" y="1417320"/>
            <a:ext cx="6095520" cy="36007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44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“Procura con diligencia presentarte a Dios aprobado, como obrero que no tiene de que </a:t>
            </a:r>
            <a:r>
              <a:rPr lang="es-ES" sz="4400" b="1" i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avergonzarse</a:t>
            </a:r>
            <a:r>
              <a:rPr lang="es-ES" sz="44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…”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1" name="PlaceHolder 1"/>
          <p:cNvSpPr>
            <a:spLocks noGrp="1"/>
          </p:cNvSpPr>
          <p:nvPr>
            <p:ph/>
          </p:nvPr>
        </p:nvSpPr>
        <p:spPr>
          <a:xfrm>
            <a:off x="1169280" y="1465200"/>
            <a:ext cx="7053480" cy="39272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600" b="0" u="none" strike="noStrike">
                <a:solidFill>
                  <a:srgbClr val="004070"/>
                </a:solidFill>
                <a:effectLst/>
                <a:uFillTx/>
                <a:latin typeface="Candara"/>
                <a:ea typeface="Candara"/>
              </a:rPr>
              <a:t>En el texto anterior, podemos encontrar los ingredientes necesarios para construir el perfil de lo que Pablo considera deben ser los verdaderos ancianos de iglesia, que cuidan de la grey de Dios.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1739520" y="557280"/>
            <a:ext cx="6029280" cy="15656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8139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800" b="1" i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Los verdaderos ancianos de iglesia: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1320840" y="1904400"/>
            <a:ext cx="6867000" cy="40741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573120" indent="-573120" algn="l" defTabSz="85968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No se avergüenzan de identificarse como </a:t>
            </a:r>
            <a:r>
              <a:rPr lang="es-ES" sz="301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Adventistas del Séptimo Día.</a:t>
            </a:r>
            <a:endParaRPr lang="es-ES" sz="30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73120" indent="-573120" algn="l" defTabSz="85968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No se avergüenzan del </a:t>
            </a:r>
            <a:r>
              <a:rPr lang="es-ES" sz="301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testimonio de su familia ni de su testimonio personal.</a:t>
            </a:r>
            <a:endParaRPr lang="es-ES" sz="30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73120" indent="-573120" algn="l" defTabSz="85968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No se avergüenzan del cargo de </a:t>
            </a:r>
            <a:r>
              <a:rPr lang="es-ES" sz="301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ancianos y sienten que, ante Dios, ser ancianos </a:t>
            </a:r>
            <a:r>
              <a:rPr lang="es-ES" sz="30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ASD es un alto privilegio.</a:t>
            </a:r>
            <a:endParaRPr lang="es-ES" sz="30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63" dur="indefinite" restart="never" nodeType="tmRoot">
          <p:childTnLst>
            <p:seq>
              <p:cTn id="264" dur="indefinite" nodeType="mainSeq">
                <p:childTnLst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8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1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2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6" fill="hold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7" dur="500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1" fill="hold"/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2" dur="500"/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5" name="PlaceHolder 1"/>
          <p:cNvSpPr>
            <a:spLocks noGrp="1"/>
          </p:cNvSpPr>
          <p:nvPr>
            <p:ph/>
          </p:nvPr>
        </p:nvSpPr>
        <p:spPr>
          <a:xfrm>
            <a:off x="1238400" y="1090800"/>
            <a:ext cx="7335360" cy="46760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609480" indent="-609480" algn="l" defTabSz="914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Tienen una vida </a:t>
            </a:r>
            <a:r>
              <a:rPr lang="es-ES" sz="32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transparente.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09480" indent="-609480" algn="l" defTabSz="914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Son conocidos como auténticos </a:t>
            </a:r>
            <a:r>
              <a:rPr lang="es-ES" sz="3200" b="0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“</a:t>
            </a:r>
            <a:r>
              <a:rPr lang="es-ES" sz="3200" b="1" i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hijos de Dios</a:t>
            </a:r>
            <a:r>
              <a:rPr lang="es-ES" sz="3200" b="0" i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”</a:t>
            </a:r>
            <a:r>
              <a:rPr lang="es-ES" sz="32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09480" indent="-609480" algn="l" defTabSz="914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Su personalidad y su carácter, inspiran </a:t>
            </a:r>
            <a:r>
              <a:rPr lang="es-ES" sz="32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confianza.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09480" indent="-609480" algn="l" defTabSz="914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Generan </a:t>
            </a:r>
            <a:r>
              <a:rPr lang="es-ES" sz="32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seguridad a los miembros de la iglesia.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09480" indent="-609480" algn="l" defTabSz="914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En su forma de ser se advierte la </a:t>
            </a:r>
            <a:r>
              <a:rPr lang="es-ES" sz="32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Presencia de Dios en sus vidas</a:t>
            </a:r>
            <a:r>
              <a:rPr lang="es-ES" sz="320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83" dur="indefinite" restart="never" nodeType="tmRoot">
          <p:childTnLst>
            <p:seq>
              <p:cTn id="284" dur="indefinite" nodeType="mainSeq">
                <p:childTnLst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8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1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2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6" fill="hold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7" dur="500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1" fill="hold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2" dur="500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6" fill="hold"/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7" dur="500"/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1" fill="hold"/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2" dur="500"/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7" name="PlaceHolder 1"/>
          <p:cNvSpPr>
            <a:spLocks noGrp="1"/>
          </p:cNvSpPr>
          <p:nvPr>
            <p:ph/>
          </p:nvPr>
        </p:nvSpPr>
        <p:spPr>
          <a:xfrm>
            <a:off x="1106640" y="1662840"/>
            <a:ext cx="7275240" cy="39412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329760" indent="-329760" algn="l" defTabSz="78192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“Porque no me avergüenzo del evangelio, porque es poder de Dios para salvación a todo aquél que cree; al judío primeramente, y también al griego”.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819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800" b="0" i="1" u="none" strike="noStrike">
                <a:solidFill>
                  <a:srgbClr val="FF0000"/>
                </a:solidFill>
                <a:effectLst/>
                <a:uFillTx/>
                <a:latin typeface="Candara"/>
                <a:ea typeface="Candara"/>
              </a:rPr>
              <a:t>Romanos 1:16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983880" y="2086920"/>
            <a:ext cx="6261120" cy="26841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569160" indent="-569160" algn="l" defTabSz="6904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80" b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V. Los ancianos son personas que usan bien la palabra de verdad</a:t>
            </a:r>
            <a:endParaRPr lang="es-ES" sz="44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121" name="PlaceHolder 1"/>
          <p:cNvSpPr>
            <a:spLocks noGrp="1"/>
          </p:cNvSpPr>
          <p:nvPr>
            <p:ph/>
          </p:nvPr>
        </p:nvSpPr>
        <p:spPr>
          <a:xfrm>
            <a:off x="1276200" y="1710360"/>
            <a:ext cx="5884200" cy="34369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1302840" indent="-1302840" algn="l" defTabSz="887040">
              <a:lnSpc>
                <a:spcPct val="100000"/>
              </a:lnSpc>
              <a:spcBef>
                <a:spcPts val="10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61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“...Como obrero que no tiene de que avergonzarse y que </a:t>
            </a:r>
            <a:r>
              <a:rPr lang="es-ES" sz="461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usa bien la palabra de verdad</a:t>
            </a:r>
            <a:r>
              <a:rPr lang="es-ES" sz="461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”.</a:t>
            </a:r>
            <a:endParaRPr lang="es-ES" sz="46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3" name="PlaceHolder 1"/>
          <p:cNvSpPr>
            <a:spLocks noGrp="1"/>
          </p:cNvSpPr>
          <p:nvPr>
            <p:ph/>
          </p:nvPr>
        </p:nvSpPr>
        <p:spPr>
          <a:xfrm>
            <a:off x="1134720" y="1083240"/>
            <a:ext cx="7220880" cy="46911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573120" indent="-573120" algn="l" defTabSz="85968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Entienden que deben predicar la Palabra de Dios, y no sus propias teorías.</a:t>
            </a:r>
            <a:endParaRPr lang="es-ES" sz="30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73120" indent="-573120" algn="l" defTabSz="85968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Usarán la Biblia como fuente de inspiración para presentar los mensajes desde el púlpito.</a:t>
            </a:r>
            <a:endParaRPr lang="es-ES" sz="30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73120" indent="-573120" algn="l" defTabSz="85968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1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Entenderán que el Espíritu de Profecía es también inspirado por Dios y lo utilizarán como la Luz Menor que conduce a la Luz Mayor.</a:t>
            </a:r>
            <a:endParaRPr lang="es-ES" sz="30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13" dur="indefinite" restart="never" nodeType="tmRoot">
          <p:childTnLst>
            <p:seq>
              <p:cTn id="314" dur="indefinite" nodeType="mainSeq">
                <p:childTnLst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8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1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2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6" fill="hold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7" dur="500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1" fill="hold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2" dur="500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1436760" y="1168200"/>
            <a:ext cx="6660360" cy="42422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664920" indent="-664920" algn="l" defTabSz="85968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No harán su propia interpretación de los consejos Bíblicos, sino que se amoldarán al consejo de la iglesia.</a:t>
            </a:r>
            <a:endParaRPr lang="es-ES" sz="33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64920" indent="-664920" algn="l" defTabSz="85968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Usarán el púlpito para exaltar a Jesús.</a:t>
            </a:r>
            <a:endParaRPr lang="es-ES" sz="33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64920" indent="-664920" algn="l" defTabSz="85968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Estudiarán la Biblia con espíritu de humildad y bajo oración.</a:t>
            </a:r>
            <a:endParaRPr lang="es-ES" sz="33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33" dur="indefinite" restart="never" nodeType="tmRoot">
          <p:childTnLst>
            <p:seq>
              <p:cTn id="334" dur="indefinite" nodeType="mainSeq">
                <p:childTnLst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8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1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2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6" fill="hold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7" dur="500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1" fill="hold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2" dur="500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1153440" y="1255320"/>
            <a:ext cx="7318440" cy="43473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584640" indent="-584640" algn="l" defTabSz="905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Impulsarán el estudio de la Biblia dentro de su iglesia.</a:t>
            </a:r>
            <a:endParaRPr lang="es-ES" sz="31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84640" indent="-584640" algn="l" defTabSz="905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Velarán para que cada familia realice el culto familiar.</a:t>
            </a:r>
            <a:endParaRPr lang="es-ES" sz="31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584640" indent="-584640" algn="l" defTabSz="905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Se interesarán para que las familias de la iglesia tengan la Biblia, la matutina, el folleto y los respectivos materiales para niños y jóvenes.</a:t>
            </a:r>
            <a:endParaRPr lang="es-ES" sz="31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53" dur="indefinite" restart="never" nodeType="tmRoot">
          <p:childTnLst>
            <p:seq>
              <p:cTn id="354" dur="indefinite" nodeType="mainSeq">
                <p:childTnLst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8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1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2" dur="5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6" fill="hold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7" dur="500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1" fill="hold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2" dur="500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129" name="PlaceHolder 1"/>
          <p:cNvSpPr>
            <a:spLocks noGrp="1"/>
          </p:cNvSpPr>
          <p:nvPr>
            <p:ph/>
          </p:nvPr>
        </p:nvSpPr>
        <p:spPr>
          <a:xfrm>
            <a:off x="1295640" y="1287000"/>
            <a:ext cx="6552360" cy="44956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438480" indent="-438480" algn="l" defTabSz="85032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“Procura con diligencia presentarte a Dios aprobado, como obrero que no tiene de qué avergonzarse, </a:t>
            </a:r>
            <a:r>
              <a:rPr lang="es-ES" sz="3800" b="1" i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y que usa bien la palabra de verdad</a:t>
            </a:r>
            <a:r>
              <a:rPr lang="es-ES" sz="38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”.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50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800" b="0" i="1" u="none" strike="noStrike">
                <a:solidFill>
                  <a:srgbClr val="FF0000"/>
                </a:solidFill>
                <a:effectLst/>
                <a:uFillTx/>
                <a:latin typeface="Candara"/>
                <a:ea typeface="Candara"/>
              </a:rPr>
              <a:t>2 Timoteo 2:15</a:t>
            </a:r>
            <a:endParaRPr lang="es-ES" sz="3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242000" y="2461680"/>
            <a:ext cx="6336360" cy="19342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7477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6490" b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Reafirmando lo estudiado</a:t>
            </a:r>
            <a:endParaRPr lang="es-ES" sz="649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038240" y="1706760"/>
            <a:ext cx="7575120" cy="3444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660240" indent="-660240" algn="l" defTabSz="7315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6000" b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I. Los ancianos deben ser personas diligentes</a:t>
            </a:r>
            <a:endParaRPr lang="es-ES" sz="6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415880" y="912960"/>
            <a:ext cx="6883200" cy="18572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558720" indent="-558720" algn="l" defTabSz="868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400" b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1. Mencione por lo menos cuatro aspectos en los cuales los ancianos deben ser diligentes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1788480" y="2620080"/>
            <a:ext cx="5120280" cy="35085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1704240" indent="-1704240" algn="l" defTabSz="81648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55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Cuidar las ovejas.</a:t>
            </a:r>
            <a:endParaRPr lang="es-ES" sz="35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704240" indent="-1704240" algn="l" defTabSz="81648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55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Alimentar las ovejas.</a:t>
            </a:r>
            <a:endParaRPr lang="es-ES" sz="35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704240" indent="-1704240" algn="l" defTabSz="81648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55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Buscar la oveja extraviada.</a:t>
            </a:r>
            <a:endParaRPr lang="es-ES" sz="35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704240" indent="-1704240" algn="l" defTabSz="81648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55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Anticiparse y alertar del peligro</a:t>
            </a:r>
            <a:endParaRPr lang="es-ES" sz="35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73" dur="indefinite" restart="never" nodeType="tmRoot">
          <p:childTnLst>
            <p:seq>
              <p:cTn id="374" dur="indefinite" nodeType="mainSeq">
                <p:childTnLst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8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1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2" dur="5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6" fill="hold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7" dur="500"/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1" fill="hold"/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92" dur="500"/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6" fill="hold"/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97" dur="500"/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229040" y="1125000"/>
            <a:ext cx="7396920" cy="11462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497160" indent="-497160" algn="l" defTabSz="5371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559" b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2. Los ancianos deben presentarse a Dios antes de presentarse a:</a:t>
            </a:r>
            <a:endParaRPr lang="es-ES" sz="35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1647720" y="2409120"/>
            <a:ext cx="5847840" cy="32749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1671480" indent="-1671480" algn="l" defTabSz="82296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2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Su familia.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671480" indent="-1671480" algn="l" defTabSz="82296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2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La junta de iglesia.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671480" indent="-1671480" algn="l" defTabSz="82296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2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En el púlpito.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671480" indent="-1671480" algn="l" defTabSz="82296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2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Ungir al enfermo.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671480" indent="-1671480" algn="l" defTabSz="82296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24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Llamar la atención al que ha fallado.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98" dur="indefinite" restart="never" nodeType="tmRoot">
          <p:childTnLst>
            <p:seq>
              <p:cTn id="399" dur="indefinite" nodeType="mainSeq">
                <p:childTnLst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3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6" fill="hold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7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1" fill="hold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2" dur="500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6" fill="hold"/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7" dur="500"/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1" fill="hold"/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2" dur="500"/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6" fill="hold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7" dur="500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737720" y="959400"/>
            <a:ext cx="6439680" cy="17474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628560" indent="-628560" algn="l" defTabSz="5612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59" b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3. Los ancianos deben ser personas aprobadas por:</a:t>
            </a:r>
            <a:br>
              <a:rPr sz="3960"/>
            </a:b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2372400" y="2387160"/>
            <a:ext cx="4242600" cy="39211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2063880" indent="-2063880" algn="l" defTabSz="91440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4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Su esposo/a.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063880" indent="-2063880" algn="l" defTabSz="91440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4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Sus hijos.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063880" indent="-2063880" algn="l" defTabSz="91440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4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Sus vecinos.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063880" indent="-2063880" algn="l" defTabSz="91440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4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Su iglesia.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063880" indent="-2063880" algn="l" defTabSz="91440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4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Dios.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28" dur="indefinite" restart="never" nodeType="tmRoot">
          <p:childTnLst>
            <p:seq>
              <p:cTn id="429" dur="indefinite" nodeType="mainSeq">
                <p:childTnLst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3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6" fill="hold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7" dur="5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1" fill="hold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42" dur="500"/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6" fill="hold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47" dur="500"/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1" fill="hold"/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2" dur="500"/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6" fill="hold"/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7" dur="500"/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1627560" y="1179720"/>
            <a:ext cx="6251400" cy="12110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572040" indent="-572040" algn="l" defTabSz="489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80" b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4. Los ancianos no deben avergonzarse de:</a:t>
            </a:r>
            <a:endParaRPr lang="es-ES" sz="40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1790640" y="2539800"/>
            <a:ext cx="5925240" cy="29574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1838880" indent="-1838880" algn="l" defTabSz="90540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57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Ser Adventistas.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838880" indent="-1838880" algn="l" defTabSz="90540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57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Su testimonio.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838880" indent="-1838880" algn="l" defTabSz="90540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57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Su cargo de anciano/a.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838880" indent="-1838880" algn="l" defTabSz="905400">
              <a:lnSpc>
                <a:spcPct val="100000"/>
              </a:lnSpc>
              <a:spcBef>
                <a:spcPts val="799"/>
              </a:spcBef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57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El testimonio de su familia.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58" dur="indefinite" restart="never" nodeType="tmRoot">
          <p:childTnLst>
            <p:seq>
              <p:cTn id="459" dur="indefinite" nodeType="mainSeq">
                <p:childTnLst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3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5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6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7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1" fill="hold"/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2" dur="500"/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6" fill="hold"/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7" dur="500"/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1" fill="hold"/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2" dur="500"/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1349640" y="1078560"/>
            <a:ext cx="6930000" cy="1167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691560" indent="-691560" algn="l" defTabSz="6699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59" b="1" u="none" strike="noStrike">
                <a:solidFill>
                  <a:srgbClr val="5D2779"/>
                </a:solidFill>
                <a:effectLst/>
                <a:uFillTx/>
                <a:latin typeface="Candara"/>
                <a:ea typeface="Candara"/>
              </a:rPr>
              <a:t>5. Los ancianos usarán La Palabra de Verdad para: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1709280" y="2561400"/>
            <a:ext cx="6210360" cy="29044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1838880" indent="-1838880" algn="l" defTabSz="905400">
              <a:lnSpc>
                <a:spcPct val="100000"/>
              </a:lnSpc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57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Predicar desde el púlpito.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838880" indent="-1838880" algn="l" defTabSz="905400">
              <a:lnSpc>
                <a:spcPct val="100000"/>
              </a:lnSpc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57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Exaltar a Jesús.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838880" indent="-1838880" algn="l" defTabSz="905400">
              <a:lnSpc>
                <a:spcPct val="100000"/>
              </a:lnSpc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57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Incentivar a la iglesia en el estudio de la Biblia.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1838880" indent="-1838880" algn="l" defTabSz="905400">
              <a:lnSpc>
                <a:spcPct val="100000"/>
              </a:lnSpc>
              <a:buClr>
                <a:srgbClr val="094167"/>
              </a:buClr>
              <a:buFont typeface="Arial"/>
              <a:buAutoNum type="alphaLcPeriod"/>
              <a:tabLst>
                <a:tab pos="0" algn="l"/>
              </a:tabLst>
            </a:pPr>
            <a:r>
              <a:rPr lang="es-ES" sz="357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Realizar el culto familiar.</a:t>
            </a:r>
            <a:endParaRPr lang="es-ES" sz="35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83" dur="indefinite" restart="never" nodeType="tmRoot">
          <p:childTnLst>
            <p:seq>
              <p:cTn id="484" dur="indefinite" nodeType="mainSeq">
                <p:childTnLst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8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0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1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92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6" fill="hold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97" dur="500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8" fill="hold">
                      <p:stCondLst>
                        <p:cond delay="indefinite"/>
                      </p:stCondLst>
                      <p:childTnLst>
                        <p:par>
                          <p:cTn id="499" fill="hold">
                            <p:stCondLst>
                              <p:cond delay="0"/>
                            </p:stCondLst>
                            <p:childTnLst>
                              <p:par>
                                <p:cTn id="50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1" fill="hold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2" dur="500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6" fill="hold"/>
                                        <p:tgtEl>
                                          <p:spTgt spid="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7" dur="500"/>
                                        <p:tgtEl>
                                          <p:spTgt spid="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3175">
            <a:noFill/>
          </a:ln>
        </p:spPr>
      </p:pic>
      <p:sp>
        <p:nvSpPr>
          <p:cNvPr id="55" name="PlaceHolder 1"/>
          <p:cNvSpPr>
            <a:spLocks noGrp="1"/>
          </p:cNvSpPr>
          <p:nvPr>
            <p:ph/>
          </p:nvPr>
        </p:nvSpPr>
        <p:spPr>
          <a:xfrm>
            <a:off x="1968480" y="1404360"/>
            <a:ext cx="5824800" cy="43210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1500"/>
              </a:spcBef>
              <a:buNone/>
              <a:tabLst>
                <a:tab pos="0" algn="l"/>
              </a:tabLst>
            </a:pPr>
            <a:r>
              <a:rPr lang="es-ES" sz="6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</a:t>
            </a:r>
            <a:r>
              <a:rPr lang="es-ES" sz="6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Procura con </a:t>
            </a:r>
            <a:r>
              <a:rPr lang="es-ES" sz="6600" b="1" i="1" u="none" strike="noStrike">
                <a:solidFill>
                  <a:srgbClr val="1D6EA1"/>
                </a:solidFill>
                <a:effectLst/>
                <a:uFillTx/>
                <a:latin typeface="Candara"/>
                <a:ea typeface="Candara"/>
              </a:rPr>
              <a:t>diligencia</a:t>
            </a:r>
            <a:r>
              <a:rPr lang="es-ES" sz="60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…”, </a:t>
            </a:r>
            <a:r>
              <a:rPr lang="es-ES" sz="60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esto dice el texto bíblico.</a:t>
            </a:r>
            <a:endParaRPr lang="es-ES" sz="6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148760" y="576000"/>
            <a:ext cx="6983640" cy="15116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1D6EA1"/>
                </a:solidFill>
                <a:effectLst/>
                <a:uFillTx/>
                <a:latin typeface="Candara"/>
                <a:ea typeface="Candara"/>
              </a:rPr>
              <a:t> Los ancianos de iglesia deben ser diligentes para: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871200" y="2164680"/>
            <a:ext cx="7538760" cy="38124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647640" indent="-647640" algn="l" defTabSz="914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Cuidar con </a:t>
            </a:r>
            <a:r>
              <a:rPr lang="es-ES" sz="340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esmero las ovejas del rebaño.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47640" indent="-647640" algn="l" defTabSz="914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Nutrir las ovejas con buen </a:t>
            </a:r>
            <a:r>
              <a:rPr lang="es-ES" sz="340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alimento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47640" indent="-647640" algn="l" defTabSz="914400">
              <a:lnSpc>
                <a:spcPct val="100000"/>
              </a:lnSpc>
              <a:spcBef>
                <a:spcPts val="700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Acudir presto al </a:t>
            </a:r>
            <a:r>
              <a:rPr lang="es-ES" sz="3400" b="1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llamado de las ovejas, cuando el débil valido de una de ellas indica </a:t>
            </a:r>
            <a:r>
              <a:rPr lang="es-ES" sz="34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que está en peligro.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" dur="5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" dur="5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0" name="PlaceHolder 1"/>
          <p:cNvSpPr>
            <a:spLocks noGrp="1"/>
          </p:cNvSpPr>
          <p:nvPr>
            <p:ph/>
          </p:nvPr>
        </p:nvSpPr>
        <p:spPr>
          <a:xfrm>
            <a:off x="1326600" y="1082520"/>
            <a:ext cx="6832080" cy="49928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641160" indent="-641160" algn="l" defTabSz="9054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Buscar las ovejas </a:t>
            </a:r>
            <a:r>
              <a:rPr lang="es-ES" sz="3359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extraviadas que han dejado de llegar al rebaño.</a:t>
            </a:r>
            <a:endParaRPr lang="es-ES" sz="33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41160" indent="-641160" algn="l" defTabSz="9054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Anunciar a tiempo cuando el </a:t>
            </a:r>
            <a:r>
              <a:rPr lang="es-ES" sz="3359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peligro se acerca al redil.</a:t>
            </a:r>
            <a:endParaRPr lang="es-ES" sz="33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41160" indent="-641160" algn="l" defTabSz="9054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Brindar atención cuidadosa a las ovejas débiles o enfermas.</a:t>
            </a:r>
            <a:endParaRPr lang="es-ES" sz="33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41160" indent="-641160" algn="l" defTabSz="90540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9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Velar por las ovejas </a:t>
            </a:r>
            <a:r>
              <a:rPr lang="es-ES" sz="3359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pequeñas y dedicarles tiempo a ellas también.</a:t>
            </a:r>
            <a:endParaRPr lang="es-ES" sz="33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1" dur="indefinite" restart="never" nodeType="tmRoot">
          <p:childTnLst>
            <p:seq>
              <p:cTn id="22" dur="indefinite" nodeType="mainSeq"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" dur="5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" dur="500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2" name="PlaceHolder 1"/>
          <p:cNvSpPr>
            <a:spLocks noGrp="1"/>
          </p:cNvSpPr>
          <p:nvPr>
            <p:ph/>
          </p:nvPr>
        </p:nvSpPr>
        <p:spPr>
          <a:xfrm>
            <a:off x="1229400" y="1353600"/>
            <a:ext cx="7221240" cy="44334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628200" indent="-628200" algn="l" defTabSz="88704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Cumplir, de forma integral, la misión que se le ha encomendado.</a:t>
            </a:r>
            <a:endParaRPr lang="es-ES" sz="33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28200" indent="-628200" algn="l" defTabSz="88704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Escudriñar las Escrituras y encontrar alimento adecuado para el redil.</a:t>
            </a:r>
            <a:endParaRPr lang="es-ES" sz="33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628200" indent="-628200" algn="l" defTabSz="887040">
              <a:lnSpc>
                <a:spcPct val="100000"/>
              </a:lnSpc>
              <a:spcBef>
                <a:spcPts val="6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00" b="0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La oración y la comunión con Dios, quien es el que nos puede capacitar y orientar en este importante trabajo.</a:t>
            </a:r>
            <a:endParaRPr lang="es-ES" sz="33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6" dur="indefinite" restart="never" nodeType="tmRoot">
          <p:childTnLst>
            <p:seq>
              <p:cTn id="47" dur="indefinite" nodeType="mainSeq">
                <p:childTnLst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5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0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5" dur="5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4" name="PlaceHolder 1"/>
          <p:cNvSpPr>
            <a:spLocks noGrp="1"/>
          </p:cNvSpPr>
          <p:nvPr>
            <p:ph/>
          </p:nvPr>
        </p:nvSpPr>
        <p:spPr>
          <a:xfrm>
            <a:off x="1678320" y="2398680"/>
            <a:ext cx="5834520" cy="31917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p>
            <a:pPr marL="1047600" indent="-1047600" algn="l" defTabSz="914400">
              <a:lnSpc>
                <a:spcPct val="100000"/>
              </a:lnSpc>
              <a:spcBef>
                <a:spcPts val="901"/>
              </a:spcBef>
              <a:buClr>
                <a:srgbClr val="094167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400" b="0" i="1" u="none" strike="noStrike">
                <a:solidFill>
                  <a:srgbClr val="094167"/>
                </a:solidFill>
                <a:effectLst/>
                <a:uFillTx/>
                <a:latin typeface="Candara"/>
                <a:ea typeface="Candara"/>
              </a:rPr>
              <a:t>“La pereza hace caer en profundo sueño, y el alma negligente padecerá hambre”.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FF0000"/>
                </a:solidFill>
                <a:effectLst/>
                <a:uFillTx/>
                <a:latin typeface="Candara"/>
                <a:ea typeface="Candara"/>
              </a:rPr>
              <a:t>Proverbios 19:15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65" name="Shape 145"/>
          <p:cNvSpPr/>
          <p:nvPr/>
        </p:nvSpPr>
        <p:spPr>
          <a:xfrm>
            <a:off x="1266840" y="987840"/>
            <a:ext cx="7016040" cy="1284840"/>
          </a:xfrm>
          <a:prstGeom prst="rect">
            <a:avLst/>
          </a:prstGeom>
          <a:noFill/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anchor="t">
            <a:sp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s-ES" sz="4000" b="1" u="none" strike="noStrike">
                <a:solidFill>
                  <a:srgbClr val="612D85"/>
                </a:solidFill>
                <a:effectLst/>
                <a:uFillTx/>
                <a:latin typeface="Candara"/>
                <a:ea typeface="Candara"/>
              </a:rPr>
              <a:t>La Biblia nos alerta contra la falta de diligencia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iming>
    <p:tnLst>
      <p:par>
        <p:cTn id="66" dur="indefinite" restart="never" nodeType="tmRoot">
          <p:childTnLst>
            <p:seq>
              <p:cTn id="67" dur="indefinite" nodeType="mainSeq">
                <p:childTnLst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5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0" dur="500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 pitchFamily="0" charset="1"/>
        <a:ea typeface="Helvetica" pitchFamily="0" charset="1"/>
        <a:cs typeface="Helvetica" pitchFamily="0" charset="1"/>
      </a:majorFont>
      <a:minorFont>
        <a:latin typeface="Helvetica Neue" pitchFamily="0" charset="1"/>
        <a:ea typeface="Helvetica Neue" pitchFamily="0" charset="1"/>
        <a:cs typeface="Helvetica Neue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LibreOffice/26.2.5.2$MacOSX_AARCH64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es-ES</dc:language>
  <cp:lastModifiedBy/>
  <cp:revision>0</cp:revision>
  <dc:subject/>
  <dc:title/>
</cp:coreProperties>
</file>