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9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slides/slide15.xml" ContentType="application/vnd.openxmlformats-officedocument.presentationml.slide+xml"/>
  <Override PartName="/ppt/slides/slide13.xml" ContentType="application/vnd.openxmlformats-officedocument.presentationml.slide+xml"/>
  <Override PartName="/ppt/slides/slide21.xml" ContentType="application/vnd.openxmlformats-officedocument.presentationml.slide+xml"/>
  <Override PartName="/ppt/slides/slide14.xml" ContentType="application/vnd.openxmlformats-officedocument.presentationml.slide+xml"/>
  <Override PartName="/ppt/slides/slide4.xml" ContentType="application/vnd.openxmlformats-officedocument.presentationml.slide+xml"/>
  <Override PartName="/ppt/slides/slide27.xml" ContentType="application/vnd.openxmlformats-officedocument.presentationml.slide+xml"/>
  <Override PartName="/ppt/slides/slide22.xml" ContentType="application/vnd.openxmlformats-officedocument.presentationml.slide+xml"/>
  <Override PartName="/ppt/slides/slide7.xml" ContentType="application/vnd.openxmlformats-officedocument.presentationml.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23.xml" ContentType="application/vnd.openxmlformats-officedocument.presentationml.slide+xml"/>
  <Override PartName="/ppt/slides/slide26.xml" ContentType="application/vnd.openxmlformats-officedocument.presentationml.slide+xml"/>
  <Override PartName="/ppt/slides/slide29.xml" ContentType="application/vnd.openxmlformats-officedocument.presentationml.slide+xml"/>
  <Override PartName="/ppt/slides/slide34.xml" ContentType="application/vnd.openxmlformats-officedocument.presentationml.slide+xml"/>
  <Override PartName="/ppt/slides/slide32.xml" ContentType="application/vnd.openxmlformats-officedocument.presentationml.slide+xml"/>
  <Override PartName="/ppt/slides/slide24.xml" ContentType="application/vnd.openxmlformats-officedocument.presentationml.slide+xml"/>
  <Override PartName="/ppt/slides/slide28.xml" ContentType="application/vnd.openxmlformats-officedocument.presentationml.slide+xml"/>
  <Override PartName="/ppt/slides/slide8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33.xml" ContentType="application/vnd.openxmlformats-officedocument.presentationml.slide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6858000"/>
  <p:notesSz cx="7772400" cy="100584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Contenido con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4972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3007800" cy="143460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b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s-ES" sz="2000" b="1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000" b="1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Title Text</a:t>
            </a:r>
            <a:endParaRPr lang="es-ES" sz="2000" b="1" u="none" strike="noStrike">
              <a:solidFill>
                <a:srgbClr val="000000"/>
              </a:solidFill>
              <a:effectLst/>
              <a:uFillTx/>
              <a:latin typeface="Cambria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65847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1pPr>
            <a:lvl2pPr lvl="1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2pPr>
            <a:lvl3pPr lvl="2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3pPr>
            <a:lvl4pPr lvl="3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4pPr>
            <a:lvl5pPr lvl="4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One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  <a:p>
            <a:pPr marL="783720" lvl="1" indent="-3265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Two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  <a:p>
            <a:pPr marL="1219320" lvl="2" indent="-3049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Three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  <a:p>
            <a:pPr marL="1737360" lvl="3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Four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  <a:p>
            <a:pPr marL="2194560" lvl="4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Five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sldNum" idx="1"/>
          </p:nvPr>
        </p:nvSpPr>
        <p:spPr>
          <a:xfrm>
            <a:off x="6553080" y="6356520"/>
            <a:ext cx="213336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Comparació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4972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2045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mbria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479600"/>
            <a:ext cx="4039920" cy="69480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b">
            <a:noAutofit/>
          </a:bodyPr>
          <a:lstStyle>
            <a:lvl1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  <a:defRPr lang="es-ES" sz="24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1pPr>
            <a:lvl2pPr indent="45720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  <a:defRPr lang="es-ES" sz="24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2pPr>
            <a:lvl3pPr indent="91440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  <a:defRPr lang="es-ES" sz="24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3pPr>
            <a:lvl4pPr indent="137160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  <a:defRPr lang="es-ES" sz="24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4pPr>
            <a:lvl5pPr indent="182880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  <a:defRPr lang="es-ES" sz="24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5pPr>
          </a:lstStyle>
          <a:p>
            <a: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s-ES" sz="24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One</a:t>
            </a:r>
            <a:endParaRPr lang="es-ES" sz="24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  <a:p>
            <a: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s-ES" sz="24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Two</a:t>
            </a:r>
            <a:endParaRPr lang="es-ES" sz="24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  <a:p>
            <a: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s-ES" sz="24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Three</a:t>
            </a:r>
            <a:endParaRPr lang="es-ES" sz="24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  <a:p>
            <a: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s-ES" sz="24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Four</a:t>
            </a:r>
            <a:endParaRPr lang="es-ES" sz="24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  <a:p>
            <a: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s-ES" sz="24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Five</a:t>
            </a:r>
            <a:endParaRPr lang="es-ES" sz="24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sldNum" idx="10"/>
          </p:nvPr>
        </p:nvSpPr>
        <p:spPr>
          <a:xfrm>
            <a:off x="6553080" y="6356520"/>
            <a:ext cx="213336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ólo el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4972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3251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mbria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sldNum" idx="11"/>
          </p:nvPr>
        </p:nvSpPr>
        <p:spPr>
          <a:xfrm>
            <a:off x="6553080" y="6356520"/>
            <a:ext cx="213336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En blanc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4972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46" name="PlaceHolder 1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336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Imagen con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4972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28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b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s-ES" sz="2000" b="1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000" b="1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Title Text</a:t>
            </a:r>
            <a:endParaRPr lang="es-ES" sz="2000" b="1" u="none" strike="noStrike">
              <a:solidFill>
                <a:srgbClr val="000000"/>
              </a:solidFill>
              <a:effectLst/>
              <a:uFillTx/>
              <a:latin typeface="Cambria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80460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1pPr>
            <a:lvl2pPr indent="45720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2pPr>
            <a:lvl3pPr indent="91440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3pPr>
            <a:lvl4pPr indent="137160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4pPr>
            <a:lvl5pPr indent="182880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5pPr>
          </a:lstStyle>
          <a:p>
            <a: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One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  <a:p>
            <a: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Two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  <a:p>
            <a: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Three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  <a:p>
            <a: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Four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  <a:p>
            <a: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Five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 idx="2"/>
          </p:nvPr>
        </p:nvSpPr>
        <p:spPr>
          <a:xfrm>
            <a:off x="6553080" y="6356520"/>
            <a:ext cx="213336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ítulo y texto vertical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4972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3251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mbria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52574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1pPr>
            <a:lvl2pPr lvl="1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2pPr>
            <a:lvl3pPr lvl="2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3pPr>
            <a:lvl4pPr lvl="3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4pPr>
            <a:lvl5pPr lvl="4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One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  <a:p>
            <a:pPr marL="783720" lvl="1" indent="-3265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Two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  <a:p>
            <a:pPr marL="1219320" lvl="2" indent="-3049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Three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  <a:p>
            <a:pPr marL="1737360" lvl="3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Four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  <a:p>
            <a:pPr marL="2194560" lvl="4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Five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ítulo vertical y text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4972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7040" cy="65829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mbria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560" cy="65829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1pPr>
            <a:lvl2pPr lvl="1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2pPr>
            <a:lvl3pPr lvl="2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3pPr>
            <a:lvl4pPr lvl="3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4pPr>
            <a:lvl5pPr lvl="4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One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  <a:p>
            <a:pPr marL="783720" lvl="1" indent="-3265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Two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  <a:p>
            <a:pPr marL="1219320" lvl="2" indent="-3049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Three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  <a:p>
            <a:pPr marL="1737360" lvl="3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Four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  <a:p>
            <a:pPr marL="2194560" lvl="4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Five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sldNum" idx="4"/>
          </p:nvPr>
        </p:nvSpPr>
        <p:spPr>
          <a:xfrm>
            <a:off x="6553080" y="6356520"/>
            <a:ext cx="213336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&amp; Subtitl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1.jpeg" hidden="1"/>
          <p:cNvPicPr/>
          <p:nvPr/>
        </p:nvPicPr>
        <p:blipFill>
          <a:blip r:embed="rId2"/>
          <a:stretch/>
        </p:blipFill>
        <p:spPr>
          <a:xfrm>
            <a:off x="0" y="0"/>
            <a:ext cx="9143640" cy="684972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892800" y="1152000"/>
            <a:ext cx="7357680" cy="2321280"/>
          </a:xfrm>
          <a:prstGeom prst="rect">
            <a:avLst/>
          </a:prstGeom>
          <a:noFill/>
          <a:ln w="12600">
            <a:noFill/>
          </a:ln>
        </p:spPr>
        <p:txBody>
          <a:bodyPr lIns="35640" tIns="35640" rIns="35640" bIns="35640" anchor="b">
            <a:normAutofit/>
          </a:bodyPr>
          <a:lstStyle>
            <a:lvl1pPr indent="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56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1pPr>
          </a:lstStyle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6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Title Text</a:t>
            </a:r>
            <a:endParaRPr lang="es-ES" sz="5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892800" y="3536280"/>
            <a:ext cx="7357680" cy="794520"/>
          </a:xfrm>
          <a:prstGeom prst="rect">
            <a:avLst/>
          </a:prstGeom>
          <a:noFill/>
          <a:ln w="12600">
            <a:noFill/>
          </a:ln>
        </p:spPr>
        <p:txBody>
          <a:bodyPr lIns="35640" tIns="35640" rIns="35640" bIns="35640" anchor="t">
            <a:normAutofit fontScale="47500" lnSpcReduction="19999"/>
          </a:bodyPr>
          <a:lstStyle>
            <a:lvl1pPr indent="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1pPr>
            <a:lvl2pPr indent="22860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2pPr>
            <a:lvl3pPr indent="45720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3pPr>
            <a:lvl4pPr indent="68580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4pPr>
            <a:lvl5pPr indent="91440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5pPr>
          </a:lstStyle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One</a:t>
            </a:r>
            <a:endParaRPr lang="es-ES" sz="2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Two</a:t>
            </a:r>
            <a:endParaRPr lang="es-ES" sz="2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Three</a:t>
            </a:r>
            <a:endParaRPr lang="es-ES" sz="2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Four</a:t>
            </a:r>
            <a:endParaRPr lang="es-ES" sz="2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Five</a:t>
            </a:r>
            <a:endParaRPr lang="es-ES" sz="2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sldNum" idx="5"/>
          </p:nvPr>
        </p:nvSpPr>
        <p:spPr>
          <a:xfrm>
            <a:off x="4440600" y="6505200"/>
            <a:ext cx="253080" cy="248760"/>
          </a:xfrm>
          <a:prstGeom prst="rect">
            <a:avLst/>
          </a:prstGeom>
          <a:noFill/>
          <a:ln w="12600">
            <a:noFill/>
          </a:ln>
        </p:spPr>
        <p:txBody>
          <a:bodyPr lIns="35640" tIns="35640" rIns="35640" bIns="35640" anchor="t">
            <a:noAutofit/>
          </a:bodyPr>
          <a:p>
            <a:pPr indent="0" algn="l">
              <a:buNone/>
            </a:pPr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iapositiva de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4972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7553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mbria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1371600" y="3886200"/>
            <a:ext cx="6400440" cy="29714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entury"/>
                <a:ea typeface="Century"/>
              </a:defRPr>
            </a:lvl1pPr>
            <a:lvl2pPr indent="45720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entury"/>
                <a:ea typeface="Century"/>
              </a:defRPr>
            </a:lvl2pPr>
            <a:lvl3pPr indent="91440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entury"/>
                <a:ea typeface="Century"/>
              </a:defRPr>
            </a:lvl3pPr>
            <a:lvl4pPr indent="137160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entury"/>
                <a:ea typeface="Century"/>
              </a:defRPr>
            </a:lvl4pPr>
            <a:lvl5pPr indent="182880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entury"/>
                <a:ea typeface="Century"/>
              </a:defRPr>
            </a:lvl5pPr>
          </a:lstStyle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entury"/>
                <a:ea typeface="Century"/>
              </a:rPr>
              <a:t>Body Level One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entury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entury"/>
                <a:ea typeface="Century"/>
              </a:rPr>
              <a:t>Body Level Two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entury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entury"/>
                <a:ea typeface="Century"/>
              </a:rPr>
              <a:t>Body Level Three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entury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entury"/>
                <a:ea typeface="Century"/>
              </a:rPr>
              <a:t>Body Level Four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entury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entury"/>
                <a:ea typeface="Century"/>
              </a:rPr>
              <a:t>Body Level Five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entury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ítulo y objeto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4972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3251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mbria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52574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1pPr>
            <a:lvl2pPr lvl="1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2pPr>
            <a:lvl3pPr lvl="2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3pPr>
            <a:lvl4pPr lvl="3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4pPr>
            <a:lvl5pPr lvl="4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One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  <a:p>
            <a:pPr marL="783720" lvl="1" indent="-3265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Two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  <a:p>
            <a:pPr marL="1219320" lvl="2" indent="-3049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Three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  <a:p>
            <a:pPr marL="1737360" lvl="3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Four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  <a:p>
            <a:pPr marL="2194560" lvl="4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Five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sldNum" idx="7"/>
          </p:nvPr>
        </p:nvSpPr>
        <p:spPr>
          <a:xfrm>
            <a:off x="6553080" y="6356520"/>
            <a:ext cx="213336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Encabezado de secció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4972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s-ES" sz="4000" b="1" u="none" strike="noStrike" cap="all">
                <a:solidFill>
                  <a:srgbClr val="000000"/>
                </a:solidFill>
                <a:effectLst/>
                <a:uFillTx/>
                <a:latin typeface="Cambria"/>
                <a:ea typeface="Cambria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000" b="1" u="none" strike="noStrike" cap="all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Title Text</a:t>
            </a:r>
            <a:endParaRPr lang="es-ES" sz="4000" b="1" u="none" strike="noStrike" cap="all">
              <a:solidFill>
                <a:srgbClr val="000000"/>
              </a:solidFill>
              <a:effectLst/>
              <a:uFillTx/>
              <a:latin typeface="Cambria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b">
            <a:noAutofit/>
          </a:bodyPr>
          <a:lstStyle>
            <a:lvl1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s-ES" sz="2000" b="0" u="none" strike="noStrike">
                <a:solidFill>
                  <a:srgbClr val="888888"/>
                </a:solidFill>
                <a:effectLst/>
                <a:uFillTx/>
                <a:latin typeface="Century"/>
                <a:ea typeface="Century"/>
              </a:defRPr>
            </a:lvl1pPr>
            <a:lvl2pPr indent="45720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s-ES" sz="2000" b="0" u="none" strike="noStrike">
                <a:solidFill>
                  <a:srgbClr val="888888"/>
                </a:solidFill>
                <a:effectLst/>
                <a:uFillTx/>
                <a:latin typeface="Century"/>
                <a:ea typeface="Century"/>
              </a:defRPr>
            </a:lvl2pPr>
            <a:lvl3pPr indent="91440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s-ES" sz="2000" b="0" u="none" strike="noStrike">
                <a:solidFill>
                  <a:srgbClr val="888888"/>
                </a:solidFill>
                <a:effectLst/>
                <a:uFillTx/>
                <a:latin typeface="Century"/>
                <a:ea typeface="Century"/>
              </a:defRPr>
            </a:lvl3pPr>
            <a:lvl4pPr indent="137160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s-ES" sz="2000" b="0" u="none" strike="noStrike">
                <a:solidFill>
                  <a:srgbClr val="888888"/>
                </a:solidFill>
                <a:effectLst/>
                <a:uFillTx/>
                <a:latin typeface="Century"/>
                <a:ea typeface="Century"/>
              </a:defRPr>
            </a:lvl4pPr>
            <a:lvl5pPr indent="182880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s-ES" sz="2000" b="0" u="none" strike="noStrike">
                <a:solidFill>
                  <a:srgbClr val="888888"/>
                </a:solidFill>
                <a:effectLst/>
                <a:uFillTx/>
                <a:latin typeface="Century"/>
                <a:ea typeface="Century"/>
              </a:defRPr>
            </a:lvl5pPr>
          </a:lstStyle>
          <a:p>
            <a: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888888"/>
                </a:solidFill>
                <a:effectLst/>
                <a:uFillTx/>
                <a:latin typeface="Century"/>
                <a:ea typeface="Century"/>
              </a:rPr>
              <a:t>Body Level One</a:t>
            </a:r>
            <a:endParaRPr lang="es-ES" sz="2000" b="0" u="none" strike="noStrike">
              <a:solidFill>
                <a:srgbClr val="888888"/>
              </a:solidFill>
              <a:effectLst/>
              <a:uFillTx/>
              <a:latin typeface="Century"/>
            </a:endParaRPr>
          </a:p>
          <a:p>
            <a: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888888"/>
                </a:solidFill>
                <a:effectLst/>
                <a:uFillTx/>
                <a:latin typeface="Century"/>
                <a:ea typeface="Century"/>
              </a:rPr>
              <a:t>Body Level Two</a:t>
            </a:r>
            <a:endParaRPr lang="es-ES" sz="2000" b="0" u="none" strike="noStrike">
              <a:solidFill>
                <a:srgbClr val="888888"/>
              </a:solidFill>
              <a:effectLst/>
              <a:uFillTx/>
              <a:latin typeface="Century"/>
            </a:endParaRPr>
          </a:p>
          <a:p>
            <a: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888888"/>
                </a:solidFill>
                <a:effectLst/>
                <a:uFillTx/>
                <a:latin typeface="Century"/>
                <a:ea typeface="Century"/>
              </a:rPr>
              <a:t>Body Level Three</a:t>
            </a:r>
            <a:endParaRPr lang="es-ES" sz="2000" b="0" u="none" strike="noStrike">
              <a:solidFill>
                <a:srgbClr val="888888"/>
              </a:solidFill>
              <a:effectLst/>
              <a:uFillTx/>
              <a:latin typeface="Century"/>
            </a:endParaRPr>
          </a:p>
          <a:p>
            <a: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888888"/>
                </a:solidFill>
                <a:effectLst/>
                <a:uFillTx/>
                <a:latin typeface="Century"/>
                <a:ea typeface="Century"/>
              </a:rPr>
              <a:t>Body Level Four</a:t>
            </a:r>
            <a:endParaRPr lang="es-ES" sz="2000" b="0" u="none" strike="noStrike">
              <a:solidFill>
                <a:srgbClr val="888888"/>
              </a:solidFill>
              <a:effectLst/>
              <a:uFillTx/>
              <a:latin typeface="Century"/>
            </a:endParaRPr>
          </a:p>
          <a:p>
            <a: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888888"/>
                </a:solidFill>
                <a:effectLst/>
                <a:uFillTx/>
                <a:latin typeface="Century"/>
                <a:ea typeface="Century"/>
              </a:rPr>
              <a:t>Body Level Five</a:t>
            </a:r>
            <a:endParaRPr lang="es-ES" sz="2000" b="0" u="none" strike="noStrike">
              <a:solidFill>
                <a:srgbClr val="888888"/>
              </a:solidFill>
              <a:effectLst/>
              <a:uFillTx/>
              <a:latin typeface="Century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sldNum" idx="8"/>
          </p:nvPr>
        </p:nvSpPr>
        <p:spPr>
          <a:xfrm>
            <a:off x="6553080" y="6356520"/>
            <a:ext cx="213336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os objeto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4972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3251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mbria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52574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  <a:defRPr lang="es-ES" sz="28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1pPr>
            <a:lvl2pPr lvl="1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–"/>
              <a:defRPr lang="es-ES" sz="28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2pPr>
            <a:lvl3pPr lvl="2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  <a:defRPr lang="es-ES" sz="28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3pPr>
            <a:lvl4pPr lvl="3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–"/>
              <a:defRPr lang="es-ES" sz="28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4pPr>
            <a:lvl5pPr lvl="4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»"/>
              <a:defRPr lang="es-ES" sz="28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es-ES" sz="28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One</a:t>
            </a:r>
            <a:endParaRPr lang="es-ES" sz="28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  <a:p>
            <a:pPr marL="790560" lvl="1" indent="-333360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–"/>
            </a:pPr>
            <a:r>
              <a:rPr lang="es-ES" sz="28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Two</a:t>
            </a:r>
            <a:endParaRPr lang="es-ES" sz="28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  <a:p>
            <a:pPr marL="1234440" lvl="2" indent="-320040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es-ES" sz="28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Three</a:t>
            </a:r>
            <a:endParaRPr lang="es-ES" sz="28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  <a:p>
            <a:pPr marL="1727280" lvl="3" indent="-355680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–"/>
            </a:pPr>
            <a:r>
              <a:rPr lang="es-ES" sz="28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Four</a:t>
            </a:r>
            <a:endParaRPr lang="es-ES" sz="28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  <a:p>
            <a:pPr marL="2184480" lvl="4" indent="-355680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»"/>
            </a:pPr>
            <a:r>
              <a:rPr lang="es-ES" sz="28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Body Level Five</a:t>
            </a:r>
            <a:endParaRPr lang="es-ES" sz="2800" b="0" u="none" strike="noStrike">
              <a:solidFill>
                <a:srgbClr val="000000"/>
              </a:solidFill>
              <a:effectLst/>
              <a:uFillTx/>
              <a:latin typeface="Century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36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1.jpeg"/>
          <p:cNvPicPr/>
          <p:nvPr/>
        </p:nvPicPr>
        <p:blipFill>
          <a:blip r:embed="rId1"/>
          <a:stretch/>
        </p:blipFill>
        <p:spPr>
          <a:xfrm>
            <a:off x="-5400" y="0"/>
            <a:ext cx="91544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65" name="PlaceHolder 1"/>
          <p:cNvSpPr>
            <a:spLocks noGrp="1"/>
          </p:cNvSpPr>
          <p:nvPr>
            <p:ph/>
          </p:nvPr>
        </p:nvSpPr>
        <p:spPr>
          <a:xfrm>
            <a:off x="1355400" y="633240"/>
            <a:ext cx="6432840" cy="55908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291600" indent="-291600" algn="l" defTabSz="777240">
              <a:lnSpc>
                <a:spcPct val="9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lang="es-ES" sz="3400" b="1" u="none" strike="noStrike">
                <a:solidFill>
                  <a:srgbClr val="9F0E49"/>
                </a:solidFill>
                <a:effectLst/>
                <a:uFillTx/>
                <a:latin typeface="Cambria"/>
                <a:ea typeface="Cambria"/>
              </a:rPr>
              <a:t>3- Es un llamado con un propósito</a:t>
            </a:r>
            <a:endParaRPr lang="es-ES" sz="34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1600" indent="-291600" algn="l" defTabSz="777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00" b="1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 </a:t>
            </a:r>
            <a:r>
              <a:rPr lang="es-ES" sz="34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Al llamarnos, Dios tiene un propósito elevado, ya que desea ocuparnos en el cuidado de lo que más él quiere en esta tierra: </a:t>
            </a:r>
            <a:r>
              <a:rPr lang="es-ES" sz="3400" b="0" u="sng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su iglesia</a:t>
            </a:r>
            <a:r>
              <a:rPr lang="es-ES" sz="34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. Por lo tanto, el Señor quiere que cumplamos una misión, como bien lo expresa </a:t>
            </a:r>
            <a:r>
              <a:rPr lang="es-ES" sz="3400" b="0" i="1" u="none" strike="noStrike">
                <a:solidFill>
                  <a:srgbClr val="FF2600"/>
                </a:solidFill>
                <a:effectLst/>
                <a:uFillTx/>
                <a:latin typeface="Cambria"/>
                <a:ea typeface="Cambria"/>
              </a:rPr>
              <a:t>1 Pedro 2:9</a:t>
            </a:r>
            <a:r>
              <a:rPr lang="es-ES" sz="34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:</a:t>
            </a:r>
            <a:endParaRPr lang="es-ES" sz="34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1600" indent="-291600" algn="l" defTabSz="77724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s-ES" sz="281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 </a:t>
            </a:r>
            <a:r>
              <a:rPr lang="es-ES" sz="3309" b="0" i="1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“…para que anunciéis las virtudes de aquel que os llamó de las tinieblas a su luz admirable”.</a:t>
            </a:r>
            <a:endParaRPr lang="es-ES" sz="330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70" dur="indefinite" restart="never" nodeType="tmRoot">
          <p:childTnLst>
            <p:seq>
              <p:cTn id="71" dur="indefinite" nodeType="mainSeq">
                <p:childTnLst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5" fill="hold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6" dur="500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0" fill="hold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1" dur="500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image1.jpeg"/>
          <p:cNvPicPr/>
          <p:nvPr/>
        </p:nvPicPr>
        <p:blipFill>
          <a:blip r:embed="rId1"/>
          <a:stretch/>
        </p:blipFill>
        <p:spPr>
          <a:xfrm>
            <a:off x="-5400" y="0"/>
            <a:ext cx="91544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67" name="PlaceHolder 1"/>
          <p:cNvSpPr>
            <a:spLocks noGrp="1"/>
          </p:cNvSpPr>
          <p:nvPr>
            <p:ph/>
          </p:nvPr>
        </p:nvSpPr>
        <p:spPr>
          <a:xfrm>
            <a:off x="1356480" y="726480"/>
            <a:ext cx="6586560" cy="55548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547560" indent="-547560" algn="l" defTabSz="896040">
              <a:lnSpc>
                <a:spcPct val="100000"/>
              </a:lnSpc>
              <a:spcBef>
                <a:spcPts val="901"/>
              </a:spcBef>
              <a:buNone/>
              <a:tabLst>
                <a:tab pos="0" algn="l"/>
              </a:tabLst>
            </a:pPr>
            <a:r>
              <a:rPr lang="es-ES" sz="3920" b="1" u="none" strike="noStrike">
                <a:solidFill>
                  <a:srgbClr val="9F0E49"/>
                </a:solidFill>
                <a:effectLst/>
                <a:uFillTx/>
                <a:latin typeface="Cambria"/>
                <a:ea typeface="Cambria"/>
              </a:rPr>
              <a:t>4- Es un llamado por gracia      más que por méritos </a:t>
            </a:r>
            <a:endParaRPr lang="es-ES" sz="39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35880" indent="-335880" algn="l" defTabSz="89604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53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No tenemos méritos personales para ser objeto de un llamado de Dios; sólo que la gracia de Dios ha sido buena con nosotros y el Señor le pareció bien usarnos en su servicio. Pablo expresó su gratitud por el llamado, de la siguiente manera:</a:t>
            </a:r>
            <a:endParaRPr lang="es-ES" sz="35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82" dur="indefinite" restart="never" nodeType="tmRoot">
          <p:childTnLst>
            <p:seq>
              <p:cTn id="83" dur="indefinite" nodeType="mainSeq">
                <p:childTnLst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7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image1.jpeg"/>
          <p:cNvPicPr/>
          <p:nvPr/>
        </p:nvPicPr>
        <p:blipFill>
          <a:blip r:embed="rId1"/>
          <a:stretch/>
        </p:blipFill>
        <p:spPr>
          <a:xfrm>
            <a:off x="-5400" y="0"/>
            <a:ext cx="91544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69" name="PlaceHolder 1"/>
          <p:cNvSpPr>
            <a:spLocks noGrp="1"/>
          </p:cNvSpPr>
          <p:nvPr>
            <p:ph/>
          </p:nvPr>
        </p:nvSpPr>
        <p:spPr>
          <a:xfrm>
            <a:off x="1170000" y="1206000"/>
            <a:ext cx="6588000" cy="51642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900" b="0" i="1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“Doy gracias al que me fortaleció, a Cristo Jesús nuestro Señor, porque me tuvo por fiel, poniéndome en el ministerio… Pero la gracia de nuestro Señor fue más abundante”.</a:t>
            </a:r>
            <a:endParaRPr lang="es-ES" sz="39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900" b="0" i="1" u="none" strike="noStrike">
                <a:solidFill>
                  <a:srgbClr val="FF2600"/>
                </a:solidFill>
                <a:effectLst/>
                <a:uFillTx/>
                <a:latin typeface="Century"/>
                <a:ea typeface="Century"/>
              </a:rPr>
              <a:t>1 Timoteo 1:12, 14</a:t>
            </a:r>
            <a:endParaRPr lang="es-ES" sz="39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image1.jpeg"/>
          <p:cNvPicPr/>
          <p:nvPr/>
        </p:nvPicPr>
        <p:blipFill>
          <a:blip r:embed="rId1"/>
          <a:stretch/>
        </p:blipFill>
        <p:spPr>
          <a:xfrm>
            <a:off x="-5400" y="0"/>
            <a:ext cx="91544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1" name="PlaceHolder 1"/>
          <p:cNvSpPr>
            <a:spLocks noGrp="1"/>
          </p:cNvSpPr>
          <p:nvPr>
            <p:ph/>
          </p:nvPr>
        </p:nvSpPr>
        <p:spPr>
          <a:xfrm>
            <a:off x="1149120" y="929880"/>
            <a:ext cx="6627600" cy="50238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621720">
              <a:lnSpc>
                <a:spcPct val="9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s-ES" sz="2720" b="1" u="none" strike="noStrike">
                <a:solidFill>
                  <a:srgbClr val="9F0E49"/>
                </a:solidFill>
                <a:effectLst/>
                <a:uFillTx/>
                <a:latin typeface="Cambria"/>
                <a:ea typeface="Cambria"/>
              </a:rPr>
              <a:t>5- Es un llamado condicional</a:t>
            </a:r>
            <a:endParaRPr lang="es-ES" sz="27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33280" indent="-233280" algn="l" defTabSz="621720">
              <a:lnSpc>
                <a:spcPct val="9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72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Dios nos llama y nos promete su compañía; pero si nos desviamos del propósito por el cual hemos sido llamados, o somos negligentes para cumplir la misión encomendada, Dios podría retirar de nosotros su bendición y considerarnos mayordomos negligentes. Bien lo expresa las Sagradas Escrituras cuando dice</a:t>
            </a:r>
            <a:r>
              <a:rPr lang="es-ES" sz="2720" b="0" u="none" strike="noStrike">
                <a:solidFill>
                  <a:srgbClr val="31859C"/>
                </a:solidFill>
                <a:effectLst/>
                <a:uFillTx/>
                <a:latin typeface="Cambria"/>
                <a:ea typeface="Cambria"/>
              </a:rPr>
              <a:t>: </a:t>
            </a:r>
            <a:endParaRPr lang="es-ES" sz="27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621720">
              <a:lnSpc>
                <a:spcPct val="90000"/>
              </a:lnSpc>
              <a:spcBef>
                <a:spcPts val="901"/>
              </a:spcBef>
              <a:buNone/>
              <a:tabLst>
                <a:tab pos="0" algn="l"/>
              </a:tabLst>
            </a:pPr>
            <a:r>
              <a:rPr lang="es-ES" sz="2720" b="0" i="1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“Todo sarmiento que en mí no da fruto, lo quita; y todo el que da fruto, lo poda para que dé más fruto”.</a:t>
            </a:r>
            <a:endParaRPr lang="es-ES" sz="27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621720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2720" b="0" i="1" u="none" strike="noStrike">
                <a:solidFill>
                  <a:srgbClr val="FF2600"/>
                </a:solidFill>
                <a:effectLst/>
                <a:uFillTx/>
                <a:latin typeface="Cambria"/>
                <a:ea typeface="Cambria"/>
              </a:rPr>
              <a:t>Juan 15:2</a:t>
            </a:r>
            <a:endParaRPr lang="es-ES" sz="27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89" dur="indefinite" restart="never" nodeType="tmRoot">
          <p:childTnLst>
            <p:seq>
              <p:cTn id="90" dur="indefinite" nodeType="mainSeq">
                <p:childTnLst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4" fill="hold"/>
                                        <p:tgtEl>
                                          <p:spTgt spid="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95" dur="500"/>
                                        <p:tgtEl>
                                          <p:spTgt spid="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9" fill="hold"/>
                                        <p:tgtEl>
                                          <p:spTgt spid="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0" dur="500"/>
                                        <p:tgtEl>
                                          <p:spTgt spid="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4" fill="hold"/>
                                        <p:tgtEl>
                                          <p:spTgt spid="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5" dur="500"/>
                                        <p:tgtEl>
                                          <p:spTgt spid="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image1.jpeg"/>
          <p:cNvPicPr/>
          <p:nvPr/>
        </p:nvPicPr>
        <p:blipFill>
          <a:blip r:embed="rId1"/>
          <a:stretch/>
        </p:blipFill>
        <p:spPr>
          <a:xfrm>
            <a:off x="-5400" y="0"/>
            <a:ext cx="91544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3" name="PlaceHolder 1"/>
          <p:cNvSpPr>
            <a:spLocks noGrp="1"/>
          </p:cNvSpPr>
          <p:nvPr>
            <p:ph/>
          </p:nvPr>
        </p:nvSpPr>
        <p:spPr>
          <a:xfrm>
            <a:off x="1154520" y="1036440"/>
            <a:ext cx="7012440" cy="47851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ctr" defTabSz="8960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900" b="1" u="none" strike="noStrike">
                <a:solidFill>
                  <a:srgbClr val="9F0E49"/>
                </a:solidFill>
                <a:effectLst/>
                <a:uFillTx/>
                <a:latin typeface="Cambria"/>
                <a:ea typeface="Cambria"/>
              </a:rPr>
              <a:t>Reflexiones</a:t>
            </a:r>
            <a:endParaRPr lang="es-ES" sz="49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35880" indent="-335880" algn="l" defTabSz="89604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53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No somos </a:t>
            </a:r>
            <a:r>
              <a:rPr lang="es-ES" sz="3530" b="1" u="sng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superiores</a:t>
            </a:r>
            <a:r>
              <a:rPr lang="es-ES" sz="3530" b="1" i="1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 </a:t>
            </a:r>
            <a:r>
              <a:rPr lang="es-ES" sz="353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al resto de los miembros de la iglesia.</a:t>
            </a:r>
            <a:endParaRPr lang="es-ES" sz="35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35880" indent="-335880" algn="l" defTabSz="89604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53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Tampoco somos </a:t>
            </a:r>
            <a:r>
              <a:rPr lang="es-ES" sz="3530" b="1" u="sng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mejores</a:t>
            </a:r>
            <a:r>
              <a:rPr lang="es-ES" sz="3530" b="0" i="1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 </a:t>
            </a:r>
            <a:r>
              <a:rPr lang="es-ES" sz="353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o superiores a los otros líderes con los cuales cuenta la iglesia.</a:t>
            </a:r>
            <a:endParaRPr lang="es-ES" sz="35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35880" indent="-335880" algn="l" defTabSz="89604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53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No quiere decir que tengamos más </a:t>
            </a:r>
            <a:r>
              <a:rPr lang="es-ES" sz="3530" b="1" u="sng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talentos</a:t>
            </a:r>
            <a:r>
              <a:rPr lang="es-ES" sz="3530" b="1" i="1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 </a:t>
            </a:r>
            <a:r>
              <a:rPr lang="es-ES" sz="353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que otros.</a:t>
            </a:r>
            <a:endParaRPr lang="es-ES" sz="35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106" dur="indefinite" restart="never" nodeType="tmRoot">
          <p:childTnLst>
            <p:seq>
              <p:cTn id="107" dur="indefinite" nodeType="mainSeq">
                <p:childTnLst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1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4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5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9" fill="hold"/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0" dur="500"/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4" fill="hold"/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5" dur="500"/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9" fill="hold"/>
                                        <p:tgtEl>
                                          <p:spTgt spid="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0" dur="500"/>
                                        <p:tgtEl>
                                          <p:spTgt spid="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image1.jpeg"/>
          <p:cNvPicPr/>
          <p:nvPr/>
        </p:nvPicPr>
        <p:blipFill>
          <a:blip r:embed="rId1"/>
          <a:stretch/>
        </p:blipFill>
        <p:spPr>
          <a:xfrm>
            <a:off x="-5400" y="0"/>
            <a:ext cx="91544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5" name="PlaceHolder 1"/>
          <p:cNvSpPr>
            <a:spLocks noGrp="1"/>
          </p:cNvSpPr>
          <p:nvPr>
            <p:ph/>
          </p:nvPr>
        </p:nvSpPr>
        <p:spPr>
          <a:xfrm>
            <a:off x="1406520" y="848520"/>
            <a:ext cx="6330600" cy="51609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250200" indent="-250200" algn="l" defTabSz="66744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2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Tampoco es un indicio de nuestra superioridad </a:t>
            </a:r>
            <a:r>
              <a:rPr lang="es-ES" sz="2920" b="1" u="sng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intelectual</a:t>
            </a:r>
            <a:r>
              <a:rPr lang="es-ES" sz="292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 o de nuestra mayor capacidad para resolver los problemas.</a:t>
            </a:r>
            <a:endParaRPr lang="es-ES" sz="29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50200" indent="-250200" algn="l" defTabSz="66744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2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Simplemente la </a:t>
            </a:r>
            <a:r>
              <a:rPr lang="es-ES" sz="2920" b="1" u="sng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gracia</a:t>
            </a:r>
            <a:r>
              <a:rPr lang="es-ES" sz="2920" b="1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 </a:t>
            </a:r>
            <a:r>
              <a:rPr lang="es-ES" sz="292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de Dios nos escogió y su Espíritu Santo nos capacitará para cumplir tan delicada pero significativa misión.</a:t>
            </a:r>
            <a:endParaRPr lang="es-ES" sz="29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50200" indent="-250200" algn="l" defTabSz="66744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2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La misión hay que cumplirla con </a:t>
            </a:r>
            <a:r>
              <a:rPr lang="es-ES" sz="2920" b="1" u="sng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humildad</a:t>
            </a:r>
            <a:r>
              <a:rPr lang="es-ES" sz="292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, con tacto y dándole la </a:t>
            </a:r>
            <a:r>
              <a:rPr lang="es-ES" sz="2920" b="1" u="sng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gloria</a:t>
            </a:r>
            <a:r>
              <a:rPr lang="es-ES" sz="292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 a Dios quien es el único que la merece.</a:t>
            </a:r>
            <a:endParaRPr lang="es-ES" sz="29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131" dur="indefinite" restart="never" nodeType="tmRoot">
          <p:childTnLst>
            <p:seq>
              <p:cTn id="132" dur="indefinite" nodeType="mainSeq">
                <p:childTnLst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6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9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0" dur="5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4" fill="hold"/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5" dur="500"/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9" fill="hold"/>
                                        <p:tgtEl>
                                          <p:spTgt spid="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0" dur="500"/>
                                        <p:tgtEl>
                                          <p:spTgt spid="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image1.jpeg"/>
          <p:cNvPicPr/>
          <p:nvPr/>
        </p:nvPicPr>
        <p:blipFill>
          <a:blip r:embed="rId1"/>
          <a:stretch/>
        </p:blipFill>
        <p:spPr>
          <a:xfrm>
            <a:off x="-5400" y="0"/>
            <a:ext cx="91544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803160" y="2277360"/>
            <a:ext cx="7944120" cy="29635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1130400" indent="-113040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000" b="1" u="none" strike="noStrike">
                <a:solidFill>
                  <a:srgbClr val="9F0E49"/>
                </a:solidFill>
                <a:effectLst/>
                <a:uFillTx/>
                <a:latin typeface="Cambria"/>
                <a:ea typeface="Cambria"/>
              </a:rPr>
              <a:t>III- La Biblia nos recuerda que fue Dios quien nos llamó</a:t>
            </a:r>
            <a:endParaRPr lang="es-ES" sz="5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image1.jpeg"/>
          <p:cNvPicPr/>
          <p:nvPr/>
        </p:nvPicPr>
        <p:blipFill>
          <a:blip r:embed="rId1"/>
          <a:stretch/>
        </p:blipFill>
        <p:spPr>
          <a:xfrm>
            <a:off x="-5400" y="0"/>
            <a:ext cx="91544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9" name="PlaceHolder 1"/>
          <p:cNvSpPr>
            <a:spLocks noGrp="1"/>
          </p:cNvSpPr>
          <p:nvPr>
            <p:ph/>
          </p:nvPr>
        </p:nvSpPr>
        <p:spPr>
          <a:xfrm>
            <a:off x="1559520" y="1544040"/>
            <a:ext cx="6226200" cy="43441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i="1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“Pero cuando agradó a Dios, que me apartó desde el vientre de mi madre, y me llamó por su gracia…”.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i="1" u="none" strike="noStrike">
                <a:solidFill>
                  <a:srgbClr val="FF2600"/>
                </a:solidFill>
                <a:effectLst/>
                <a:uFillTx/>
                <a:latin typeface="Century"/>
                <a:ea typeface="Century"/>
              </a:rPr>
              <a:t>Gálatas 1:15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image1.jpeg"/>
          <p:cNvPicPr/>
          <p:nvPr/>
        </p:nvPicPr>
        <p:blipFill>
          <a:blip r:embed="rId1"/>
          <a:stretch/>
        </p:blipFill>
        <p:spPr>
          <a:xfrm>
            <a:off x="-5400" y="0"/>
            <a:ext cx="91544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81" name="PlaceHolder 1"/>
          <p:cNvSpPr>
            <a:spLocks noGrp="1"/>
          </p:cNvSpPr>
          <p:nvPr>
            <p:ph/>
          </p:nvPr>
        </p:nvSpPr>
        <p:spPr>
          <a:xfrm>
            <a:off x="1356480" y="830520"/>
            <a:ext cx="6431040" cy="51966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859680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3759" b="0" i="1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“Yo pues, preso en el Señor, os ruego que andéis como es digno de la vocación con que fuisteis llamados, con toda humildad y mansedumbre, soportándoos con paciencia los unos a los otros en amor, solícitos en guardar la unidad del Espíritu en el vínculo de la paz”.</a:t>
            </a:r>
            <a:endParaRPr lang="es-ES" sz="37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59680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3759" b="0" i="1" u="none" strike="noStrike">
                <a:solidFill>
                  <a:srgbClr val="FF2600"/>
                </a:solidFill>
                <a:effectLst/>
                <a:uFillTx/>
                <a:latin typeface="Century"/>
                <a:ea typeface="Century"/>
              </a:rPr>
              <a:t>Efesios 4:1-3</a:t>
            </a:r>
            <a:endParaRPr lang="es-ES" sz="37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1.jpeg"/>
          <p:cNvPicPr/>
          <p:nvPr/>
        </p:nvPicPr>
        <p:blipFill>
          <a:blip r:embed="rId1"/>
          <a:stretch/>
        </p:blipFill>
        <p:spPr>
          <a:xfrm>
            <a:off x="-5400" y="0"/>
            <a:ext cx="91544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83" name="PlaceHolder 1"/>
          <p:cNvSpPr>
            <a:spLocks noGrp="1"/>
          </p:cNvSpPr>
          <p:nvPr>
            <p:ph/>
          </p:nvPr>
        </p:nvSpPr>
        <p:spPr>
          <a:xfrm>
            <a:off x="1439280" y="1500120"/>
            <a:ext cx="6265440" cy="38570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8319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640" b="0" i="1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“Por lo cual asimismo oramos siempre por vosotros, para que nuestro Dios os tenga por dignos de su llamamiento, y cumpla todo propósito de bondad y toda obra de fe con su poder”.</a:t>
            </a:r>
            <a:endParaRPr lang="es-ES" sz="36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319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640" b="0" i="1" u="none" strike="noStrike">
                <a:solidFill>
                  <a:srgbClr val="FF2600"/>
                </a:solidFill>
                <a:effectLst/>
                <a:uFillTx/>
                <a:latin typeface="Century"/>
                <a:ea typeface="Century"/>
              </a:rPr>
              <a:t>2 Tesalonicenses 1:11</a:t>
            </a:r>
            <a:endParaRPr lang="es-ES" sz="36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image1.jpeg"/>
          <p:cNvPicPr/>
          <p:nvPr/>
        </p:nvPicPr>
        <p:blipFill>
          <a:blip r:embed="rId1"/>
          <a:stretch/>
        </p:blipFill>
        <p:spPr>
          <a:xfrm>
            <a:off x="-5400" y="0"/>
            <a:ext cx="91544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49" name="Shape 122"/>
          <p:cNvSpPr/>
          <p:nvPr/>
        </p:nvSpPr>
        <p:spPr>
          <a:xfrm>
            <a:off x="1112760" y="1603440"/>
            <a:ext cx="7375320" cy="36507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tIns="45000" rIns="45720" bIns="45000" anchor="t">
            <a:sp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ES" sz="4000" b="0" i="1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“Oídme, costas, y escuchad, pueblos lejanos. Jehová me llamó desde el vientre, desde las entrañas de mi madre tuvo mi nombre en memoria”.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ES" sz="4000" b="0" i="1" u="none" strike="noStrike">
                <a:solidFill>
                  <a:srgbClr val="FF2600"/>
                </a:solidFill>
                <a:effectLst/>
                <a:uFillTx/>
                <a:latin typeface="Cambria"/>
                <a:ea typeface="Cambria"/>
              </a:rPr>
              <a:t>Isaías 49:1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image1.jpeg"/>
          <p:cNvPicPr/>
          <p:nvPr/>
        </p:nvPicPr>
        <p:blipFill>
          <a:blip r:embed="rId1"/>
          <a:stretch/>
        </p:blipFill>
        <p:spPr>
          <a:xfrm>
            <a:off x="-5400" y="0"/>
            <a:ext cx="91544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85" name="Shape 176"/>
          <p:cNvSpPr/>
          <p:nvPr/>
        </p:nvSpPr>
        <p:spPr>
          <a:xfrm>
            <a:off x="1487880" y="1184040"/>
            <a:ext cx="6768360" cy="487908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tIns="45000" rIns="45720" bIns="45000" anchor="t">
            <a:sp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ES" sz="4000" b="0" i="1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“Quien nos salvó y llamó con llamamiento santo, no conforme a nuestras obras, sino según el propósito suyo y la gracia que nos fue dada en Cristo Jesús antes de los tiempos de los siglos”.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ES" sz="4000" b="0" i="1" u="none" strike="noStrike">
                <a:solidFill>
                  <a:srgbClr val="FF2600"/>
                </a:solidFill>
                <a:effectLst/>
                <a:uFillTx/>
                <a:latin typeface="Century"/>
                <a:ea typeface="Century"/>
              </a:rPr>
              <a:t>2 Timoteo 1:9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image1.jpeg"/>
          <p:cNvPicPr/>
          <p:nvPr/>
        </p:nvPicPr>
        <p:blipFill>
          <a:blip r:embed="rId1"/>
          <a:stretch/>
        </p:blipFill>
        <p:spPr>
          <a:xfrm>
            <a:off x="-5400" y="0"/>
            <a:ext cx="91544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87" name="Shape 179"/>
          <p:cNvSpPr/>
          <p:nvPr/>
        </p:nvSpPr>
        <p:spPr>
          <a:xfrm>
            <a:off x="1733400" y="1658520"/>
            <a:ext cx="6089040" cy="375372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tIns="45000" rIns="45720" bIns="45000" anchor="t">
            <a:sp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ES" sz="4000" b="0" i="1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“</a:t>
            </a:r>
            <a:r>
              <a:rPr lang="es-ES" sz="4000" b="0" i="1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Porque te tomé de los confines de la tierra, y de tierras lejanas te llamé, y te dije: Mi siervo eres tú; te escogí, y no te deseché”</a:t>
            </a:r>
            <a:r>
              <a:rPr lang="es-ES" sz="4000" b="0" i="1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.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ES" sz="4000" b="0" i="1" u="none" strike="noStrike">
                <a:solidFill>
                  <a:srgbClr val="FF2600"/>
                </a:solidFill>
                <a:effectLst/>
                <a:uFillTx/>
                <a:latin typeface="Century"/>
                <a:ea typeface="Century"/>
              </a:rPr>
              <a:t>Isaías 41:9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image1.jpeg"/>
          <p:cNvPicPr/>
          <p:nvPr/>
        </p:nvPicPr>
        <p:blipFill>
          <a:blip r:embed="rId1"/>
          <a:stretch/>
        </p:blipFill>
        <p:spPr>
          <a:xfrm>
            <a:off x="-5400" y="0"/>
            <a:ext cx="91544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89" name="Shape 182"/>
          <p:cNvSpPr/>
          <p:nvPr/>
        </p:nvSpPr>
        <p:spPr>
          <a:xfrm>
            <a:off x="1716480" y="1713600"/>
            <a:ext cx="6206400" cy="368532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tIns="45000" rIns="45720" bIns="45000" anchor="t">
            <a:sp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ES" sz="4000" b="0" i="1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“Yo Jehová te he llamado en justicia, y te sostendré por la mano; te guardaré y te pondré por pacto al pueblo, por luz de las naciones”.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ES" sz="4000" b="0" i="1" u="none" strike="noStrike">
                <a:solidFill>
                  <a:srgbClr val="FF2600"/>
                </a:solidFill>
                <a:effectLst/>
                <a:uFillTx/>
                <a:latin typeface="Century"/>
                <a:ea typeface="Century"/>
              </a:rPr>
              <a:t>Isaías 42:6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image1.jpeg"/>
          <p:cNvPicPr/>
          <p:nvPr/>
        </p:nvPicPr>
        <p:blipFill>
          <a:blip r:embed="rId1"/>
          <a:stretch/>
        </p:blipFill>
        <p:spPr>
          <a:xfrm>
            <a:off x="-5400" y="0"/>
            <a:ext cx="91544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91" name="Shape 185"/>
          <p:cNvSpPr/>
          <p:nvPr/>
        </p:nvSpPr>
        <p:spPr>
          <a:xfrm>
            <a:off x="796320" y="2548440"/>
            <a:ext cx="7551360" cy="15372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tIns="45000" rIns="45720" bIns="45000" anchor="t">
            <a:spAutoFit/>
          </a:bodyPr>
          <a:p>
            <a:pPr marL="1168560" indent="-1168560" defTabSz="914400">
              <a:lnSpc>
                <a:spcPct val="100000"/>
              </a:lnSpc>
              <a:tabLst>
                <a:tab pos="0" algn="l"/>
              </a:tabLst>
            </a:pPr>
            <a:r>
              <a:rPr lang="es-ES" sz="5000" b="1" u="none" strike="noStrike">
                <a:solidFill>
                  <a:srgbClr val="9F0E49"/>
                </a:solidFill>
                <a:effectLst/>
                <a:uFillTx/>
                <a:latin typeface="Cambria"/>
                <a:ea typeface="Cambria"/>
              </a:rPr>
              <a:t>IV- Los ancianos deben ser conscientes que…</a:t>
            </a:r>
            <a:endParaRPr lang="es-ES" sz="5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image1.jpeg"/>
          <p:cNvPicPr/>
          <p:nvPr/>
        </p:nvPicPr>
        <p:blipFill>
          <a:blip r:embed="rId1"/>
          <a:stretch/>
        </p:blipFill>
        <p:spPr>
          <a:xfrm>
            <a:off x="-5400" y="0"/>
            <a:ext cx="91544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93" name="PlaceHolder 1"/>
          <p:cNvSpPr>
            <a:spLocks noGrp="1"/>
          </p:cNvSpPr>
          <p:nvPr>
            <p:ph/>
          </p:nvPr>
        </p:nvSpPr>
        <p:spPr>
          <a:xfrm>
            <a:off x="1540440" y="989280"/>
            <a:ext cx="6062400" cy="45561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20760" indent="-320760" algn="l" defTabSz="73152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Fue Dios quien los </a:t>
            </a:r>
            <a:r>
              <a:rPr lang="es-ES" sz="3200" b="1" u="sng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llamó</a:t>
            </a: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, mediante su iglesia.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20760" indent="-320760" algn="l" defTabSz="73152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Es un honor ser llamado por Dios para tan elevada </a:t>
            </a:r>
            <a:r>
              <a:rPr lang="es-ES" sz="3200" b="1" u="sng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misión</a:t>
            </a:r>
            <a:r>
              <a:rPr lang="es-ES" sz="3200" b="0" i="1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.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20760" indent="-320760" algn="l" defTabSz="73152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Este honor conlleva una gran </a:t>
            </a:r>
            <a:r>
              <a:rPr lang="es-ES" sz="3200" b="1" u="sng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responsabilidad</a:t>
            </a:r>
            <a:r>
              <a:rPr lang="es-ES" sz="3200" b="0" i="1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.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20760" indent="-320760" algn="l" defTabSz="73152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El llamado es por gracia y no por ser </a:t>
            </a:r>
            <a:r>
              <a:rPr lang="es-ES" sz="3200" b="1" u="sng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superiores</a:t>
            </a: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 a los otros líderes o miembros de iglesia.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151" dur="indefinite" restart="never" nodeType="tmRoot">
          <p:childTnLst>
            <p:seq>
              <p:cTn id="152" dur="indefinite" nodeType="mainSeq">
                <p:childTnLst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6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9" fill="hold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0" dur="5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4" fill="hold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5" dur="500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9" fill="hold"/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0" dur="500"/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4" fill="hold"/>
                                        <p:tgtEl>
                                          <p:spTgt spid="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5" dur="500"/>
                                        <p:tgtEl>
                                          <p:spTgt spid="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image1.jpeg"/>
          <p:cNvPicPr/>
          <p:nvPr/>
        </p:nvPicPr>
        <p:blipFill>
          <a:blip r:embed="rId1"/>
          <a:stretch/>
        </p:blipFill>
        <p:spPr>
          <a:xfrm>
            <a:off x="-5400" y="0"/>
            <a:ext cx="91544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95" name="PlaceHolder 1"/>
          <p:cNvSpPr>
            <a:spLocks noGrp="1"/>
          </p:cNvSpPr>
          <p:nvPr>
            <p:ph/>
          </p:nvPr>
        </p:nvSpPr>
        <p:spPr>
          <a:xfrm>
            <a:off x="1422360" y="985680"/>
            <a:ext cx="6298920" cy="48859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61080" indent="-361080" algn="l" defTabSz="82296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Es a Dios, en primer lugar, a quien hay que </a:t>
            </a:r>
            <a:r>
              <a:rPr lang="es-ES" sz="3600" b="1" u="sng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rendirle</a:t>
            </a:r>
            <a:r>
              <a:rPr lang="es-ES" sz="36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 cuentas.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61080" indent="-361080" algn="l" defTabSz="82296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Si Dios los llamó, Dios los </a:t>
            </a:r>
            <a:r>
              <a:rPr lang="es-ES" sz="3600" b="1" u="sng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capacitará</a:t>
            </a:r>
            <a:r>
              <a:rPr lang="es-ES" sz="36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, a la medida que él se lo permita.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61080" indent="-361080" algn="l" defTabSz="82296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Si realizan su trabajo de forma mediocre, es a Dios a quien le están </a:t>
            </a:r>
            <a:r>
              <a:rPr lang="es-ES" sz="3600" b="1" u="sng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fallando</a:t>
            </a:r>
            <a:r>
              <a:rPr lang="es-ES" sz="36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.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176" dur="indefinite" restart="never" nodeType="tmRoot">
          <p:childTnLst>
            <p:seq>
              <p:cTn id="177" dur="indefinite" nodeType="mainSeq">
                <p:childTnLst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1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4" fill="hold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5" dur="5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9" fill="hold"/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0" dur="500"/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4" fill="hold"/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5" dur="500"/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image1.jpeg"/>
          <p:cNvPicPr/>
          <p:nvPr/>
        </p:nvPicPr>
        <p:blipFill>
          <a:blip r:embed="rId1"/>
          <a:stretch/>
        </p:blipFill>
        <p:spPr>
          <a:xfrm>
            <a:off x="-5400" y="0"/>
            <a:ext cx="91544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97" name="PlaceHolder 1"/>
          <p:cNvSpPr>
            <a:spLocks noGrp="1"/>
          </p:cNvSpPr>
          <p:nvPr>
            <p:ph/>
          </p:nvPr>
        </p:nvSpPr>
        <p:spPr>
          <a:xfrm>
            <a:off x="1580760" y="1040040"/>
            <a:ext cx="6370920" cy="50097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257040" indent="-257040" algn="l" defTabSz="68580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Dios los llama, pero también los puede rechazar si no cumplen sus </a:t>
            </a:r>
            <a:r>
              <a:rPr lang="es-ES" sz="3000" b="1" u="sng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expectativas</a:t>
            </a:r>
            <a:r>
              <a:rPr lang="es-ES" sz="30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.</a:t>
            </a:r>
            <a:endParaRPr lang="es-ES" sz="3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57040" indent="-257040" algn="l" defTabSz="68580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La iglesia es “la niña de los ojos de Dios”, por lo tanto hay que cuidarla con respeto, dedicación y </a:t>
            </a:r>
            <a:r>
              <a:rPr lang="es-ES" sz="3000" b="1" u="sng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responsabilidad</a:t>
            </a:r>
            <a:r>
              <a:rPr lang="es-ES" sz="30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.</a:t>
            </a:r>
            <a:endParaRPr lang="es-ES" sz="3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57040" indent="-257040" algn="l" defTabSz="68580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 El llamado de Dios se acata con humildad, reverencia y responsabilidad, y no con orgullo y suficiencia </a:t>
            </a:r>
            <a:r>
              <a:rPr lang="es-ES" sz="3000" b="1" u="sng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propia</a:t>
            </a:r>
            <a:r>
              <a:rPr lang="es-ES" sz="300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.</a:t>
            </a:r>
            <a:endParaRPr lang="es-ES" sz="3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196" dur="indefinite" restart="never" nodeType="tmRoot">
          <p:childTnLst>
            <p:seq>
              <p:cTn id="197" dur="indefinite" nodeType="mainSeq">
                <p:childTnLst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1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4" fill="hold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5" dur="5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9" fill="hold"/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0" dur="500"/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4" fill="hold"/>
                                        <p:tgtEl>
                                          <p:spTgt spid="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5" dur="500"/>
                                        <p:tgtEl>
                                          <p:spTgt spid="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image1.jpeg"/>
          <p:cNvPicPr/>
          <p:nvPr/>
        </p:nvPicPr>
        <p:blipFill>
          <a:blip r:embed="rId1"/>
          <a:stretch/>
        </p:blipFill>
        <p:spPr>
          <a:xfrm>
            <a:off x="-5400" y="0"/>
            <a:ext cx="91544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199880" y="2827080"/>
            <a:ext cx="7013880" cy="140148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000" b="1" u="none" strike="noStrike">
                <a:solidFill>
                  <a:srgbClr val="9F0E49"/>
                </a:solidFill>
                <a:effectLst/>
                <a:uFillTx/>
                <a:latin typeface="Cambria"/>
                <a:ea typeface="Cambria"/>
              </a:rPr>
              <a:t>V- Consejos inspirados</a:t>
            </a:r>
            <a:endParaRPr lang="es-ES" sz="5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image1.jpeg"/>
          <p:cNvPicPr/>
          <p:nvPr/>
        </p:nvPicPr>
        <p:blipFill>
          <a:blip r:embed="rId1"/>
          <a:stretch/>
        </p:blipFill>
        <p:spPr>
          <a:xfrm>
            <a:off x="-5400" y="0"/>
            <a:ext cx="91544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01" name="PlaceHolder 1"/>
          <p:cNvSpPr>
            <a:spLocks noGrp="1"/>
          </p:cNvSpPr>
          <p:nvPr>
            <p:ph/>
          </p:nvPr>
        </p:nvSpPr>
        <p:spPr>
          <a:xfrm>
            <a:off x="1644480" y="1346040"/>
            <a:ext cx="6215400" cy="41655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7682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780" b="0" i="1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“Dios llama a un hombre a hacer cierta obra; y cuando   la ha llevado hasta donde le permiten sus cualidades, el Señor suscita a otros, para llevarla más lejos”.</a:t>
            </a:r>
            <a:endParaRPr lang="es-ES" sz="37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7682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780" b="0" i="1" u="none" strike="noStrike">
                <a:solidFill>
                  <a:srgbClr val="FF2600"/>
                </a:solidFill>
                <a:effectLst/>
                <a:uFillTx/>
                <a:latin typeface="Century"/>
                <a:ea typeface="Century"/>
              </a:rPr>
              <a:t>DTG 153</a:t>
            </a:r>
            <a:endParaRPr lang="es-ES" sz="37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image1.jpeg"/>
          <p:cNvPicPr/>
          <p:nvPr/>
        </p:nvPicPr>
        <p:blipFill>
          <a:blip r:embed="rId1"/>
          <a:stretch/>
        </p:blipFill>
        <p:spPr>
          <a:xfrm>
            <a:off x="-5400" y="0"/>
            <a:ext cx="91544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03" name="PlaceHolder 1"/>
          <p:cNvSpPr>
            <a:spLocks noGrp="1"/>
          </p:cNvSpPr>
          <p:nvPr>
            <p:ph/>
          </p:nvPr>
        </p:nvSpPr>
        <p:spPr>
          <a:xfrm>
            <a:off x="1338840" y="1133280"/>
            <a:ext cx="6465600" cy="479628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75888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320" b="0" i="1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“Los hombres a quienes Dios vinculará con su obra no son flojos y sin espina dorsal, sin músculo o fuerza moral de carácter. Es sólo mediante esfuerzo continuo y perseverante que los hombres pueden ser disciplinados para desempeñar una parte en la obra de Dios”.</a:t>
            </a:r>
            <a:endParaRPr lang="es-ES" sz="33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7588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320" b="0" i="1" u="none" strike="noStrike">
                <a:solidFill>
                  <a:srgbClr val="FF2600"/>
                </a:solidFill>
                <a:effectLst/>
                <a:uFillTx/>
                <a:latin typeface="Century"/>
                <a:ea typeface="Century"/>
              </a:rPr>
              <a:t>3TI 544</a:t>
            </a:r>
            <a:endParaRPr lang="es-ES" sz="33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image1.jpeg"/>
          <p:cNvPicPr/>
          <p:nvPr/>
        </p:nvPicPr>
        <p:blipFill>
          <a:blip r:embed="rId1"/>
          <a:stretch/>
        </p:blipFill>
        <p:spPr>
          <a:xfrm>
            <a:off x="-5400" y="0"/>
            <a:ext cx="91544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51" name="Shape 125"/>
          <p:cNvSpPr/>
          <p:nvPr/>
        </p:nvSpPr>
        <p:spPr>
          <a:xfrm>
            <a:off x="988920" y="2888640"/>
            <a:ext cx="7817040" cy="80064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tIns="45000" rIns="45720" bIns="45000" anchor="t">
            <a:spAutoFit/>
          </a:bodyPr>
          <a:p>
            <a:pPr marL="774720" indent="-774720" defTabSz="914400">
              <a:lnSpc>
                <a:spcPct val="100000"/>
              </a:lnSpc>
              <a:tabLst>
                <a:tab pos="0" algn="l"/>
              </a:tabLst>
            </a:pPr>
            <a:r>
              <a:rPr lang="es-ES" sz="5000" b="1" u="none" strike="noStrike">
                <a:solidFill>
                  <a:srgbClr val="9F0E49"/>
                </a:solidFill>
                <a:effectLst/>
                <a:uFillTx/>
                <a:latin typeface="Cambria"/>
                <a:ea typeface="Cambria"/>
              </a:rPr>
              <a:t>I- Es un llamado personal</a:t>
            </a:r>
            <a:endParaRPr lang="es-ES" sz="5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image1.jpeg"/>
          <p:cNvPicPr/>
          <p:nvPr/>
        </p:nvPicPr>
        <p:blipFill>
          <a:blip r:embed="rId1"/>
          <a:stretch/>
        </p:blipFill>
        <p:spPr>
          <a:xfrm>
            <a:off x="-5400" y="0"/>
            <a:ext cx="91544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1007640" y="2412360"/>
            <a:ext cx="7128360" cy="22428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6600" b="1" u="none" strike="noStrike">
                <a:solidFill>
                  <a:srgbClr val="9F0E49"/>
                </a:solidFill>
                <a:effectLst/>
                <a:uFillTx/>
                <a:latin typeface="Cambria"/>
                <a:ea typeface="Cambria"/>
              </a:rPr>
              <a:t>Reafirmando lo estudiado</a:t>
            </a:r>
            <a:endParaRPr lang="es-ES" sz="6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image1.jpeg"/>
          <p:cNvPicPr/>
          <p:nvPr/>
        </p:nvPicPr>
        <p:blipFill>
          <a:blip r:embed="rId1"/>
          <a:stretch/>
        </p:blipFill>
        <p:spPr>
          <a:xfrm>
            <a:off x="-5400" y="0"/>
            <a:ext cx="91544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07" name="PlaceHolder 1"/>
          <p:cNvSpPr>
            <a:spLocks noGrp="1"/>
          </p:cNvSpPr>
          <p:nvPr>
            <p:ph/>
          </p:nvPr>
        </p:nvSpPr>
        <p:spPr>
          <a:xfrm>
            <a:off x="1435320" y="1401840"/>
            <a:ext cx="6273360" cy="37746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525240" indent="-525240" algn="l" defTabSz="8596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230" b="1" u="none" strike="noStrike">
                <a:solidFill>
                  <a:srgbClr val="9F0E49"/>
                </a:solidFill>
                <a:effectLst/>
                <a:uFillTx/>
                <a:latin typeface="Cambria"/>
                <a:ea typeface="Cambria"/>
              </a:rPr>
              <a:t>1- Los dos propósitos del llamado:</a:t>
            </a:r>
            <a:endParaRPr lang="es-ES" sz="42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22200" indent="-322200" algn="l" defTabSz="85968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759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Preparar a la iglesia para el cielo.</a:t>
            </a:r>
            <a:endParaRPr lang="es-ES" sz="37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22200" indent="-322200" algn="l" defTabSz="85968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759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Capacitar a la iglesia para que cumpla su misión.</a:t>
            </a:r>
            <a:endParaRPr lang="es-ES" sz="37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216" dur="indefinite" restart="never" nodeType="tmRoot">
          <p:childTnLst>
            <p:seq>
              <p:cTn id="217" dur="indefinite" nodeType="mainSeq">
                <p:childTnLst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1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4" fill="hold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5" dur="500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9" fill="hold"/>
                                        <p:tgtEl>
                                          <p:spTgt spid="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0" dur="500"/>
                                        <p:tgtEl>
                                          <p:spTgt spid="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4" fill="hold"/>
                                        <p:tgtEl>
                                          <p:spTgt spid="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5" dur="500"/>
                                        <p:tgtEl>
                                          <p:spTgt spid="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image1.jpeg"/>
          <p:cNvPicPr/>
          <p:nvPr/>
        </p:nvPicPr>
        <p:blipFill>
          <a:blip r:embed="rId1"/>
          <a:stretch/>
        </p:blipFill>
        <p:spPr>
          <a:xfrm>
            <a:off x="-5400" y="0"/>
            <a:ext cx="91544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09" name="PlaceHolder 1"/>
          <p:cNvSpPr>
            <a:spLocks noGrp="1"/>
          </p:cNvSpPr>
          <p:nvPr>
            <p:ph/>
          </p:nvPr>
        </p:nvSpPr>
        <p:spPr>
          <a:xfrm>
            <a:off x="1562040" y="1574640"/>
            <a:ext cx="6628680" cy="399348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486000" indent="-486000" algn="l" defTabSz="795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909" b="1" u="none" strike="noStrike">
                <a:solidFill>
                  <a:srgbClr val="9F0E49"/>
                </a:solidFill>
                <a:effectLst/>
                <a:uFillTx/>
                <a:latin typeface="Cambria"/>
                <a:ea typeface="Cambria"/>
              </a:rPr>
              <a:t>2- Características del llamado:</a:t>
            </a:r>
            <a:endParaRPr lang="es-ES" sz="390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8440" indent="-298440" algn="l" defTabSz="795600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8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Llamado de Dios.</a:t>
            </a:r>
            <a:endParaRPr lang="es-ES" sz="34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8440" indent="-298440" algn="l" defTabSz="795600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8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Llamado personal.</a:t>
            </a:r>
            <a:endParaRPr lang="es-ES" sz="34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8440" indent="-298440" algn="l" defTabSz="795600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8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Llamado con un propósito.</a:t>
            </a:r>
            <a:endParaRPr lang="es-ES" sz="34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8440" indent="-298440" algn="l" defTabSz="795600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8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Llamado por gracia.</a:t>
            </a:r>
            <a:endParaRPr lang="es-ES" sz="34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8440" indent="-298440" algn="l" defTabSz="795600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8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Llamado condicional</a:t>
            </a:r>
            <a:r>
              <a:rPr lang="es-ES" sz="3480" b="0" u="none" strike="noStrike">
                <a:solidFill>
                  <a:srgbClr val="246172"/>
                </a:solidFill>
                <a:effectLst/>
                <a:uFillTx/>
                <a:latin typeface="Century"/>
                <a:ea typeface="Century"/>
              </a:rPr>
              <a:t>.</a:t>
            </a:r>
            <a:endParaRPr lang="es-ES" sz="34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236" dur="indefinite" restart="never" nodeType="tmRoot">
          <p:childTnLst>
            <p:seq>
              <p:cTn id="237" dur="indefinite" nodeType="mainSeq">
                <p:childTnLst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1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4" fill="hold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5" dur="500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9" fill="hold"/>
                                        <p:tgtEl>
                                          <p:spTgt spid="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0" dur="500"/>
                                        <p:tgtEl>
                                          <p:spTgt spid="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4" fill="hold"/>
                                        <p:tgtEl>
                                          <p:spTgt spid="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5" dur="500"/>
                                        <p:tgtEl>
                                          <p:spTgt spid="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9" fill="hold"/>
                                        <p:tgtEl>
                                          <p:spTgt spid="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0" dur="500"/>
                                        <p:tgtEl>
                                          <p:spTgt spid="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4" fill="hold"/>
                                        <p:tgtEl>
                                          <p:spTgt spid="1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5" dur="500"/>
                                        <p:tgtEl>
                                          <p:spTgt spid="1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9" fill="hold"/>
                                        <p:tgtEl>
                                          <p:spTgt spid="1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0" dur="500"/>
                                        <p:tgtEl>
                                          <p:spTgt spid="1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image1.jpeg"/>
          <p:cNvPicPr/>
          <p:nvPr/>
        </p:nvPicPr>
        <p:blipFill>
          <a:blip r:embed="rId1"/>
          <a:stretch/>
        </p:blipFill>
        <p:spPr>
          <a:xfrm>
            <a:off x="-5400" y="0"/>
            <a:ext cx="91544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11" name="PlaceHolder 1"/>
          <p:cNvSpPr>
            <a:spLocks noGrp="1"/>
          </p:cNvSpPr>
          <p:nvPr>
            <p:ph/>
          </p:nvPr>
        </p:nvSpPr>
        <p:spPr>
          <a:xfrm>
            <a:off x="1954800" y="1524240"/>
            <a:ext cx="5870160" cy="40561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609480" indent="-609480" algn="l" defTabSz="914400">
              <a:lnSpc>
                <a:spcPct val="100000"/>
              </a:lnSpc>
              <a:spcBef>
                <a:spcPts val="1100"/>
              </a:spcBef>
              <a:buNone/>
              <a:tabLst>
                <a:tab pos="0" algn="l"/>
              </a:tabLst>
            </a:pPr>
            <a:r>
              <a:rPr lang="es-ES" sz="4000" b="1" u="none" strike="noStrike">
                <a:solidFill>
                  <a:srgbClr val="9F0E49"/>
                </a:solidFill>
                <a:effectLst/>
                <a:uFillTx/>
                <a:latin typeface="Century"/>
                <a:ea typeface="Century"/>
              </a:rPr>
              <a:t>3- Cite dos textos que hablen del llamado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42720" indent="-342720" algn="l" defTabSz="914400">
              <a:lnSpc>
                <a:spcPct val="100000"/>
              </a:lnSpc>
              <a:spcBef>
                <a:spcPts val="110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40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Gálatas 1:15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42720" indent="-342720" algn="l" defTabSz="914400">
              <a:lnSpc>
                <a:spcPct val="100000"/>
              </a:lnSpc>
              <a:spcBef>
                <a:spcPts val="110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400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Isaías 41:9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271" dur="indefinite" restart="never" nodeType="tmRoot">
          <p:childTnLst>
            <p:seq>
              <p:cTn id="272" dur="indefinite" nodeType="mainSeq">
                <p:childTnLst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6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9" fill="hold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0" dur="500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4" fill="hold"/>
                                        <p:tgtEl>
                                          <p:spTgt spid="1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5" dur="500"/>
                                        <p:tgtEl>
                                          <p:spTgt spid="1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9" fill="hold"/>
                                        <p:tgtEl>
                                          <p:spTgt spid="1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0" dur="500"/>
                                        <p:tgtEl>
                                          <p:spTgt spid="1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image1.jpeg"/>
          <p:cNvPicPr/>
          <p:nvPr/>
        </p:nvPicPr>
        <p:blipFill>
          <a:blip r:embed="rId1"/>
          <a:stretch/>
        </p:blipFill>
        <p:spPr>
          <a:xfrm>
            <a:off x="-5400" y="0"/>
            <a:ext cx="91544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13" name="PlaceHolder 1"/>
          <p:cNvSpPr>
            <a:spLocks noGrp="1"/>
          </p:cNvSpPr>
          <p:nvPr>
            <p:ph/>
          </p:nvPr>
        </p:nvSpPr>
        <p:spPr>
          <a:xfrm>
            <a:off x="1473840" y="1170000"/>
            <a:ext cx="7256520" cy="423828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491760" indent="-491760" algn="l" defTabSz="804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959" b="1" u="none" strike="noStrike">
                <a:solidFill>
                  <a:srgbClr val="9F0E49"/>
                </a:solidFill>
                <a:effectLst/>
                <a:uFillTx/>
                <a:latin typeface="Cambria"/>
                <a:ea typeface="Cambria"/>
              </a:rPr>
              <a:t>4- Los ancianos deben ser consciente que:</a:t>
            </a:r>
            <a:endParaRPr lang="es-ES" sz="39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491760" indent="0" algn="l" defTabSz="804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959" b="0" u="none" strike="noStrike">
                <a:solidFill>
                  <a:srgbClr val="9F0E49"/>
                </a:solidFill>
                <a:effectLst/>
                <a:uFillTx/>
                <a:latin typeface="Cambria"/>
                <a:ea typeface="Cambria"/>
              </a:rPr>
              <a:t>(Anote 4 aspectos</a:t>
            </a:r>
            <a:r>
              <a:rPr lang="es-ES" sz="3959" b="0" u="none" strike="noStrike">
                <a:solidFill>
                  <a:srgbClr val="9F0E49"/>
                </a:solidFill>
                <a:effectLst/>
                <a:uFillTx/>
                <a:latin typeface="Century"/>
                <a:ea typeface="Century"/>
              </a:rPr>
              <a:t>)</a:t>
            </a:r>
            <a:endParaRPr lang="es-ES" sz="39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01680" indent="-301680" algn="l" defTabSz="8046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5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Fue Dios quien los llamó.</a:t>
            </a:r>
            <a:endParaRPr lang="es-ES" sz="32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01680" indent="-301680" algn="l" defTabSz="8046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5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Dios los llamó por gracia.</a:t>
            </a:r>
            <a:endParaRPr lang="es-ES" sz="32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01680" indent="-301680" algn="l" defTabSz="8046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5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Si Dios los llamó, Dios los capacitará.</a:t>
            </a:r>
            <a:endParaRPr lang="es-ES" sz="32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01680" indent="-301680" algn="l" defTabSz="8046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5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A Dios hay que rendirle cuentas.</a:t>
            </a:r>
            <a:endParaRPr lang="es-ES" sz="32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291" dur="indefinite" restart="never" nodeType="tmRoot">
          <p:childTnLst>
            <p:seq>
              <p:cTn id="292" dur="indefinite" nodeType="mainSeq">
                <p:childTnLst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6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9" fill="hold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0" dur="5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4" fill="hold"/>
                                        <p:tgtEl>
                                          <p:spTgt spid="1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5" dur="500"/>
                                        <p:tgtEl>
                                          <p:spTgt spid="1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9" fill="hold"/>
                                        <p:tgtEl>
                                          <p:spTgt spid="1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0" dur="500"/>
                                        <p:tgtEl>
                                          <p:spTgt spid="1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4" fill="hold"/>
                                        <p:tgtEl>
                                          <p:spTgt spid="1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5" dur="500"/>
                                        <p:tgtEl>
                                          <p:spTgt spid="1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9" fill="hold"/>
                                        <p:tgtEl>
                                          <p:spTgt spid="1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0" dur="500"/>
                                        <p:tgtEl>
                                          <p:spTgt spid="1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4" fill="hold"/>
                                        <p:tgtEl>
                                          <p:spTgt spid="1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5" dur="500"/>
                                        <p:tgtEl>
                                          <p:spTgt spid="1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image1.jpeg"/>
          <p:cNvPicPr/>
          <p:nvPr/>
        </p:nvPicPr>
        <p:blipFill>
          <a:blip r:embed="rId1"/>
          <a:stretch/>
        </p:blipFill>
        <p:spPr>
          <a:xfrm>
            <a:off x="-5400" y="0"/>
            <a:ext cx="91544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53" name="PlaceHolder 1"/>
          <p:cNvSpPr>
            <a:spLocks noGrp="1"/>
          </p:cNvSpPr>
          <p:nvPr>
            <p:ph/>
          </p:nvPr>
        </p:nvSpPr>
        <p:spPr>
          <a:xfrm>
            <a:off x="1767600" y="873360"/>
            <a:ext cx="5608800" cy="51105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60336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s-ES" sz="264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En su infinita misericordia, Dios utiliza a hombres y mujeres con el fin de ocuparlos en la más grande obra jamás encomendada a un mortal: ¡La salvación de las almas! Dios lo hace a pesar de nuestras debilidades y falencias, pero lo hace porque está dispuesto a transformarnos y convertirnos en líderes conforme a su corazón. Jamás llama a alguien para que fracase; nos llama para capacitarnos y para que tengamos éxito en la tarea encomendada.</a:t>
            </a:r>
            <a:endParaRPr lang="es-ES" sz="26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image1.jpeg"/>
          <p:cNvPicPr/>
          <p:nvPr/>
        </p:nvPicPr>
        <p:blipFill>
          <a:blip r:embed="rId1"/>
          <a:stretch/>
        </p:blipFill>
        <p:spPr>
          <a:xfrm>
            <a:off x="-5400" y="0"/>
            <a:ext cx="91544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55" name="PlaceHolder 1"/>
          <p:cNvSpPr>
            <a:spLocks noGrp="1"/>
          </p:cNvSpPr>
          <p:nvPr>
            <p:ph/>
          </p:nvPr>
        </p:nvSpPr>
        <p:spPr>
          <a:xfrm>
            <a:off x="1490040" y="1191240"/>
            <a:ext cx="6163560" cy="44751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74988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s-ES" sz="3280" b="1" u="none" strike="noStrike">
                <a:solidFill>
                  <a:srgbClr val="800000"/>
                </a:solidFill>
                <a:effectLst/>
                <a:uFillTx/>
                <a:latin typeface="Cambria"/>
                <a:ea typeface="Cambria"/>
              </a:rPr>
              <a:t>Los ancianos de iglesia son personas llamadas por Dios para cumplir un propósito divino, a saber:</a:t>
            </a:r>
            <a:endParaRPr lang="es-ES" sz="32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81160" indent="-281160" algn="l" defTabSz="74988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8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Preparar a la iglesia para la segunda venida de Jesús.</a:t>
            </a:r>
            <a:endParaRPr lang="es-ES" sz="32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81160" indent="-281160" algn="l" defTabSz="74988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8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Trabajar con la iglesia para el cumplimiento de la misión en esta tierra</a:t>
            </a:r>
            <a:endParaRPr lang="es-ES" sz="32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mage1.jpeg"/>
          <p:cNvPicPr/>
          <p:nvPr/>
        </p:nvPicPr>
        <p:blipFill>
          <a:blip r:embed="rId1"/>
          <a:stretch/>
        </p:blipFill>
        <p:spPr>
          <a:xfrm>
            <a:off x="-5400" y="0"/>
            <a:ext cx="91544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305000" y="2581920"/>
            <a:ext cx="6533640" cy="22320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888840" indent="-88884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000" b="1" u="none" strike="noStrike">
                <a:solidFill>
                  <a:srgbClr val="9F0E49"/>
                </a:solidFill>
                <a:effectLst/>
                <a:uFillTx/>
                <a:latin typeface="Cambria"/>
                <a:ea typeface="Cambria"/>
              </a:rPr>
              <a:t>II- Características del llamado</a:t>
            </a:r>
            <a:endParaRPr lang="es-ES" sz="5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image1.jpeg"/>
          <p:cNvPicPr/>
          <p:nvPr/>
        </p:nvPicPr>
        <p:blipFill>
          <a:blip r:embed="rId1"/>
          <a:stretch/>
        </p:blipFill>
        <p:spPr>
          <a:xfrm>
            <a:off x="-5400" y="0"/>
            <a:ext cx="91544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59" name="PlaceHolder 1"/>
          <p:cNvSpPr>
            <a:spLocks noGrp="1"/>
          </p:cNvSpPr>
          <p:nvPr>
            <p:ph/>
          </p:nvPr>
        </p:nvSpPr>
        <p:spPr>
          <a:xfrm>
            <a:off x="1359000" y="1006920"/>
            <a:ext cx="6628680" cy="52711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402480" indent="-402480" algn="l" defTabSz="87768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459" b="1" u="none" strike="noStrike">
                <a:solidFill>
                  <a:srgbClr val="941751"/>
                </a:solidFill>
                <a:effectLst/>
                <a:uFillTx/>
                <a:latin typeface="Century"/>
                <a:ea typeface="Century"/>
              </a:rPr>
              <a:t>1- Es un llamado de Dios y no de los hombres</a:t>
            </a:r>
            <a:endParaRPr lang="es-ES" sz="34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7768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070" b="1" u="none" strike="noStrike">
                <a:solidFill>
                  <a:srgbClr val="17375E"/>
                </a:solidFill>
                <a:effectLst/>
                <a:uFillTx/>
                <a:latin typeface="Cambria"/>
                <a:ea typeface="Cambria"/>
              </a:rPr>
              <a:t>Los ancianos de iglesia deben estar seguros:</a:t>
            </a:r>
            <a:endParaRPr lang="es-ES" sz="307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29040" indent="-329040" algn="l" defTabSz="87768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7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Que fue Dios quien los llamó y no los hombres. Es cierto que fue la iglesia la que hizo el nombramiento; pero fue Dios quien inspiró y motivó a la iglesia para hacerlo. Por eso el  apóstol Pablo, cuando hablaba de su llamado decía:</a:t>
            </a:r>
            <a:endParaRPr lang="es-ES" sz="307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8" dur="indefinite" restart="never" nodeType="tmRoot">
          <p:childTnLst>
            <p:seq>
              <p:cTn id="9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" dur="500"/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" dur="500"/>
                                        <p:tgtEl>
                                          <p:spTgt spid="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image1.jpeg"/>
          <p:cNvPicPr/>
          <p:nvPr/>
        </p:nvPicPr>
        <p:blipFill>
          <a:blip r:embed="rId1"/>
          <a:stretch/>
        </p:blipFill>
        <p:spPr>
          <a:xfrm>
            <a:off x="-5400" y="0"/>
            <a:ext cx="91544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61" name="PlaceHolder 1"/>
          <p:cNvSpPr>
            <a:spLocks noGrp="1"/>
          </p:cNvSpPr>
          <p:nvPr>
            <p:ph/>
          </p:nvPr>
        </p:nvSpPr>
        <p:spPr>
          <a:xfrm>
            <a:off x="1807560" y="676440"/>
            <a:ext cx="5807880" cy="55051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281160" indent="-281160" algn="l" defTabSz="74988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8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“</a:t>
            </a:r>
            <a:r>
              <a:rPr lang="es-ES" sz="3280" b="0" i="1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Pablo, apóstol (no de hombres ni por hombre, sino por Jesucristo y por Dios el Padre que lo resucitó de los muertos</a:t>
            </a:r>
            <a:r>
              <a:rPr lang="es-ES" sz="328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)”</a:t>
            </a:r>
            <a:endParaRPr lang="es-ES" sz="32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74988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s-ES" sz="3280" b="0" i="1" u="none" strike="noStrike">
                <a:solidFill>
                  <a:srgbClr val="FF0000"/>
                </a:solidFill>
                <a:effectLst/>
                <a:uFillTx/>
                <a:latin typeface="Cambria"/>
                <a:ea typeface="Cambria"/>
              </a:rPr>
              <a:t>Gálatas 1:1</a:t>
            </a:r>
            <a:endParaRPr lang="es-ES" sz="32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81160" indent="-281160" algn="l" defTabSz="74988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80" b="0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Pablo también nos recuerda: </a:t>
            </a:r>
            <a:r>
              <a:rPr lang="es-ES" sz="3280" b="0" i="1" u="none" strike="noStrike">
                <a:solidFill>
                  <a:srgbClr val="000000"/>
                </a:solidFill>
                <a:effectLst/>
                <a:uFillTx/>
                <a:latin typeface="Cambria"/>
                <a:ea typeface="Cambria"/>
              </a:rPr>
              <a:t>“Pablo, apóstol de Jesucristo por mandato de Dios nuestro Salvador, y del Señor Jesucristo nuestra esperanza…”</a:t>
            </a:r>
            <a:endParaRPr lang="es-ES" sz="32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74988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s-ES" sz="3280" b="0" i="1" u="none" strike="noStrike">
                <a:solidFill>
                  <a:srgbClr val="FF0000"/>
                </a:solidFill>
                <a:effectLst/>
                <a:uFillTx/>
                <a:latin typeface="Cambria"/>
                <a:ea typeface="Cambria"/>
              </a:rPr>
              <a:t>1 Timoteo 1:1 </a:t>
            </a:r>
            <a:endParaRPr lang="es-ES" sz="32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28" dur="indefinite" restart="never" nodeType="tmRoot">
          <p:childTnLst>
            <p:seq>
              <p:cTn id="29" dur="indefinite" nodeType="mainSeq">
                <p:childTnLst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7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2" dur="500"/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7" dur="500"/>
                                        <p:tgtEl>
                                          <p:spTgt spid="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2" dur="500"/>
                                        <p:tgtEl>
                                          <p:spTgt spid="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image1.jpeg"/>
          <p:cNvPicPr/>
          <p:nvPr/>
        </p:nvPicPr>
        <p:blipFill>
          <a:blip r:embed="rId1"/>
          <a:stretch/>
        </p:blipFill>
        <p:spPr>
          <a:xfrm>
            <a:off x="-5400" y="0"/>
            <a:ext cx="91544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63" name="Shape 143"/>
          <p:cNvSpPr/>
          <p:nvPr/>
        </p:nvSpPr>
        <p:spPr>
          <a:xfrm>
            <a:off x="1563840" y="1015560"/>
            <a:ext cx="6208560" cy="544968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tIns="45000" rIns="45720" bIns="45000" anchor="t">
            <a:normAutofit/>
          </a:bodyPr>
          <a:p>
            <a:pPr defTabSz="831960">
              <a:lnSpc>
                <a:spcPct val="90000"/>
              </a:lnSpc>
              <a:spcBef>
                <a:spcPts val="499"/>
              </a:spcBef>
              <a:tabLst>
                <a:tab pos="0" algn="l"/>
              </a:tabLst>
            </a:pPr>
            <a:r>
              <a:rPr lang="es-ES" sz="3270" b="1" u="none" strike="noStrike">
                <a:solidFill>
                  <a:srgbClr val="941751"/>
                </a:solidFill>
                <a:effectLst/>
                <a:uFillTx/>
                <a:latin typeface="Century"/>
                <a:ea typeface="Century"/>
              </a:rPr>
              <a:t>2- Es un llamado personal</a:t>
            </a:r>
            <a:endParaRPr lang="es-ES" sz="32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12120" indent="-312120" defTabSz="83196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10" b="0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Nadie más podrá realizar por nosotros la tarea que Dios nos ha encomendado.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12120" indent="-312120" defTabSz="831960">
              <a:lnSpc>
                <a:spcPct val="90000"/>
              </a:lnSpc>
              <a:spcBef>
                <a:spcPts val="499"/>
              </a:spcBef>
              <a:buClr>
                <a:srgbClr val="37609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10" b="0" i="1" u="none" strike="noStrike">
                <a:solidFill>
                  <a:srgbClr val="376092"/>
                </a:solidFill>
                <a:effectLst/>
                <a:uFillTx/>
                <a:latin typeface="Century"/>
                <a:ea typeface="Century"/>
              </a:rPr>
              <a:t>“</a:t>
            </a:r>
            <a:r>
              <a:rPr lang="es-ES" sz="2910" b="0" i="1" u="none" strike="noStrike">
                <a:solidFill>
                  <a:srgbClr val="000000"/>
                </a:solidFill>
                <a:effectLst/>
                <a:uFillTx/>
                <a:latin typeface="Century"/>
                <a:ea typeface="Century"/>
              </a:rPr>
              <a:t>Cuando Dios llama a un hombre a realizar cierta obra en su causa, no coloca sobre sus hombros cargas que otros obreros puedan y deban llevar a cabo. Aunque esto pueda parecer indispensable, Dios según su sabiduría, asigna a cada persona su tarea”.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831960">
              <a:lnSpc>
                <a:spcPct val="90000"/>
              </a:lnSpc>
              <a:spcBef>
                <a:spcPts val="499"/>
              </a:spcBef>
              <a:tabLst>
                <a:tab pos="0" algn="l"/>
              </a:tabLst>
            </a:pPr>
            <a:r>
              <a:rPr lang="es-ES" sz="2910" b="0" i="1" u="none" strike="noStrike">
                <a:solidFill>
                  <a:srgbClr val="FF0000"/>
                </a:solidFill>
                <a:effectLst/>
                <a:uFillTx/>
                <a:latin typeface="Century"/>
                <a:ea typeface="Century"/>
              </a:rPr>
              <a:t>6TI 247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iming>
    <p:tnLst>
      <p:par>
        <p:cTn id="53" dur="indefinite" restart="never" nodeType="tmRoot">
          <p:childTnLst>
            <p:seq>
              <p:cTn id="54" dur="indefinite" nodeType="mainSeq">
                <p:childTnLst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9" dur="500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3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4" dur="500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8" fill="hold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9" dur="500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" pitchFamily="0" charset="1"/>
        <a:ea typeface="Helvetica" pitchFamily="0" charset="1"/>
        <a:cs typeface="Helvetica" pitchFamily="0" charset="1"/>
      </a:majorFont>
      <a:minorFont>
        <a:latin typeface="Helvetica Neue" pitchFamily="0" charset="1"/>
        <a:ea typeface="Helvetica Neue" pitchFamily="0" charset="1"/>
        <a:cs typeface="Helvetica Neue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LibreOffice/26.2.5.2$MacOSX_AARCH64 LibreOffice_project/cd7284b4cbbfeb507e630c1aac019f4157393acb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es-ES</dc:language>
  <cp:lastModifiedBy/>
  <cp:revision>0</cp:revision>
  <dc:subject/>
  <dc:title/>
</cp:coreProperties>
</file>