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36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33.xml" ContentType="application/vnd.openxmlformats-officedocument.presentationml.slide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s/slide58.xml" ContentType="application/vnd.openxmlformats-officedocument.presentationml.slide+xml"/>
  <Override PartName="/ppt/slides/slide24.xml" ContentType="application/vnd.openxmlformats-officedocument.presentationml.slide+xml"/>
  <Override PartName="/ppt/slides/slide26.xml" ContentType="application/vnd.openxmlformats-officedocument.presentationml.slide+xml"/>
  <Override PartName="/ppt/slides/slide28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19.xml" ContentType="application/vnd.openxmlformats-officedocument.presentationml.slide+xml"/>
  <Override PartName="/ppt/slides/slide25.xml" ContentType="application/vnd.openxmlformats-officedocument.presentationml.slide+xml"/>
  <Override PartName="/ppt/slides/slide40.xml" ContentType="application/vnd.openxmlformats-officedocument.presentationml.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29.xml" ContentType="application/vnd.openxmlformats-officedocument.presentationml.slide+xml"/>
  <Override PartName="/ppt/slides/slide35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37.xml" ContentType="application/vnd.openxmlformats-officedocument.presentationml.slide+xml"/>
  <Override PartName="/ppt/slides/slide47.xml" ContentType="application/vnd.openxmlformats-officedocument.presentationml.slide+xml"/>
  <Override PartName="/ppt/slides/slide42.xml" ContentType="application/vnd.openxmlformats-officedocument.presentationml.slide+xml"/>
  <Override PartName="/ppt/slides/slide46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20.xml" ContentType="application/vnd.openxmlformats-officedocument.presentationml.slide+xml"/>
  <Override PartName="/ppt/slides/slide51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43.xml" ContentType="application/vnd.openxmlformats-officedocument.presentationml.slide+xml"/>
  <Override PartName="/ppt/slides/slide57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53.xml" ContentType="application/vnd.openxmlformats-officedocument.presentationml.slide+xml"/>
  <Override PartName="/ppt/slides/slide39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34.xml" ContentType="application/vnd.openxmlformats-officedocument.presentationml.slide+xml"/>
  <Override PartName="/ppt/slides/slide4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5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6858000"/>
  <p:notesSz cx="7772400" cy="100584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ntenido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1pPr>
            <a:lvl2pPr lvl="1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2pPr>
            <a:lvl3pPr lvl="2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3pPr>
            <a:lvl4pPr lvl="3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4pPr>
            <a:lvl5pPr lvl="4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5pPr>
            <a:lvl6pPr lvl="5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6pPr>
            <a:lvl7pPr lvl="6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7pPr>
          </a:lstStyle>
          <a:p>
            <a:pPr marL="343080" indent="-343080" algn="l" defTabSz="914400"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Click to edit the outline text format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Second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Third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spcBef>
                <a:spcPts val="70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Fourth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Fifth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651760" lvl="5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Sixth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3108960" lvl="6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Seventh Outline Level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sldNum" idx="1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10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cabezado de sec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4000" b="1" u="none" strike="noStrike" cap="all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 cap="all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000" b="1" u="none" strike="noStrike" cap="all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1pPr>
            <a:lvl2pPr indent="4572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2pPr>
            <a:lvl3pPr indent="9144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3pPr>
            <a:lvl4pPr indent="13716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4pPr>
            <a:lvl5pPr indent="182880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  <a:def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20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os objeto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  <a:def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90560" lvl="1" indent="-33336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34440" lvl="2" indent="-32004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27280" lvl="3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–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84480" lvl="4" indent="-355680" algn="l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»"/>
            </a:pPr>
            <a:r>
              <a:rPr lang="es-ES" sz="28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2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Comparació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indent="4572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indent="9144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indent="13716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indent="182880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  <a:def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es-ES" sz="24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24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spcBef>
                <a:spcPts val="499"/>
              </a:spcBef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1pPr>
            <a:lvl2pPr lvl="1" indent="45720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2pPr>
            <a:lvl3pPr lvl="2" indent="91440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3pPr>
            <a:lvl4pPr lvl="3" indent="137160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4pPr>
            <a:lvl5pPr lvl="4" indent="182880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5pPr>
            <a:lvl6pPr lvl="5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6pPr>
            <a:lvl7pPr lvl="6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7pPr>
          </a:lstStyle>
          <a:p>
            <a:pPr marL="343080" indent="0" algn="l" defTabSz="914400">
              <a:spcBef>
                <a:spcPts val="499"/>
              </a:spcBef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Click to edit the outline text format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Second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Third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Fourth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Fifth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651760" lvl="5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Sixth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3108960" lvl="6" indent="-36576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3200" b="1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Seventh Outline Level</a:t>
            </a:r>
            <a:endParaRPr lang="es-ES" sz="32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sldNum" idx="13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ólo el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ldNum" idx="14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En bl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1" name="PlaceHolder 1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Imagen con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b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1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2000" b="1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tIns="45000" rIns="91440" bIns="45000" anchor="t">
            <a:noAutofit/>
          </a:bodyPr>
          <a:lstStyle>
            <a:lvl1pPr algn="l" defTabSz="914400">
              <a:spcBef>
                <a:spcPts val="3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1pPr>
            <a:lvl2pPr lvl="1" indent="457200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2pPr>
            <a:lvl3pPr lvl="2" indent="914400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3pPr>
            <a:lvl4pPr lvl="3" indent="1371600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4pPr>
            <a:lvl5pPr lvl="4" indent="1828800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5pPr>
            <a:lvl6pPr lvl="5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6pPr>
            <a:lvl7pPr lvl="6" indent="1828800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  <a:def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defRPr>
            </a:lvl7pPr>
          </a:lstStyle>
          <a:p>
            <a:pPr algn="l" defTabSz="914400">
              <a:spcBef>
                <a:spcPts val="300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Click to edit the outline text format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lvl="1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Second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lvl="2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Third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lvl="3" algn="l" defTabSz="914400">
              <a:spcBef>
                <a:spcPts val="300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Fourth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lvl="4" algn="l" defTabSz="914400">
              <a:spcBef>
                <a:spcPts val="300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Fifth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lvl="5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Sixth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lvl="6" algn="l" defTabSz="9144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es-ES" sz="1800" b="0" u="none" strike="noStrike">
                <a:solidFill>
                  <a:srgbClr val="000000"/>
                </a:solidFill>
                <a:effectLst/>
                <a:uFillTx/>
                <a:latin typeface="Candara"/>
              </a:rPr>
              <a:t>Seventh Outline Level</a:t>
            </a:r>
            <a:endParaRPr lang="es-ES" sz="18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indent="4572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indent="9144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indent="13716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indent="182880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  <a:def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indent="0" algn="l" defTabSz="914400">
              <a:lnSpc>
                <a:spcPct val="100000"/>
              </a:lnSpc>
              <a:spcBef>
                <a:spcPts val="300"/>
              </a:spcBef>
              <a:buNone/>
              <a:tabLst>
                <a:tab pos="0" algn="l"/>
              </a:tabLst>
            </a:pPr>
            <a:r>
              <a:rPr lang="es-ES" sz="1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1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y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ítulo vertical y tex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  <a:lvl2pPr lvl="1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2pPr>
            <a:lvl3pPr lvl="2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3pPr>
            <a:lvl4pPr lvl="3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4pPr>
            <a:lvl5pPr lvl="4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  <a:def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783720" lvl="1" indent="-3265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219320" lvl="2" indent="-30492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1737360" lvl="3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–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  <a:p>
            <a:pPr marL="2194560" lvl="4" indent="-365760" algn="l" defTabSz="91440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"/>
              <a:buChar char="»"/>
            </a:pPr>
            <a:r>
              <a:rPr lang="es-ES" sz="32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sldNum" idx="4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iapositiva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7553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29714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1pPr>
            <a:lvl2pPr indent="4572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2pPr>
            <a:lvl3pPr indent="9144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3pPr>
            <a:lvl4pPr indent="13716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4pPr>
            <a:lvl5pPr indent="18288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336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1pPr>
            <a:lvl2pPr indent="4572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2pPr>
            <a:lvl3pPr indent="9144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3pPr>
            <a:lvl4pPr indent="13716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4pPr>
            <a:lvl5pPr indent="18288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1.png" hidden="1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92800" y="1152000"/>
            <a:ext cx="7357680" cy="232128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b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6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Title Text</a:t>
            </a:r>
            <a:endParaRPr lang="es-ES" sz="5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92800" y="3536280"/>
            <a:ext cx="7357680" cy="79452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  <a:lvl2pPr indent="2286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2pPr>
            <a:lvl3pPr indent="4572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3pPr>
            <a:lvl4pPr indent="6858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4pPr>
            <a:lvl5pPr indent="9144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5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One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Two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Three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Four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2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Five</a:t>
            </a:r>
            <a:endParaRPr lang="es-ES" sz="2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7"/>
          </p:nvPr>
        </p:nvSpPr>
        <p:spPr>
          <a:xfrm>
            <a:off x="4440600" y="6505200"/>
            <a:ext cx="253080" cy="24876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p>
            <a:pPr indent="0" algn="l">
              <a:buNone/>
            </a:pPr>
            <a:endParaRPr lang="es-E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1.png" hidden="1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92800" y="1152000"/>
            <a:ext cx="7357680" cy="232128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b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54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4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Title Text</a:t>
            </a:r>
            <a:endParaRPr lang="es-ES" sz="5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892800" y="3536280"/>
            <a:ext cx="7357680" cy="79452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lstStyle>
            <a:lvl1pPr indent="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1pPr>
            <a:lvl2pPr indent="2286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2pPr>
            <a:lvl3pPr indent="4572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3pPr>
            <a:lvl4pPr indent="6858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4pPr>
            <a:lvl5pPr indent="914400" algn="ctr" defTabSz="410760">
              <a:lnSpc>
                <a:spcPct val="100000"/>
              </a:lnSpc>
              <a:buNone/>
              <a:tabLst>
                <a:tab pos="0" algn="l"/>
              </a:tabLst>
              <a:def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defRPr>
            </a:lvl5pPr>
          </a:lstStyle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One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Two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Three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Four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ctr" defTabSz="4107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2000" b="0" u="none" strike="noStrike"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</a:rPr>
              <a:t>Body Level Five</a:t>
            </a:r>
            <a:endParaRPr lang="es-ES" sz="2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sldNum" idx="8"/>
          </p:nvPr>
        </p:nvSpPr>
        <p:spPr>
          <a:xfrm>
            <a:off x="4447800" y="6505200"/>
            <a:ext cx="239040" cy="236160"/>
          </a:xfrm>
          <a:prstGeom prst="rect">
            <a:avLst/>
          </a:prstGeom>
          <a:noFill/>
          <a:ln w="12600">
            <a:noFill/>
          </a:ln>
        </p:spPr>
        <p:txBody>
          <a:bodyPr lIns="35640" tIns="35640" rIns="35640" bIns="35640" anchor="t">
            <a:noAutofit/>
          </a:bodyPr>
          <a:p>
            <a:pPr indent="0" algn="l">
              <a:buNone/>
            </a:pPr>
            <a:endParaRPr lang="es-ES" sz="11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1.png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00" b="0" u="none" strike="noStrike">
                <a:solidFill>
                  <a:srgbClr val="000000"/>
                </a:solidFill>
                <a:effectLst/>
                <a:uFillTx/>
                <a:latin typeface="Candara"/>
                <a:ea typeface="Candara"/>
              </a:rPr>
              <a:t>Title Text</a:t>
            </a:r>
            <a:endParaRPr lang="es-ES" sz="4400" b="0" u="none" strike="noStrike">
              <a:solidFill>
                <a:srgbClr val="000000"/>
              </a:solidFill>
              <a:effectLst/>
              <a:uFillTx/>
              <a:latin typeface="Candara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lstStyle>
            <a:lvl1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1pPr>
            <a:lvl2pPr indent="4572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2pPr>
            <a:lvl3pPr indent="9144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3pPr>
            <a:lvl4pPr indent="13716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4pPr>
            <a:lvl5pPr indent="182880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  <a:def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defRPr>
            </a:lvl5pPr>
          </a:lstStyle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One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Two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Three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Four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  <a:p>
            <a:pPr indent="0" algn="ctr" defTabSz="91440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200" b="0" u="none" strike="noStrike">
                <a:solidFill>
                  <a:srgbClr val="888888"/>
                </a:solidFill>
                <a:effectLst/>
                <a:uFillTx/>
                <a:latin typeface="Candara"/>
                <a:ea typeface="Candara"/>
              </a:rPr>
              <a:t>Body Level Five</a:t>
            </a:r>
            <a:endParaRPr lang="es-ES" sz="3200" b="0" u="none" strike="noStrike">
              <a:solidFill>
                <a:srgbClr val="888888"/>
              </a:solidFill>
              <a:effectLst/>
              <a:uFillTx/>
              <a:latin typeface="Candara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343440" cy="35784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t">
            <a:noAutofit/>
          </a:bodyPr>
          <a:p>
            <a:pPr indent="0" algn="l">
              <a:buNone/>
            </a:pPr>
            <a:endParaRPr lang="es-E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asted-image.pdf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noFill/>
          <a:ln w="1270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89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0" name="PlaceHolder 1"/>
          <p:cNvSpPr>
            <a:spLocks noGrp="1"/>
          </p:cNvSpPr>
          <p:nvPr>
            <p:ph/>
          </p:nvPr>
        </p:nvSpPr>
        <p:spPr>
          <a:xfrm>
            <a:off x="990360" y="1054800"/>
            <a:ext cx="7236720" cy="4902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77920" indent="-277920" algn="l" defTabSz="7405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Por muy profundo o sencillo que sea el tema, deben de ser siempre claros en la presentación del mismo, para que las personas entiendan y se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identifiquen con el mensaje que se les quiere enseñar.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77920" indent="-277920" algn="l" defTabSz="7405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Recuerden que una buena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ilustración les ayuda a comprender y grabar mejor las lecciones.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92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3" name="PlaceHolder 1"/>
          <p:cNvSpPr>
            <a:spLocks noGrp="1"/>
          </p:cNvSpPr>
          <p:nvPr>
            <p:ph/>
          </p:nvPr>
        </p:nvSpPr>
        <p:spPr>
          <a:xfrm>
            <a:off x="1182240" y="1033920"/>
            <a:ext cx="7188480" cy="4790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 hay algo que no está bien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claro para ustedes, mejor aclárenlo para sí mismos antes de predicarlo.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Estén seguros que las personas van a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entender el mensaje.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Utilicen un lenguaje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sencillo, acorde con la clase de audiencia que los escucha</a:t>
            </a:r>
            <a:r>
              <a:rPr lang="es-ES" sz="298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9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26" dur="indefinite" restart="never" nodeType="tmRoot">
          <p:childTnLst>
            <p:seq>
              <p:cTn id="127" dur="indefinite" nodeType="mainSeq">
                <p:childTnLst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1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4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5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9" fill="hold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0" dur="50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4" fill="hold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45" dur="50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95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6" name="PlaceHolder 1"/>
          <p:cNvSpPr>
            <a:spLocks noGrp="1"/>
          </p:cNvSpPr>
          <p:nvPr>
            <p:ph/>
          </p:nvPr>
        </p:nvSpPr>
        <p:spPr>
          <a:xfrm>
            <a:off x="1233000" y="904320"/>
            <a:ext cx="7036920" cy="5049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91600" indent="-291600" algn="l" defTabSz="777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Asegúrense de que su audiencia está </a:t>
            </a:r>
            <a:r>
              <a:rPr lang="es-ES" sz="306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familiarizada con los términos</a:t>
            </a:r>
            <a:r>
              <a:rPr lang="es-ES" sz="30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que están usando.</a:t>
            </a:r>
            <a:endParaRPr lang="es-ES" sz="30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1600" indent="-291600" algn="l" defTabSz="777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inventen frases </a:t>
            </a:r>
            <a:r>
              <a:rPr lang="es-ES" sz="306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extrañas o complicadas </a:t>
            </a:r>
            <a:r>
              <a:rPr lang="es-ES" sz="30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que ustedes mismos no saben claramente lo que significan.</a:t>
            </a:r>
            <a:endParaRPr lang="es-ES" sz="30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1600" indent="-291600" algn="l" defTabSz="777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Tampoco </a:t>
            </a:r>
            <a:r>
              <a:rPr lang="es-ES" sz="306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confundan un lenguaje sencillo con un lenguaje cualquiera.</a:t>
            </a:r>
            <a:endParaRPr lang="es-ES" sz="30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1600" indent="-291600" algn="l" defTabSz="777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Aprendan de Jesús como el mejor </a:t>
            </a:r>
            <a:r>
              <a:rPr lang="es-ES" sz="306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predicador de todos los tiempos.</a:t>
            </a:r>
            <a:endParaRPr lang="es-ES" sz="30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46" dur="indefinite" restart="never" nodeType="tmRoot">
          <p:childTnLst>
            <p:seq>
              <p:cTn id="147" dur="indefinite" nodeType="mainSeq">
                <p:childTnLst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1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4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5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9" fill="hold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0" dur="500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4" fill="hold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5" dur="500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9" fill="hold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0" dur="500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98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9" name="PlaceHolder 1"/>
          <p:cNvSpPr>
            <a:spLocks noGrp="1"/>
          </p:cNvSpPr>
          <p:nvPr>
            <p:ph/>
          </p:nvPr>
        </p:nvSpPr>
        <p:spPr>
          <a:xfrm>
            <a:off x="1465200" y="1558440"/>
            <a:ext cx="6975360" cy="37407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“La voz del Salvador… Ancianos y jóvenes, ignorantes y sabios, todos podían comprender el pleno significado de sus palabras”.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 227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01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2" name="PlaceHolder 1"/>
          <p:cNvSpPr>
            <a:spLocks noGrp="1"/>
          </p:cNvSpPr>
          <p:nvPr>
            <p:ph/>
          </p:nvPr>
        </p:nvSpPr>
        <p:spPr>
          <a:xfrm>
            <a:off x="1551960" y="1270800"/>
            <a:ext cx="6408360" cy="49168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7768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65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“…y el común del pueblo le oía gustosamente, porque podía comprender sus palabras. No usaba palabras altisonantes, para cuya comprensión habría sido necesario consultar un diccionario”.</a:t>
            </a:r>
            <a:endParaRPr lang="es-ES" sz="36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77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5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 227</a:t>
            </a:r>
            <a:endParaRPr lang="es-ES" sz="36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04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173240" y="2848680"/>
            <a:ext cx="7304760" cy="18867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977760" indent="-97776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III. Estén conscientes del tono de su voz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07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08" name="PlaceHolder 1"/>
          <p:cNvSpPr>
            <a:spLocks noGrp="1"/>
          </p:cNvSpPr>
          <p:nvPr>
            <p:ph/>
          </p:nvPr>
        </p:nvSpPr>
        <p:spPr>
          <a:xfrm>
            <a:off x="1038600" y="1108440"/>
            <a:ext cx="7066800" cy="4641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se acostumbren a usar un tono tan </a:t>
            </a: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apagado que a la gente les cueste entender </a:t>
            </a: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o los lleve a la </a:t>
            </a: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monotonía.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se acostumbren a </a:t>
            </a: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gritar o apasionarse </a:t>
            </a:r>
            <a:r>
              <a:rPr lang="es-ES" sz="360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 tal extremo que les robe al espíritu de sus oyentes </a:t>
            </a: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la paz celestial</a:t>
            </a:r>
            <a:r>
              <a:rPr lang="es-ES" sz="32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71" dur="indefinite" restart="never" nodeType="tmRoot">
          <p:childTnLst>
            <p:seq>
              <p:cTn id="172" dur="indefinite" nodeType="mainSeq">
                <p:childTnLst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6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9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0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4" fill="hold"/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5" dur="500"/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10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1" name="PlaceHolder 1"/>
          <p:cNvSpPr>
            <a:spLocks noGrp="1"/>
          </p:cNvSpPr>
          <p:nvPr>
            <p:ph/>
          </p:nvPr>
        </p:nvSpPr>
        <p:spPr>
          <a:xfrm>
            <a:off x="858240" y="964440"/>
            <a:ext cx="7426800" cy="4929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Permitan que el 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tono de la voz refleje la clase de mensaje que están compartiendo.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olviden que la mejor 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fórmula es variar el tono de la voz frecuentemente.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hablen tan 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rápido que a las personas les cueste seguirlos y entenderlos.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86" dur="indefinite" restart="never" nodeType="tmRoot">
          <p:childTnLst>
            <p:seq>
              <p:cTn id="187" dur="indefinite" nodeType="mainSeq">
                <p:childTnLst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1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4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5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9" fill="hold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0" dur="500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4" fill="hold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5" dur="500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13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4" name="PlaceHolder 1"/>
          <p:cNvSpPr>
            <a:spLocks noGrp="1"/>
          </p:cNvSpPr>
          <p:nvPr>
            <p:ph/>
          </p:nvPr>
        </p:nvSpPr>
        <p:spPr>
          <a:xfrm>
            <a:off x="1328400" y="944280"/>
            <a:ext cx="6933240" cy="4969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8960" indent="-318960" algn="l" defTabSz="8503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Traten de pronunciar bien las </a:t>
            </a:r>
            <a:r>
              <a:rPr lang="es-ES" sz="316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palabras de tal manera que las personas puedan entender </a:t>
            </a:r>
            <a:r>
              <a:rPr lang="es-ES" sz="31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 claridad todo lo que ustedes dicen.</a:t>
            </a:r>
            <a:endParaRPr lang="es-ES" sz="31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bajen el </a:t>
            </a:r>
            <a:r>
              <a:rPr lang="es-ES" sz="316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volumen de su voz al finalizar las palabras de tal manera que las frases </a:t>
            </a:r>
            <a:r>
              <a:rPr lang="es-ES" sz="31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suenen </a:t>
            </a:r>
            <a:r>
              <a:rPr lang="es-ES" sz="316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cortadas.</a:t>
            </a:r>
            <a:endParaRPr lang="es-ES" sz="31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Permitan que sus </a:t>
            </a:r>
            <a:r>
              <a:rPr lang="es-ES" sz="316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palabras y sus gestos estén en armonía.</a:t>
            </a:r>
            <a:endParaRPr lang="es-ES" sz="31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06" dur="indefinite" restart="never" nodeType="tmRoot">
          <p:childTnLst>
            <p:seq>
              <p:cTn id="207" dur="indefinite" nodeType="mainSeq">
                <p:childTnLst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1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4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5" dur="5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9" fill="hold"/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0" dur="500"/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4" fill="hold"/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5" dur="500"/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16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17" name="PlaceHolder 1"/>
          <p:cNvSpPr>
            <a:spLocks noGrp="1"/>
          </p:cNvSpPr>
          <p:nvPr>
            <p:ph/>
          </p:nvPr>
        </p:nvSpPr>
        <p:spPr>
          <a:xfrm>
            <a:off x="1589760" y="1652400"/>
            <a:ext cx="6599160" cy="39358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5968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759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“La voz del Salvador era como música a los oídos de aquellos que habían estado acostumbrados a la prédica monótona y sin vida de los escribas y fariseos”.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59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759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 227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64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5" name="PlaceHolder 1"/>
          <p:cNvSpPr>
            <a:spLocks noGrp="1"/>
          </p:cNvSpPr>
          <p:nvPr>
            <p:ph/>
          </p:nvPr>
        </p:nvSpPr>
        <p:spPr>
          <a:xfrm>
            <a:off x="1485000" y="1076400"/>
            <a:ext cx="6851160" cy="47044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786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44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“Te encarezco delante de Dios y del Señor Jesucristo, que juzgará a los vivos y a los muertos en su manifestación y en su reino, qué prediques la palabra; que instes a tiempo y fuera de tiempo; redarguye, reprende, exhorta con toda paciencia y doctrina”.</a:t>
            </a:r>
            <a:endParaRPr lang="es-ES" sz="34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786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44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2 Timoteo 4:1-2</a:t>
            </a:r>
            <a:endParaRPr lang="es-ES" sz="34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19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0" name="PlaceHolder 1"/>
          <p:cNvSpPr>
            <a:spLocks noGrp="1"/>
          </p:cNvSpPr>
          <p:nvPr>
            <p:ph/>
          </p:nvPr>
        </p:nvSpPr>
        <p:spPr>
          <a:xfrm>
            <a:off x="1661040" y="1633320"/>
            <a:ext cx="6436440" cy="38448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3196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s-ES" sz="364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“Muchos hablan rápidamente y en tono alto que no es natural… Los ministros y maestros deben dedicar atención especial al cultivo de la voz”.</a:t>
            </a:r>
            <a:endParaRPr lang="es-ES" sz="36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31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64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 227</a:t>
            </a:r>
            <a:endParaRPr lang="es-ES" sz="36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asted-image.pdf"/>
          <p:cNvPicPr/>
          <p:nvPr/>
        </p:nvPicPr>
        <p:blipFill>
          <a:blip r:embed="rId1"/>
          <a:stretch/>
        </p:blipFill>
        <p:spPr>
          <a:xfrm>
            <a:off x="-4320" y="-14292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22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1964520" y="2405880"/>
            <a:ext cx="5214600" cy="2589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812880" indent="-81288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IV. No se tornen monótonos y repetitivos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25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6" name="PlaceHolder 1"/>
          <p:cNvSpPr>
            <a:spLocks noGrp="1"/>
          </p:cNvSpPr>
          <p:nvPr>
            <p:ph/>
          </p:nvPr>
        </p:nvSpPr>
        <p:spPr>
          <a:xfrm>
            <a:off x="1095480" y="1139400"/>
            <a:ext cx="7282440" cy="4578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01680" indent="-301680" algn="l" defTabSz="8046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Vivan el mensaje que están </a:t>
            </a:r>
            <a:r>
              <a:rPr lang="es-ES" sz="317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predicando y hagan que la gente lo viva con ustedes.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Logren lo anterior pero sin caer en las exageraciones, sin llegar a </a:t>
            </a:r>
            <a:r>
              <a:rPr lang="es-ES" sz="317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extremos.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1680" indent="-301680" algn="l" defTabSz="8046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Eviten que la predicación se convierta en un </a:t>
            </a:r>
            <a:r>
              <a:rPr lang="es-ES" sz="317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espectáculo, en un show, lleno de ademanes, </a:t>
            </a:r>
            <a:r>
              <a:rPr lang="es-ES" sz="31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gestos y movimientos bruscos y exagerados.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26" dur="indefinite" restart="never" nodeType="tmRoot">
          <p:childTnLst>
            <p:seq>
              <p:cTn id="227" dur="indefinite" nodeType="mainSeq">
                <p:childTnLst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4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5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9" fill="hold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0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4" fill="hold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5" dur="5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28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29" name="PlaceHolder 1"/>
          <p:cNvSpPr>
            <a:spLocks noGrp="1"/>
          </p:cNvSpPr>
          <p:nvPr>
            <p:ph/>
          </p:nvPr>
        </p:nvSpPr>
        <p:spPr>
          <a:xfrm>
            <a:off x="1293120" y="960120"/>
            <a:ext cx="7066800" cy="5217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se tornen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repetitivos, dando la impresión de que ya no tienen más que decir y están </a:t>
            </a: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girando en torno a la misma idea ya expuesta.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abusen de los oyentes siendo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muy extensos</a:t>
            </a: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de tal manera que se pierda la esencia del mensaje. Recuerden que hay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ancianos y niños en el auditorio.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46" dur="indefinite" restart="never" nodeType="tmRoot">
          <p:childTnLst>
            <p:seq>
              <p:cTn id="247" dur="indefinite" nodeType="mainSeq">
                <p:childTnLst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1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4" fill="hold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5" dur="5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9" fill="hold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0" dur="500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31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1211760" y="1158480"/>
            <a:ext cx="7329600" cy="50230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08520" indent="-308520" algn="l" defTabSz="82296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Mantengan siempre la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postura de que están siendo usados por Dios.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8520" indent="-308520" algn="l" defTabSz="82296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Traten de que las personas recuerden el mensaje más que al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mensajero.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8520" indent="-308520" algn="l" defTabSz="82296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Sepan usar correctamente sus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manos.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8520" indent="-308520" algn="l" defTabSz="82296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Ojo con las muletillas ya que pueden afectar la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comprensión del mensaje.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61" dur="indefinite" restart="never" nodeType="tmRoot">
          <p:childTnLst>
            <p:seq>
              <p:cTn id="262" dur="indefinite" nodeType="mainSeq">
                <p:childTnLst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6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9" fill="hold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0" dur="5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4" fill="hold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5" dur="500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9" fill="hold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0" dur="500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4" fill="hold"/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5" dur="500"/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34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1002600" y="1124640"/>
            <a:ext cx="7138800" cy="4608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35880" indent="-335880" algn="l" defTabSz="89604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9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En lo posible no den la </a:t>
            </a:r>
            <a:r>
              <a:rPr lang="es-ES" sz="39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espalda a la congregación.</a:t>
            </a:r>
            <a:endParaRPr lang="es-ES" sz="3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5880" indent="-335880" algn="l" defTabSz="89604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9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 van a relatar alguna historia, no formen un </a:t>
            </a:r>
            <a:r>
              <a:rPr lang="es-ES" sz="392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espectáculo en el púlpito de tal manera </a:t>
            </a:r>
            <a:r>
              <a:rPr lang="es-ES" sz="39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que la historia se convierta en una comedia.</a:t>
            </a:r>
            <a:endParaRPr lang="es-ES" sz="39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86" dur="indefinite" restart="never" nodeType="tmRoot">
          <p:childTnLst>
            <p:seq>
              <p:cTn id="287" dur="indefinite" nodeType="mainSeq">
                <p:childTnLst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1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4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5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9" fill="hold"/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0" dur="500"/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37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1345320" y="1160640"/>
            <a:ext cx="7062840" cy="4536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914400">
              <a:lnSpc>
                <a:spcPct val="100000"/>
              </a:lnSpc>
              <a:spcBef>
                <a:spcPts val="799"/>
              </a:spcBef>
              <a:buNone/>
              <a:tabLst>
                <a:tab pos="0" algn="l"/>
              </a:tabLst>
            </a:pPr>
            <a:r>
              <a:rPr lang="es-ES" sz="360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“El que trabaja para Dios debe hacer esfuerzos fervientes para llegar a ser representante de Cristo, descartando todos los ademanes inconvenientes y el lenguaje tosco. Debe esforzarse por usar un lenguaje correcto”.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20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 226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40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1" name="PlaceHolder 1"/>
          <p:cNvSpPr>
            <a:spLocks noGrp="1"/>
          </p:cNvSpPr>
          <p:nvPr>
            <p:ph/>
          </p:nvPr>
        </p:nvSpPr>
        <p:spPr>
          <a:xfrm>
            <a:off x="1144800" y="1360440"/>
            <a:ext cx="6562800" cy="4137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Preocúpense por </a:t>
            </a: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pronunciar bien las palabras.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Una frase mal pronunciada no sólo </a:t>
            </a: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desdice de ustedes como predicadores</a:t>
            </a: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, sino que causará la desconcentración de los oyentes.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01" dur="indefinite" restart="never" nodeType="tmRoot">
          <p:childTnLst>
            <p:seq>
              <p:cTn id="302" dur="indefinite" nodeType="mainSeq">
                <p:childTnLst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6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9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0" dur="5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4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5" dur="5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43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4" name="PlaceHolder 1"/>
          <p:cNvSpPr>
            <a:spLocks noGrp="1"/>
          </p:cNvSpPr>
          <p:nvPr>
            <p:ph/>
          </p:nvPr>
        </p:nvSpPr>
        <p:spPr>
          <a:xfrm>
            <a:off x="1203480" y="1510560"/>
            <a:ext cx="7066800" cy="4065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 tienen algunas falencias en esta área, pídanle a Dios que los ayude y </a:t>
            </a: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esfuércense en mejorar.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Lean bastante </a:t>
            </a:r>
            <a:r>
              <a:rPr lang="es-ES" sz="360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para corregir algunos problemas en esta área.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16" dur="indefinite" restart="never" nodeType="tmRoot">
          <p:childTnLst>
            <p:seq>
              <p:cTn id="317" dur="indefinite" nodeType="mainSeq">
                <p:childTnLst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1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4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5" dur="5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9" fill="hold"/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0" dur="500"/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46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47" name="PlaceHolder 1"/>
          <p:cNvSpPr>
            <a:spLocks noGrp="1"/>
          </p:cNvSpPr>
          <p:nvPr>
            <p:ph/>
          </p:nvPr>
        </p:nvSpPr>
        <p:spPr>
          <a:xfrm>
            <a:off x="1466640" y="1091160"/>
            <a:ext cx="7066800" cy="49798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41320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</a:tabLst>
            </a:pPr>
            <a:r>
              <a:rPr lang="es-ES" sz="3309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“Hay una clase numerosa que manifiesta descuido en la manera de hablar… Cada día tienen que progresar… Las expresiones comunes y triviales deben reemplazarse por palabras correctas y puras… Debemos ser cuidadosos en no pronunciar incorrectamente nuestras palabras”.</a:t>
            </a:r>
            <a:endParaRPr lang="es-ES" sz="330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41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309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CM 226</a:t>
            </a:r>
            <a:endParaRPr lang="es-ES" sz="330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67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083240" y="2457000"/>
            <a:ext cx="7325280" cy="1944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635040" indent="-63504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I. Tengan profundo respeto por el púlpito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49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1238040" y="2649240"/>
            <a:ext cx="6921360" cy="1559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685800" indent="-685800" algn="l" defTabSz="8229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5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V. Dividan correctamente su tema</a:t>
            </a:r>
            <a:endParaRPr lang="es-ES" sz="45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52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3" name="PlaceHolder 1"/>
          <p:cNvSpPr>
            <a:spLocks noGrp="1"/>
          </p:cNvSpPr>
          <p:nvPr>
            <p:ph/>
          </p:nvPr>
        </p:nvSpPr>
        <p:spPr>
          <a:xfrm>
            <a:off x="1235160" y="1036080"/>
            <a:ext cx="6912000" cy="50997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5360" indent="-315360" algn="l" defTabSz="8413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presenten el tema como una sola </a:t>
            </a:r>
            <a:r>
              <a:rPr lang="es-ES" sz="29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pieza; esto dificulta el aprendizaje.</a:t>
            </a:r>
            <a:endParaRPr lang="es-ES" sz="29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5360" indent="-315360" algn="l" defTabSz="8413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Dividan el tema en varios </a:t>
            </a:r>
            <a:r>
              <a:rPr lang="es-ES" sz="29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tópicos que permitan extraer las lecciones más importantes.</a:t>
            </a:r>
            <a:endParaRPr lang="es-ES" sz="29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5360" indent="-315360" algn="l" defTabSz="8413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Traten de hacer énfasis en cada una de las </a:t>
            </a:r>
            <a:r>
              <a:rPr lang="es-ES" sz="29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lecciones que ustedes quieren destacar.</a:t>
            </a:r>
            <a:endParaRPr lang="es-ES" sz="29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5360" indent="-315360" algn="l" defTabSz="84132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29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Al final del tema traten de </a:t>
            </a:r>
            <a:r>
              <a:rPr lang="es-ES" sz="29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destacar las lecciones más importantes.</a:t>
            </a:r>
            <a:endParaRPr lang="es-ES" sz="29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31" dur="indefinite" restart="never" nodeType="tmRoot">
          <p:childTnLst>
            <p:seq>
              <p:cTn id="332" dur="indefinite" nodeType="mainSeq">
                <p:childTnLst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9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0" dur="5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4" fill="hold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5" dur="500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9" fill="hold"/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0" dur="500"/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4" fill="hold"/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5" dur="500"/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55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6" name="PlaceHolder 1"/>
          <p:cNvSpPr>
            <a:spLocks noGrp="1"/>
          </p:cNvSpPr>
          <p:nvPr>
            <p:ph/>
          </p:nvPr>
        </p:nvSpPr>
        <p:spPr>
          <a:xfrm>
            <a:off x="1283760" y="1023480"/>
            <a:ext cx="7137360" cy="48106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exageren en el número de tópicos o de subdivisiones. Entre cuatro o cinco </a:t>
            </a: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suficiente.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Recuerden que un seminario es diferente a un sermón. En un seminario ustedes pueden tener muchas más divisiones que en un sermón típico.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56" dur="indefinite" restart="never" nodeType="tmRoot">
          <p:childTnLst>
            <p:seq>
              <p:cTn id="357" dur="indefinite" nodeType="mainSeq">
                <p:childTnLst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1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4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5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9" fill="hold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0" dur="500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58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59" name="PlaceHolder 1"/>
          <p:cNvSpPr>
            <a:spLocks noGrp="1"/>
          </p:cNvSpPr>
          <p:nvPr>
            <p:ph/>
          </p:nvPr>
        </p:nvSpPr>
        <p:spPr>
          <a:xfrm>
            <a:off x="1177920" y="1269360"/>
            <a:ext cx="6787800" cy="43185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91600" indent="-291600" algn="l" defTabSz="77724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La eficacia del tema no depende de la </a:t>
            </a:r>
            <a:r>
              <a:rPr lang="es-ES" sz="34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cantidad de material que ustedes expongan.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1600" indent="-291600" algn="l" defTabSz="77724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 exageran en la cantidad de material expuesto, la gente terminará </a:t>
            </a:r>
            <a:r>
              <a:rPr lang="es-ES" sz="34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confundida y olvidando</a:t>
            </a:r>
            <a:r>
              <a:rPr lang="es-ES" sz="34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mucho de lo que se dijo.</a:t>
            </a:r>
            <a:endParaRPr lang="es-ES" sz="3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71" dur="indefinite" restart="never" nodeType="tmRoot">
          <p:childTnLst>
            <p:seq>
              <p:cTn id="372" dur="indefinite" nodeType="mainSeq">
                <p:childTnLst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7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9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0" dur="5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4" fill="hold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5" dur="500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61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1033560" y="2657880"/>
            <a:ext cx="7076520" cy="18774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993240" indent="-993240" algn="l" defTabSz="905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95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VI. No se comparen con otros predicadores</a:t>
            </a:r>
            <a:endParaRPr lang="es-ES" sz="49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64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65" name="PlaceHolder 1"/>
          <p:cNvSpPr>
            <a:spLocks noGrp="1"/>
          </p:cNvSpPr>
          <p:nvPr>
            <p:ph/>
          </p:nvPr>
        </p:nvSpPr>
        <p:spPr>
          <a:xfrm>
            <a:off x="1182600" y="1226880"/>
            <a:ext cx="6778800" cy="4209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prediquen para que su audiencia piense que ustedes son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mejores predicadores que otros.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Como predicadores,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busquen la exaltación propia.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usen el púlpito para el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lucimiento personal.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386" dur="indefinite" restart="never" nodeType="tmRoot">
          <p:childTnLst>
            <p:seq>
              <p:cTn id="387" dur="indefinite" nodeType="mainSeq">
                <p:childTnLst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1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9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4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95" dur="5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9" fill="hold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0" dur="500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4" fill="hold"/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5" dur="500"/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67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68" name="PlaceHolder 1"/>
          <p:cNvSpPr>
            <a:spLocks noGrp="1"/>
          </p:cNvSpPr>
          <p:nvPr>
            <p:ph/>
          </p:nvPr>
        </p:nvSpPr>
        <p:spPr>
          <a:xfrm>
            <a:off x="966600" y="1036440"/>
            <a:ext cx="7400520" cy="4785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32640" indent="-332640" algn="l" defTabSz="88704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Tampoco usen la predicación para </a:t>
            </a:r>
            <a:r>
              <a:rPr lang="es-ES" sz="388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competir unos con otros, o con los otros predicadores </a:t>
            </a:r>
            <a:r>
              <a:rPr lang="es-ES" sz="388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 la</a:t>
            </a:r>
            <a:r>
              <a:rPr lang="es-ES" sz="388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r>
              <a:rPr lang="es-ES" sz="388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iglesia.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2640" indent="-332640" algn="l" defTabSz="88704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Recuerden que es Dios quien reparte los </a:t>
            </a:r>
            <a:r>
              <a:rPr lang="es-ES" sz="388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dones espirituales y le da a cada uno según Su voluntad</a:t>
            </a:r>
            <a:r>
              <a:rPr lang="es-ES" sz="388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06" dur="indefinite" restart="never" nodeType="tmRoot">
          <p:childTnLst>
            <p:seq>
              <p:cTn id="407" dur="indefinite" nodeType="mainSeq">
                <p:childTnLst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4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5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9" fill="hold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0" dur="500"/>
                                        <p:tgtEl>
                                          <p:spTgt spid="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70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1" name="PlaceHolder 1"/>
          <p:cNvSpPr>
            <a:spLocks noGrp="1"/>
          </p:cNvSpPr>
          <p:nvPr>
            <p:ph/>
          </p:nvPr>
        </p:nvSpPr>
        <p:spPr>
          <a:xfrm>
            <a:off x="978480" y="1193400"/>
            <a:ext cx="7186320" cy="44712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35880" indent="-335880" algn="l" defTabSz="89604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Busquen que la </a:t>
            </a:r>
            <a:r>
              <a:rPr lang="es-ES" sz="35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presencia de Dios</a:t>
            </a:r>
            <a:r>
              <a:rPr lang="es-ES" sz="35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les acompañe </a:t>
            </a:r>
            <a:r>
              <a:rPr lang="es-ES" sz="35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en el púlpito.</a:t>
            </a:r>
            <a:endParaRPr lang="es-ES" sz="35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5880" indent="-335880" algn="l" defTabSz="89604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 Dios les da esa responsabilidad, Dios los </a:t>
            </a:r>
            <a:r>
              <a:rPr lang="es-ES" sz="35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asistirá y ustedes lo harán bien.</a:t>
            </a:r>
            <a:endParaRPr lang="es-ES" sz="35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5880" indent="-335880" algn="l" defTabSz="89604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5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olviden que todo lo que </a:t>
            </a:r>
            <a:r>
              <a:rPr lang="es-ES" sz="35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hacen deben hacerlo para la gloria de Dios</a:t>
            </a:r>
            <a:r>
              <a:rPr lang="es-ES" sz="27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7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21" dur="indefinite" restart="never" nodeType="tmRoot">
          <p:childTnLst>
            <p:seq>
              <p:cTn id="422" dur="indefinite" nodeType="mainSeq">
                <p:childTnLst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9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0" dur="5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4" fill="hold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35" dur="500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9" fill="hold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0" dur="500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73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199880" y="2696040"/>
            <a:ext cx="7273800" cy="1806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1143000" indent="-114300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VII. Hagan un análisis de sus oyentes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76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77" name="PlaceHolder 1"/>
          <p:cNvSpPr>
            <a:spLocks noGrp="1"/>
          </p:cNvSpPr>
          <p:nvPr>
            <p:ph/>
          </p:nvPr>
        </p:nvSpPr>
        <p:spPr>
          <a:xfrm>
            <a:off x="1140480" y="1180440"/>
            <a:ext cx="7138800" cy="4497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Analicen el promedio de edad.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Conozcan el tipo de 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instrucción promedio</a:t>
            </a: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Qué 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conocimiento</a:t>
            </a: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previo tienen del 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evangelio</a:t>
            </a: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Analicen la 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capacidad de prestar atención en la mayoría de los oyentes</a:t>
            </a: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41" dur="indefinite" restart="never" nodeType="tmRoot">
          <p:childTnLst>
            <p:seq>
              <p:cTn id="442" dur="indefinite" nodeType="mainSeq">
                <p:childTnLst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4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9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0" dur="5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4" fill="hold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5" dur="500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9" fill="hold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0" dur="500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4" fill="hold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5" dur="500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70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234080" y="765000"/>
            <a:ext cx="6675480" cy="9529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59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14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El púlpito no se debe usar:</a:t>
            </a:r>
            <a:endParaRPr lang="es-ES" sz="41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1117440" y="1734840"/>
            <a:ext cx="7202880" cy="40636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05280" indent="-305280" algn="l" defTabSz="813960">
              <a:lnSpc>
                <a:spcPct val="100000"/>
              </a:lnSpc>
              <a:spcBef>
                <a:spcPts val="13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Para </a:t>
            </a:r>
            <a:r>
              <a:rPr lang="es-ES" sz="320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entretener a la congregación.</a:t>
            </a:r>
            <a:endParaRPr lang="es-ES" sz="320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5280" indent="-305280" algn="l" defTabSz="813960">
              <a:lnSpc>
                <a:spcPct val="100000"/>
              </a:lnSpc>
              <a:spcBef>
                <a:spcPts val="13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 el fin de lograr la </a:t>
            </a:r>
            <a:r>
              <a:rPr lang="es-ES" sz="320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exaltación personal.</a:t>
            </a:r>
            <a:endParaRPr lang="es-ES" sz="320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5280" indent="-305280" algn="l" defTabSz="813960">
              <a:lnSpc>
                <a:spcPct val="100000"/>
              </a:lnSpc>
              <a:spcBef>
                <a:spcPts val="13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Sólo para </a:t>
            </a:r>
            <a:r>
              <a:rPr lang="es-ES" sz="320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llenar un espacio de tiempo</a:t>
            </a:r>
            <a:r>
              <a:rPr lang="es-ES" sz="320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dentro de una programación.</a:t>
            </a:r>
            <a:endParaRPr lang="es-ES" sz="320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5280" indent="-305280" algn="l" defTabSz="813960">
              <a:lnSpc>
                <a:spcPct val="100000"/>
              </a:lnSpc>
              <a:spcBef>
                <a:spcPts val="13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 la intención de </a:t>
            </a:r>
            <a:r>
              <a:rPr lang="es-ES" sz="320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herir y atacar</a:t>
            </a:r>
            <a:r>
              <a:rPr lang="es-ES" sz="320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a los hermanos.</a:t>
            </a:r>
            <a:endParaRPr lang="es-ES" sz="320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" dur="50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" dur="50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" dur="500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79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80" name="PlaceHolder 1"/>
          <p:cNvSpPr>
            <a:spLocks noGrp="1"/>
          </p:cNvSpPr>
          <p:nvPr>
            <p:ph/>
          </p:nvPr>
        </p:nvSpPr>
        <p:spPr>
          <a:xfrm>
            <a:off x="1276200" y="1041840"/>
            <a:ext cx="7146360" cy="47739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98440" indent="-298440" algn="l" defTabSz="7956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Encuentren cual es el nivel de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enseñanza que más se adapta a su audiencia.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Tengan en cuenta que en el auditorio hay ancianos, niños y jóvenes; y el nivel de concentración es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diferente en cada uno de estos grupos.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8440" indent="-298440" algn="l" defTabSz="7956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olviden que hay </a:t>
            </a:r>
            <a:r>
              <a:rPr lang="es-ES" sz="313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visitas presentes las cuales son muy susceptibles</a:t>
            </a:r>
            <a:r>
              <a:rPr lang="es-ES" sz="313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13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66" dur="indefinite" restart="never" nodeType="tmRoot">
          <p:childTnLst>
            <p:seq>
              <p:cTn id="467" dur="indefinite" nodeType="mainSeq">
                <p:childTnLst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1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4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5" dur="5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9" fill="hold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0" dur="500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4" fill="hold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85" dur="500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82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83" name="PlaceHolder 1"/>
          <p:cNvSpPr>
            <a:spLocks noGrp="1"/>
          </p:cNvSpPr>
          <p:nvPr>
            <p:ph/>
          </p:nvPr>
        </p:nvSpPr>
        <p:spPr>
          <a:xfrm>
            <a:off x="1267560" y="1101600"/>
            <a:ext cx="6982200" cy="4654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Sean conscientes del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contexto donde ustedes están predicando.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Recuerden que hay elementos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culturales que varían de lugar en lugar.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Hay palabras cuyo significado varía dependiendo del lugar y las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costumbres.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486" dur="indefinite" restart="never" nodeType="tmRoot">
          <p:childTnLst>
            <p:seq>
              <p:cTn id="487" dur="indefinite" nodeType="mainSeq">
                <p:childTnLst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1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4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95" dur="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9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0" dur="500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4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5" dur="500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85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996840" y="2659320"/>
            <a:ext cx="7452360" cy="17982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1231920" indent="-123192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VIII. Mantengan la comunicación visual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88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89" name="PlaceHolder 1"/>
          <p:cNvSpPr>
            <a:spLocks noGrp="1"/>
          </p:cNvSpPr>
          <p:nvPr>
            <p:ph/>
          </p:nvPr>
        </p:nvSpPr>
        <p:spPr>
          <a:xfrm>
            <a:off x="1153440" y="1357920"/>
            <a:ext cx="7081920" cy="4142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10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2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No fijen su vista en el </a:t>
            </a:r>
            <a:r>
              <a:rPr lang="es-ES" sz="42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piso.</a:t>
            </a:r>
            <a:endParaRPr lang="es-ES" sz="4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10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2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Tampoco </a:t>
            </a:r>
            <a:r>
              <a:rPr lang="es-ES" sz="42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miren hacia el cielo raso.</a:t>
            </a:r>
            <a:endParaRPr lang="es-ES" sz="4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10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2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Miren a sus oyentes a los ojos y háganlo en forma </a:t>
            </a:r>
            <a:r>
              <a:rPr lang="es-ES" sz="42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tranquila y natural.</a:t>
            </a:r>
            <a:endParaRPr lang="es-ES" sz="4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506" dur="indefinite" restart="never" nodeType="tmRoot">
          <p:childTnLst>
            <p:seq>
              <p:cTn id="507" dur="indefinite" nodeType="mainSeq">
                <p:childTnLst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1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1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4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15" dur="5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9" fill="hold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20" dur="500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4" fill="hold"/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25" dur="500"/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91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92" name="PlaceHolder 1"/>
          <p:cNvSpPr>
            <a:spLocks noGrp="1"/>
          </p:cNvSpPr>
          <p:nvPr>
            <p:ph/>
          </p:nvPr>
        </p:nvSpPr>
        <p:spPr>
          <a:xfrm>
            <a:off x="1320840" y="1072440"/>
            <a:ext cx="7079040" cy="4713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2200" indent="-322200" algn="l" defTabSz="85968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El no mirar a los oyentes transmite </a:t>
            </a:r>
            <a:r>
              <a:rPr lang="es-ES" sz="37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inseguridad a ustedes y a ellos</a:t>
            </a:r>
            <a:r>
              <a:rPr lang="es-ES" sz="37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2200" indent="-322200" algn="l" defTabSz="85968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Tampoco concentren la mirada en sólo una o dos </a:t>
            </a:r>
            <a:r>
              <a:rPr lang="es-ES" sz="37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personas</a:t>
            </a:r>
            <a:r>
              <a:rPr lang="es-ES" sz="37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2200" indent="-322200" algn="l" defTabSz="85968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Mantengan contacto </a:t>
            </a:r>
            <a:r>
              <a:rPr lang="es-ES" sz="37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visual con todos los presentes</a:t>
            </a:r>
            <a:r>
              <a:rPr lang="es-ES" sz="37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526" dur="indefinite" restart="never" nodeType="tmRoot">
          <p:childTnLst>
            <p:seq>
              <p:cTn id="527" dur="indefinite" nodeType="mainSeq">
                <p:childTnLst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1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3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4" fill="hold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35" dur="5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9" fill="hold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40" dur="500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4" fill="hold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45" dur="500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94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168200" y="967680"/>
            <a:ext cx="7143120" cy="10108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04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52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Mirar a sus oyentes les permitirá</a:t>
            </a:r>
            <a:r>
              <a:rPr lang="es-ES" sz="3520" b="1" i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:</a:t>
            </a:r>
            <a:endParaRPr lang="es-ES" sz="35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1606320" y="1865880"/>
            <a:ext cx="6266880" cy="40345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94840" indent="-294840" algn="l" defTabSz="78624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Transmitir mejor el </a:t>
            </a:r>
            <a:r>
              <a:rPr lang="es-ES" sz="34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mensaje.</a:t>
            </a:r>
            <a:endParaRPr lang="es-ES" sz="34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4840" indent="-294840" algn="l" defTabSz="78624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Observar mejor la </a:t>
            </a:r>
            <a:r>
              <a:rPr lang="es-ES" sz="34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reacción de su audiencia.</a:t>
            </a:r>
            <a:endParaRPr lang="es-ES" sz="34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4840" indent="-294840" algn="l" defTabSz="78624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Poder detectar a los más </a:t>
            </a:r>
            <a:r>
              <a:rPr lang="es-ES" sz="34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interesados</a:t>
            </a:r>
            <a:r>
              <a:rPr lang="es-ES" sz="34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4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94840" indent="-294840" algn="l" defTabSz="78624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Evitar que algunos se </a:t>
            </a:r>
            <a:r>
              <a:rPr lang="es-ES" sz="34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distraigan</a:t>
            </a:r>
            <a:r>
              <a:rPr lang="es-ES" sz="34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4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546" dur="indefinite" restart="never" nodeType="tmRoot">
          <p:childTnLst>
            <p:seq>
              <p:cTn id="547" dur="indefinite" nodeType="mainSeq">
                <p:childTnLst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5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4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55" dur="5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9" fill="hold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60" dur="500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4" fill="hold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65" dur="500"/>
                                        <p:tgtEl>
                                          <p:spTgt spid="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9" fill="hold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70" dur="500"/>
                                        <p:tgtEl>
                                          <p:spTgt spid="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198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199" name="PlaceHolder 1"/>
          <p:cNvSpPr>
            <a:spLocks noGrp="1"/>
          </p:cNvSpPr>
          <p:nvPr>
            <p:ph/>
          </p:nvPr>
        </p:nvSpPr>
        <p:spPr>
          <a:xfrm>
            <a:off x="1234080" y="1144440"/>
            <a:ext cx="6957720" cy="43833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Impartir 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confianza a sí mismos y a sus oyentes.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Poder evaluar el grado de 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atención que las personas están prestando</a:t>
            </a: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9040" indent="-329040" algn="l" defTabSz="87768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4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Establecer que la comunicación sea más </a:t>
            </a:r>
            <a:r>
              <a:rPr lang="es-ES" sz="34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completa y logre mejores resultados.</a:t>
            </a:r>
            <a:endParaRPr lang="es-ES" sz="34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571" dur="indefinite" restart="never" nodeType="tmRoot">
          <p:childTnLst>
            <p:seq>
              <p:cTn id="572" dur="indefinite" nodeType="mainSeq">
                <p:childTnLst>
                  <p:par>
                    <p:cTn id="573" fill="hold">
                      <p:stCondLst>
                        <p:cond delay="indefinite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6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7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9" fill="hold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80" dur="500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4" fill="hold"/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85" dur="500"/>
                                        <p:tgtEl>
                                          <p:spTgt spid="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9" fill="hold"/>
                                        <p:tgtEl>
                                          <p:spTgt spid="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90" dur="500"/>
                                        <p:tgtEl>
                                          <p:spTgt spid="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01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1014120" y="2267280"/>
            <a:ext cx="7444080" cy="25671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863640" indent="-86364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IX. Su comunicación debe incluir gestos y ademanes correctos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04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05" name="PlaceHolder 1"/>
          <p:cNvSpPr>
            <a:spLocks noGrp="1"/>
          </p:cNvSpPr>
          <p:nvPr>
            <p:ph/>
          </p:nvPr>
        </p:nvSpPr>
        <p:spPr>
          <a:xfrm>
            <a:off x="1064520" y="1239120"/>
            <a:ext cx="7210800" cy="4608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Algunos no saben qué hacer con las </a:t>
            </a:r>
            <a:r>
              <a:rPr lang="es-ES" sz="40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manos.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Otros se mantienen </a:t>
            </a:r>
            <a:r>
              <a:rPr lang="es-ES" sz="40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inmóviles en el mismo sitio.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40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Hagan ademanes que tengan </a:t>
            </a:r>
            <a:r>
              <a:rPr lang="es-ES" sz="40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sentido dentro del tema.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591" dur="indefinite" restart="never" nodeType="tmRoot">
          <p:childTnLst>
            <p:seq>
              <p:cTn id="592" dur="indefinite" nodeType="mainSeq">
                <p:childTnLst>
                  <p:par>
                    <p:cTn id="593" fill="hold">
                      <p:stCondLst>
                        <p:cond delay="indefinite"/>
                      </p:stCondLst>
                      <p:childTnLst>
                        <p:par>
                          <p:cTn id="594" fill="hold">
                            <p:stCondLst>
                              <p:cond delay="0"/>
                            </p:stCondLst>
                            <p:childTnLst>
                              <p:par>
                                <p:cTn id="59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6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9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9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0" dur="500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4" fill="hold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5" dur="500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9" fill="hold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10" dur="500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07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08" name="PlaceHolder 1"/>
          <p:cNvSpPr>
            <a:spLocks noGrp="1"/>
          </p:cNvSpPr>
          <p:nvPr>
            <p:ph/>
          </p:nvPr>
        </p:nvSpPr>
        <p:spPr>
          <a:xfrm>
            <a:off x="1043640" y="1016640"/>
            <a:ext cx="7056360" cy="4824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2200" indent="-322200" algn="l" defTabSz="85968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Los movimientos deben ser </a:t>
            </a:r>
            <a:r>
              <a:rPr lang="es-ES" sz="37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naturales y no rebuscados como si estuviera declamando</a:t>
            </a:r>
            <a:r>
              <a:rPr lang="es-ES" sz="37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2200" indent="-322200" algn="l" defTabSz="85968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7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 sufren de algún tic nervioso, cuídense de no fortalecerlo, pues les</a:t>
            </a:r>
            <a:r>
              <a:rPr lang="es-ES" sz="3759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costará trabajo dejarlo mientras predican</a:t>
            </a:r>
            <a:r>
              <a:rPr lang="es-ES" sz="37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611" dur="indefinite" restart="never" nodeType="tmRoot">
          <p:childTnLst>
            <p:seq>
              <p:cTn id="612" dur="indefinite" nodeType="mainSeq">
                <p:childTnLst>
                  <p:par>
                    <p:cTn id="613" fill="hold">
                      <p:stCondLst>
                        <p:cond delay="indefinite"/>
                      </p:stCondLst>
                      <p:childTnLst>
                        <p:par>
                          <p:cTn id="614" fill="hold">
                            <p:stCondLst>
                              <p:cond delay="0"/>
                            </p:stCondLst>
                            <p:childTnLst>
                              <p:par>
                                <p:cTn id="61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6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1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9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20" dur="500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4" fill="hold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25" dur="500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74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5" name="PlaceHolder 1"/>
          <p:cNvSpPr>
            <a:spLocks noGrp="1"/>
          </p:cNvSpPr>
          <p:nvPr>
            <p:ph/>
          </p:nvPr>
        </p:nvSpPr>
        <p:spPr>
          <a:xfrm>
            <a:off x="1430640" y="879120"/>
            <a:ext cx="6919560" cy="50990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08520" indent="-308520" algn="l" defTabSz="82296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Para contar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chistes o historias sólo para hacer reír.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8520" indent="-308520" algn="l" defTabSz="82296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 el propósito de probar sus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puntos de vista o sus teorías personales.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8520" indent="-308520" algn="l" defTabSz="82296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 el fin de demostrar quienes son los mejores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predicadores de la iglesia.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08520" indent="-308520" algn="l" defTabSz="82296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4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Para </a:t>
            </a:r>
            <a:r>
              <a:rPr lang="es-ES" sz="324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hablar más del enemigo que de Jesús.</a:t>
            </a:r>
            <a:endParaRPr lang="es-ES" sz="324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26" dur="indefinite" restart="never" nodeType="tmRoot">
          <p:childTnLst>
            <p:seq>
              <p:cTn id="27" dur="indefinite" nodeType="mainSeq">
                <p:childTnLst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5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0" dur="50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5" dur="500"/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0" dur="500"/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10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1403640" y="772920"/>
            <a:ext cx="6336360" cy="11426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60336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959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Algunos ademanes básicos</a:t>
            </a:r>
            <a:endParaRPr lang="es-ES" sz="39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/>
          </p:nvPr>
        </p:nvSpPr>
        <p:spPr>
          <a:xfrm>
            <a:off x="1290240" y="1629000"/>
            <a:ext cx="6994800" cy="46756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La idea de grandeza se expresa extendiendo las manos y brazos.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Ir a alguna parte se expresa teniendo la mano derecha en el pecho y extendiéndola.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 desean enfatizar cuando se refiere a Dios, alcen un brazo y señalen hacia arriba con el índice.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626" dur="indefinite" restart="never" nodeType="tmRoot">
          <p:childTnLst>
            <p:seq>
              <p:cTn id="627" dur="indefinite" nodeType="mainSeq">
                <p:childTnLst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1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32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4" fill="hold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35" dur="500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9" fill="hold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40" dur="500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4" fill="hold"/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45" dur="500"/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14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15" name="PlaceHolder 1"/>
          <p:cNvSpPr>
            <a:spLocks noGrp="1"/>
          </p:cNvSpPr>
          <p:nvPr>
            <p:ph/>
          </p:nvPr>
        </p:nvSpPr>
        <p:spPr>
          <a:xfrm>
            <a:off x="886680" y="1088640"/>
            <a:ext cx="7066800" cy="46800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9040" indent="-329040" algn="l" defTabSz="87768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La idea de extensión se expresa teniendo las dos manos unidas en sus palmas a la altura del pecho y extendiéndolas lentamente hasta el nivel de los hombros.</a:t>
            </a:r>
            <a:endParaRPr lang="es-ES" sz="30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9040" indent="-329040" algn="l" defTabSz="87768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7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El ofrecer algo se expresa inclinándose hacia los oyentes con las manos hacia arriba y bajándolas un poco a la vez que usted se inclina.</a:t>
            </a:r>
            <a:endParaRPr lang="es-ES" sz="30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646" dur="indefinite" restart="never" nodeType="tmRoot">
          <p:childTnLst>
            <p:seq>
              <p:cTn id="647" dur="indefinite" nodeType="mainSeq">
                <p:childTnLst>
                  <p:par>
                    <p:cTn id="648" fill="hold">
                      <p:stCondLst>
                        <p:cond delay="indefinite"/>
                      </p:stCondLst>
                      <p:childTnLst>
                        <p:par>
                          <p:cTn id="649" fill="hold">
                            <p:stCondLst>
                              <p:cond delay="0"/>
                            </p:stCondLst>
                            <p:childTnLst>
                              <p:par>
                                <p:cTn id="65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52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4" fill="hold"/>
                                        <p:tgtEl>
                                          <p:spTgt spid="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55" dur="500"/>
                                        <p:tgtEl>
                                          <p:spTgt spid="2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9" fill="hold"/>
                                        <p:tgtEl>
                                          <p:spTgt spid="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60" dur="500"/>
                                        <p:tgtEl>
                                          <p:spTgt spid="2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17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18" name="PlaceHolder 1"/>
          <p:cNvSpPr>
            <a:spLocks noGrp="1"/>
          </p:cNvSpPr>
          <p:nvPr>
            <p:ph/>
          </p:nvPr>
        </p:nvSpPr>
        <p:spPr>
          <a:xfrm>
            <a:off x="966600" y="1203480"/>
            <a:ext cx="7210800" cy="4857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Al explicar algo se tienen las manos a unos 30 centímetros de distancia y con los dedos un poco separados y las palmas inclinadas.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2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 necesario que todo esto se haga de </a:t>
            </a:r>
            <a:r>
              <a:rPr lang="es-ES" sz="3200" b="0" u="none" strike="noStrike" cap="all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forma natural y no tan fabricado</a:t>
            </a:r>
            <a:r>
              <a:rPr lang="es-ES" sz="32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, que terminen confundiéndolos y maniatándolos.</a:t>
            </a:r>
            <a:endParaRPr lang="es-ES" sz="32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661" dur="indefinite" restart="never" nodeType="tmRoot">
          <p:childTnLst>
            <p:seq>
              <p:cTn id="662" dur="indefinite" nodeType="mainSeq">
                <p:childTnLst>
                  <p:par>
                    <p:cTn id="663" fill="hold">
                      <p:stCondLst>
                        <p:cond delay="indefinite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6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6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9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70" dur="500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1" fill="hold">
                      <p:stCondLst>
                        <p:cond delay="indefinite"/>
                      </p:stCondLst>
                      <p:childTnLst>
                        <p:par>
                          <p:cTn id="672" fill="hold">
                            <p:stCondLst>
                              <p:cond delay="0"/>
                            </p:stCondLst>
                            <p:childTnLst>
                              <p:par>
                                <p:cTn id="6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4" fill="hold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75" dur="500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20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1915560" y="2687760"/>
            <a:ext cx="5951160" cy="19778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838080" indent="-83808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50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X. Mejoren su pronunciación</a:t>
            </a:r>
            <a:endParaRPr lang="es-ES" sz="5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23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1190160" y="769320"/>
            <a:ext cx="6215760" cy="13755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596880" indent="-59688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a. Relajen su mandíbula inferior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/>
          </p:nvPr>
        </p:nvSpPr>
        <p:spPr>
          <a:xfrm>
            <a:off x="1280520" y="2115720"/>
            <a:ext cx="6963480" cy="38584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22200" indent="-322200" algn="l" defTabSz="85968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Algunos tienen la mandíbula muy tensa.</a:t>
            </a:r>
            <a:endParaRPr lang="es-ES" sz="30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2200" indent="-322200" algn="l" defTabSz="85968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Respiren profundamente, y con la garganta relajada y la mandíbula inferior caída diga: “a”, “a”, “a”.</a:t>
            </a:r>
            <a:endParaRPr lang="es-ES" sz="301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22200" indent="-322200" algn="l" defTabSz="85968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1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Repitan este ejercicio hasta lograr que la mandíbula inferior esté distensionada</a:t>
            </a:r>
            <a:r>
              <a:rPr lang="es-ES" sz="226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2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676" dur="indefinite" restart="never" nodeType="tmRoot">
          <p:childTnLst>
            <p:seq>
              <p:cTn id="677" dur="indefinite" nodeType="mainSeq">
                <p:childTnLst>
                  <p:par>
                    <p:cTn id="678" fill="hold">
                      <p:stCondLst>
                        <p:cond delay="indefinite"/>
                      </p:stCondLst>
                      <p:childTnLst>
                        <p:par>
                          <p:cTn id="679" fill="hold">
                            <p:stCondLst>
                              <p:cond delay="0"/>
                            </p:stCondLst>
                            <p:childTnLst>
                              <p:par>
                                <p:cTn id="68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1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8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4" fill="hold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85" dur="500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6" fill="hold">
                      <p:stCondLst>
                        <p:cond delay="indefinite"/>
                      </p:stCondLst>
                      <p:childTnLst>
                        <p:par>
                          <p:cTn id="687" fill="hold">
                            <p:stCondLst>
                              <p:cond delay="0"/>
                            </p:stCondLst>
                            <p:childTnLst>
                              <p:par>
                                <p:cTn id="68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9" fill="hold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0" dur="500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4" fill="hold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5" dur="500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asted-image.pdf"/>
          <p:cNvPicPr/>
          <p:nvPr/>
        </p:nvPicPr>
        <p:blipFill>
          <a:blip r:embed="rId1"/>
          <a:stretch/>
        </p:blipFill>
        <p:spPr>
          <a:xfrm>
            <a:off x="9720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27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1370520" y="972360"/>
            <a:ext cx="6402960" cy="13366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609480" indent="-609480" algn="l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b. Desarrollen flexibilidad en los labios</a:t>
            </a:r>
            <a:endParaRPr lang="es-ES" sz="40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2063520" y="2403720"/>
            <a:ext cx="5806080" cy="34344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59680">
              <a:lnSpc>
                <a:spcPct val="100000"/>
              </a:lnSpc>
              <a:spcBef>
                <a:spcPts val="901"/>
              </a:spcBef>
              <a:buNone/>
              <a:tabLst>
                <a:tab pos="0" algn="l"/>
              </a:tabLst>
            </a:pPr>
            <a:r>
              <a:rPr lang="es-ES" sz="3759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Pronuncien la palabra “Sopa”, extendiendo los labios de manera exagerada para decir: “so”, y recogiéndolos al decir, “pa”.</a:t>
            </a:r>
            <a:endParaRPr lang="es-ES" sz="3759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31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1228680" y="735120"/>
            <a:ext cx="6686280" cy="121068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585000" indent="-585000" algn="l" defTabSz="896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82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C. Desarrollen la resonancia nasal</a:t>
            </a:r>
            <a:endParaRPr lang="es-ES" sz="38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1482840" y="2012760"/>
            <a:ext cx="6549120" cy="41245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288000" indent="-288000" algn="l" defTabSz="768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Practiquen con las palabras “Cantando”, “Trayendo”, “Horrendo”, “Bando”, graduando el tono en la nariz e insistiendo en el sonido “nd”.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288000" indent="-288000" algn="l" defTabSz="768240">
              <a:lnSpc>
                <a:spcPct val="100000"/>
              </a:lnSpc>
              <a:spcBef>
                <a:spcPts val="7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02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Practiquen con las letras “m” y “n”, usando las palabras “Mínimo”, “Homónimo”, y otras parecidas.</a:t>
            </a:r>
            <a:endParaRPr lang="es-ES" sz="302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696" dur="indefinite" restart="never" nodeType="tmRoot">
          <p:childTnLst>
            <p:seq>
              <p:cTn id="697" dur="indefinite" nodeType="mainSeq">
                <p:childTnLst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1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2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4" fill="hold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5" dur="500"/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9" fill="hold"/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10" dur="500"/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35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1110960" y="1260000"/>
            <a:ext cx="6964920" cy="9432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ctr" defTabSz="868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46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D. Dominen la respiración</a:t>
            </a:r>
            <a:endParaRPr lang="es-ES" sz="446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1541160" y="2279520"/>
            <a:ext cx="7128360" cy="384876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Colóquense en una posición correcta: abdomen hacia dentro, pecho hacia fuera, puntas de los hombros hacia atrás.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711" dur="indefinite" restart="never" nodeType="tmRoot">
          <p:childTnLst>
            <p:seq>
              <p:cTn id="712" dur="indefinite" nodeType="mainSeq">
                <p:childTnLst>
                  <p:par>
                    <p:cTn id="713" fill="hold">
                      <p:stCondLst>
                        <p:cond delay="indefinite"/>
                      </p:stCondLst>
                      <p:childTnLst>
                        <p:par>
                          <p:cTn id="714" fill="hold">
                            <p:stCondLst>
                              <p:cond delay="0"/>
                            </p:stCondLst>
                            <p:childTnLst>
                              <p:par>
                                <p:cTn id="71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6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1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9" fill="hold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20" dur="500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39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40" name="PlaceHolder 1"/>
          <p:cNvSpPr>
            <a:spLocks noGrp="1"/>
          </p:cNvSpPr>
          <p:nvPr>
            <p:ph/>
          </p:nvPr>
        </p:nvSpPr>
        <p:spPr>
          <a:xfrm>
            <a:off x="966600" y="2149920"/>
            <a:ext cx="7210800" cy="40651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Respiren profundamente de manera controlada; comiencen a pronunciar la letra “a”, hasta que quede poco oxígeno en sus pulmones</a:t>
            </a:r>
            <a:r>
              <a:rPr lang="es-ES" sz="24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.</a:t>
            </a:r>
            <a:endParaRPr lang="es-ES" sz="24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42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1708200" y="726840"/>
            <a:ext cx="5117760" cy="9950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8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Conclusión</a:t>
            </a:r>
            <a:endParaRPr lang="es-ES" sz="4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1293120" y="1782720"/>
            <a:ext cx="6824880" cy="43614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3196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27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“Cuando habláis, aseguraos que cada palabra sea plena y sonora; que cada oración sea clara y precisa de principio a fin. Algunos, cuando llegan al final de una oración, bajan el tono de la voz, y hablan en una forma tan difusa que se pierde la fuerza de las ideas.  </a:t>
            </a:r>
            <a:endParaRPr lang="es-ES" sz="32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77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78" name="PlaceHolder 1"/>
          <p:cNvSpPr>
            <a:spLocks noGrp="1"/>
          </p:cNvSpPr>
          <p:nvPr>
            <p:ph/>
          </p:nvPr>
        </p:nvSpPr>
        <p:spPr>
          <a:xfrm>
            <a:off x="1240560" y="986040"/>
            <a:ext cx="6976800" cy="488520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Para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destruir, menospreciar o subestimar la fe de otros.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 tal manera que genere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divisiones en la iglesia.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 el fin de generar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polémicas, pues esto nunca obra a favor de la armonía.</a:t>
            </a: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 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18960" indent="-318960" algn="l" defTabSz="85032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35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 no están seguros de la </a:t>
            </a:r>
            <a:r>
              <a:rPr lang="es-ES" sz="335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aprobación divina.</a:t>
            </a:r>
            <a:endParaRPr lang="es-ES" sz="335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51" dur="indefinite" restart="never" nodeType="tmRoot">
          <p:childTnLst>
            <p:seq>
              <p:cTn id="52" dur="indefinite" nodeType="mainSeq"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0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5" dur="50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" dur="500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5" dur="500"/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246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47" name="PlaceHolder 1"/>
          <p:cNvSpPr>
            <a:spLocks noGrp="1"/>
          </p:cNvSpPr>
          <p:nvPr>
            <p:ph/>
          </p:nvPr>
        </p:nvSpPr>
        <p:spPr>
          <a:xfrm>
            <a:off x="1269000" y="1188720"/>
            <a:ext cx="6885720" cy="49183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0460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es-ES" sz="317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Las palabras que merecen ser dichas, deben pronunciarse con voz clara y precisa; con énfasis y modulación. Sin embargo, nunca habléis con palabras rebuscadas, porque eso causaría la impresión de que sois eruditos. Mientras más sencilla sea vuestra expresión, tanto mejor entenderán vuestros oyentes”.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046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170" b="0" i="1" u="none" strike="noStrike">
                <a:solidFill>
                  <a:srgbClr val="FF2600"/>
                </a:solidFill>
                <a:effectLst/>
                <a:uFillTx/>
                <a:latin typeface="Candara"/>
                <a:ea typeface="Candara"/>
              </a:rPr>
              <a:t>6TI 383</a:t>
            </a:r>
            <a:endParaRPr lang="es-ES" sz="317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80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1" name="PlaceHolder 1"/>
          <p:cNvSpPr>
            <a:spLocks noGrp="1"/>
          </p:cNvSpPr>
          <p:nvPr>
            <p:ph/>
          </p:nvPr>
        </p:nvSpPr>
        <p:spPr>
          <a:xfrm>
            <a:off x="1015920" y="1053000"/>
            <a:ext cx="7302600" cy="51433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De tal forma que </a:t>
            </a: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confunda a la congregación.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Sin la debida </a:t>
            </a: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preparación de material y espiritualidad.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Sin antes haber dedicado </a:t>
            </a: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tiempo a la oración.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43080" indent="-343080" algn="l" defTabSz="914400">
              <a:lnSpc>
                <a:spcPct val="100000"/>
              </a:lnSpc>
              <a:spcBef>
                <a:spcPts val="799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600" b="0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Si no están seguros de llevar un mensaje de </a:t>
            </a:r>
            <a:r>
              <a:rPr lang="es-ES" sz="3600" b="1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esperanza.</a:t>
            </a:r>
            <a:endParaRPr lang="es-ES" sz="36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76" dur="indefinite" restart="never" nodeType="tmRoot">
          <p:childTnLst>
            <p:seq>
              <p:cTn id="77" dur="indefinite" nodeType="mainSeq">
                <p:childTnLst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5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9" fill="hold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0" dur="500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95" dur="500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fill="hold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0" dur="500"/>
                                        <p:tgtEl>
                                          <p:spTgt spid="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83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4" name="PlaceHolder 1"/>
          <p:cNvSpPr>
            <a:spLocks noGrp="1"/>
          </p:cNvSpPr>
          <p:nvPr>
            <p:ph/>
          </p:nvPr>
        </p:nvSpPr>
        <p:spPr>
          <a:xfrm>
            <a:off x="1143000" y="1222200"/>
            <a:ext cx="7416360" cy="487044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marL="332640" indent="-332640" algn="l" defTabSz="887040">
              <a:lnSpc>
                <a:spcPct val="100000"/>
              </a:lnSpc>
              <a:spcBef>
                <a:spcPts val="901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“No predique porque tiene que decir algo, sino porque tiene algo que decir”.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87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88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—Richard Whately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marL="332640" indent="-332640" algn="l" defTabSz="887040">
              <a:lnSpc>
                <a:spcPct val="100000"/>
              </a:lnSpc>
              <a:spcBef>
                <a:spcPts val="1100"/>
              </a:spcBef>
              <a:buClr>
                <a:srgbClr val="1E3184"/>
              </a:buClr>
              <a:buFont typeface="Arial"/>
              <a:buChar char="•"/>
              <a:tabLst>
                <a:tab pos="0" algn="l"/>
              </a:tabLst>
            </a:pPr>
            <a:r>
              <a:rPr lang="es-ES" sz="388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“Dios no ha prometido bendecir nuestros argumentos, sino Su Palabra”.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  <a:p>
            <a:pPr indent="0" algn="l" defTabSz="8870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3880" b="0" i="1" u="none" strike="noStrike">
                <a:solidFill>
                  <a:srgbClr val="1E3184"/>
                </a:solidFill>
                <a:effectLst/>
                <a:uFillTx/>
                <a:latin typeface="Candara"/>
                <a:ea typeface="Candara"/>
              </a:rPr>
              <a:t>—Anónimo</a:t>
            </a:r>
            <a:endParaRPr lang="es-ES" sz="388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  <p:timing>
    <p:tnLst>
      <p:par>
        <p:cTn id="101" dur="indefinite" restart="never" nodeType="tmRoot">
          <p:childTnLst>
            <p:seq>
              <p:cTn id="102" dur="indefinite" nodeType="mainSeq">
                <p:childTnLst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fill="hold" nodeType="with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0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fill="hold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15" dur="500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9" fill="hold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0" dur="500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9" presetClass="entr" fill="hold" nodeType="clickEffect">
                                  <p:stCondLst>
                                    <p:cond delay="0"/>
                                  </p:stCondLst>
                                  <p:iterate type="el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4" fill="hold"/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5" dur="500"/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asted-image.pdf"/>
          <p:cNvPicPr/>
          <p:nvPr/>
        </p:nvPicPr>
        <p:blipFill>
          <a:blip r:embed="rId1"/>
          <a:stretch/>
        </p:blipFill>
        <p:spPr>
          <a:xfrm>
            <a:off x="-4320" y="-3240"/>
            <a:ext cx="9152640" cy="6864480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86" name="image5.png" descr="bible 3.png"/>
          <p:cNvPicPr/>
          <p:nvPr/>
        </p:nvPicPr>
        <p:blipFill>
          <a:blip r:embed="rId2"/>
          <a:srcRect l="0" t="0" r="17640" b="45649"/>
          <a:stretch/>
        </p:blipFill>
        <p:spPr>
          <a:xfrm>
            <a:off x="7241400" y="6204600"/>
            <a:ext cx="1914840" cy="656640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45640" y="2747160"/>
            <a:ext cx="7452000" cy="1363320"/>
          </a:xfrm>
          <a:prstGeom prst="rect">
            <a:avLst/>
          </a:prstGeom>
          <a:noFill/>
          <a:ln w="12600">
            <a:noFill/>
          </a:ln>
        </p:spPr>
        <p:txBody>
          <a:bodyPr lIns="45720" tIns="45720" rIns="45720" bIns="45720" anchor="t">
            <a:noAutofit/>
          </a:bodyPr>
          <a:p>
            <a:pPr indent="0" algn="l" defTabSz="87768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800" b="1" u="none" strike="noStrike">
                <a:solidFill>
                  <a:srgbClr val="8C0202"/>
                </a:solidFill>
                <a:effectLst/>
                <a:uFillTx/>
                <a:latin typeface="Candara"/>
                <a:ea typeface="Candara"/>
              </a:rPr>
              <a:t>II. Prediquen con claridad</a:t>
            </a:r>
            <a:endParaRPr lang="es-ES" sz="4800" b="0" u="none" strike="noStrike">
              <a:solidFill>
                <a:srgbClr val="000000"/>
              </a:solidFill>
              <a:effectLst/>
              <a:uFillTx/>
              <a:latin typeface="Helvetica Light"/>
            </a:endParaRPr>
          </a:p>
        </p:txBody>
      </p:sp>
    </p:spTree>
  </p:cSld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 pitchFamily="0" charset="1"/>
        <a:ea typeface="Helvetica" pitchFamily="0" charset="1"/>
        <a:cs typeface="Helvetica" pitchFamily="0" charset="1"/>
      </a:majorFont>
      <a:minorFont>
        <a:latin typeface="Calibri" pitchFamily="0" charset="1"/>
        <a:ea typeface="Calibri" pitchFamily="0" charset="1"/>
        <a:cs typeface="Calibri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LibreOffice/26.2.5.2$MacOSX_AARCH64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/>
  <cp:revision>0</cp:revision>
  <dc:subject/>
  <dc:title/>
</cp:coreProperties>
</file>