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36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33.xml" ContentType="application/vnd.openxmlformats-officedocument.presentationml.slide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s/slide58.xml" ContentType="application/vnd.openxmlformats-officedocument.presentationml.slide+xml"/>
  <Override PartName="/ppt/slides/slide24.xml" ContentType="application/vnd.openxmlformats-officedocument.presentationml.slide+xml"/>
  <Override PartName="/ppt/slides/slide26.xml" ContentType="application/vnd.openxmlformats-officedocument.presentationml.slide+xml"/>
  <Override PartName="/ppt/slides/slide28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19.xml" ContentType="application/vnd.openxmlformats-officedocument.presentationml.slide+xml"/>
  <Override PartName="/ppt/slides/slide25.xml" ContentType="application/vnd.openxmlformats-officedocument.presentationml.slide+xml"/>
  <Override PartName="/ppt/slides/slide40.xml" ContentType="application/vnd.openxmlformats-officedocument.presentationml.slid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29.xml" ContentType="application/vnd.openxmlformats-officedocument.presentationml.slide+xml"/>
  <Override PartName="/ppt/slides/slide3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42.xml" ContentType="application/vnd.openxmlformats-officedocument.presentationml.slide+xml"/>
  <Override PartName="/ppt/slides/slide46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20.xml" ContentType="application/vnd.openxmlformats-officedocument.presentationml.slide+xml"/>
  <Override PartName="/ppt/slides/slide51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3.xml" ContentType="application/vnd.openxmlformats-officedocument.presentationml.slide+xml"/>
  <Override PartName="/ppt/slides/slide39.xml" ContentType="application/vnd.openxmlformats-officedocument.presentationml.slide+xml"/>
  <Override PartName="/ppt/slides/slide56.xml" ContentType="application/vnd.openxmlformats-officedocument.presentationml.slide+xml"/>
  <Override PartName="/ppt/slides/slide43.xml" ContentType="application/vnd.openxmlformats-officedocument.presentationml.slide+xml"/>
  <Override PartName="/ppt/slides/slide57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34.xml" ContentType="application/vnd.openxmlformats-officedocument.presentationml.slide+xml"/>
  <Override PartName="/ppt/slides/slide41.xml" ContentType="application/vnd.openxmlformats-officedocument.presentationml.slide+xml"/>
  <Override PartName="/ppt/slides/slide60.xml" ContentType="application/vnd.openxmlformats-officedocument.presentationml.slide+xml"/>
  <Override PartName="/ppt/slides/slide59.xml" ContentType="application/vnd.openxmlformats-officedocument.presentationml.slide+xml"/>
  <Override PartName="/ppt/slides/slide52.xml" ContentType="application/vnd.openxmlformats-officedocument.presentationml.slide+xml"/>
  <Override PartName="/ppt/slides/slide6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685800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slide" Target="slides/slide61.xml"/><Relationship Id="rId6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ntenido con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3007800" cy="14346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20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20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65847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sldNum" idx="1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5257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 idx="10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Encabezado de secció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24508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4000" b="1" u="none" strike="noStrike" cap="all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 cap="all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000" b="1" u="none" strike="noStrike" cap="all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722160" y="1192320"/>
            <a:ext cx="7772040" cy="3214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1pPr>
            <a:lvl2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2pPr>
            <a:lvl3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3pPr>
            <a:lvl4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4pPr>
            <a:lvl5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sldNum" idx="11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os objeto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5257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90560" lvl="1" indent="-33336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34440" lvl="2" indent="-32004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27280" lvl="3" indent="-3556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84480" lvl="4" indent="-3556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mparació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2045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479600"/>
            <a:ext cx="4039920" cy="6948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sldNum" idx="13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ólo el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ldNum" idx="14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En bl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8" name="PlaceHolder 1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Imagen con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792440" y="3086280"/>
            <a:ext cx="5486040" cy="22809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20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20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14904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y text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5257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vertical y tex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65829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65829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sldNum" idx="4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y objeto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5257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0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0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0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0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0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21480" indent="-3214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0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63200" lvl="1" indent="-30600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0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00240" lvl="2" indent="-28584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0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14680" lvl="3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0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71880" lvl="4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0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316800" cy="3322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iapositiva d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7553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440" cy="2971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1pPr>
            <a:lvl2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2pPr>
            <a:lvl3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3pPr>
            <a:lvl4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4pPr>
            <a:lvl5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5257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sldNum" idx="7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&amp; Sub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1.jpeg" hidden="1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892800" y="1152000"/>
            <a:ext cx="7357680" cy="232128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b">
            <a:no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56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6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Title Text</a:t>
            </a:r>
            <a:endParaRPr lang="es-ES" sz="5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892800" y="3536280"/>
            <a:ext cx="7357680" cy="79452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  <a:lvl2pPr indent="2286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2pPr>
            <a:lvl3pPr indent="4572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3pPr>
            <a:lvl4pPr indent="6858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4pPr>
            <a:lvl5pPr indent="9144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5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One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Two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Three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Four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Five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sldNum" idx="8"/>
          </p:nvPr>
        </p:nvSpPr>
        <p:spPr>
          <a:xfrm>
            <a:off x="4440600" y="6505200"/>
            <a:ext cx="253080" cy="24876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p>
            <a:pPr indent="0" algn="l">
              <a:buNone/>
            </a:pP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7553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440" cy="2971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1pPr>
            <a:lvl2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2pPr>
            <a:lvl3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3pPr>
            <a:lvl4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4pPr>
            <a:lvl5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8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7" name="PlaceHolder 1"/>
          <p:cNvSpPr>
            <a:spLocks noGrp="1"/>
          </p:cNvSpPr>
          <p:nvPr>
            <p:ph/>
          </p:nvPr>
        </p:nvSpPr>
        <p:spPr>
          <a:xfrm>
            <a:off x="1380240" y="1027440"/>
            <a:ext cx="6840360" cy="48031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4132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Se creó un extenso interés entre los publicanos. Su corazón fue atraído hacia el divino Maestro. En el gozo de su nuevo discipulado, Mateo anhelaba llevar a sus antiguos asociados a Jesús. 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9" name="PlaceHolder 1"/>
          <p:cNvSpPr>
            <a:spLocks noGrp="1"/>
          </p:cNvSpPr>
          <p:nvPr>
            <p:ph/>
          </p:nvPr>
        </p:nvSpPr>
        <p:spPr>
          <a:xfrm>
            <a:off x="1438560" y="836280"/>
            <a:ext cx="7042680" cy="53632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42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9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Por consiguiente, dió un banquete en su casa, y convocó a sus parientes y amigos. No sólo fueron incluídos los publicanos, sino también muchos otros de reputación dudosa proscritos por sus vecinos más escrupulosos”.</a:t>
            </a:r>
            <a:endParaRPr lang="es-ES" sz="3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42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2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DTG 239</a:t>
            </a:r>
            <a:endParaRPr lang="es-ES" sz="3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91000" y="1645920"/>
            <a:ext cx="6511680" cy="29714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677520" indent="-677520" algn="l" defTabSz="860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850" b="0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II. Cada uno de los ancianos decide orar por su amigo y por la familia de su amigo</a:t>
            </a:r>
            <a:endParaRPr lang="es-ES" sz="48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3" name="PlaceHolder 1"/>
          <p:cNvSpPr>
            <a:spLocks noGrp="1"/>
          </p:cNvSpPr>
          <p:nvPr>
            <p:ph/>
          </p:nvPr>
        </p:nvSpPr>
        <p:spPr>
          <a:xfrm>
            <a:off x="1751760" y="1497960"/>
            <a:ext cx="5507280" cy="38617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100"/>
              </a:spcBef>
              <a:buNone/>
              <a:tabLst>
                <a:tab pos="0" algn="l"/>
              </a:tabLst>
            </a:pPr>
            <a:r>
              <a:rPr lang="es-ES" sz="48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“Y todo lo que pidiereis en oración, creyendo, lo recibiréis</a:t>
            </a:r>
            <a:r>
              <a:rPr lang="es-ES" sz="44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”.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"/>
              </a:lnSpc>
              <a:buNone/>
              <a:tabLst>
                <a:tab pos="0" algn="l"/>
              </a:tabLst>
            </a:pPr>
            <a:r>
              <a:rPr lang="es-ES" sz="44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Mateo 21:22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5" name="PlaceHolder 1"/>
          <p:cNvSpPr>
            <a:spLocks noGrp="1"/>
          </p:cNvSpPr>
          <p:nvPr>
            <p:ph/>
          </p:nvPr>
        </p:nvSpPr>
        <p:spPr>
          <a:xfrm>
            <a:off x="1278000" y="959760"/>
            <a:ext cx="6977520" cy="47350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44440" indent="-244440" algn="l" defTabSz="65160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Los ancianos oran con fe por sus amigos, esperando recibir</a:t>
            </a:r>
            <a:r>
              <a:rPr lang="es-ES" sz="3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 que piden.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44440" indent="-244440" algn="l" defTabSz="65160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Oran por sus </a:t>
            </a:r>
            <a:r>
              <a:rPr lang="es-ES" sz="300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necesidades</a:t>
            </a:r>
            <a:r>
              <a:rPr lang="es-ES" sz="3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44440" indent="-244440" algn="l" defTabSz="65160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Oran por su </a:t>
            </a:r>
            <a:r>
              <a:rPr lang="es-ES" sz="300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familia.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44440" indent="-244440" algn="l" defTabSz="65160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Oran por su </a:t>
            </a:r>
            <a:r>
              <a:rPr lang="es-ES" sz="300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salud.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44440" indent="-244440" algn="l" defTabSz="65160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Oran por su </a:t>
            </a:r>
            <a:r>
              <a:rPr lang="es-ES" sz="300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conversión.</a:t>
            </a:r>
            <a:r>
              <a:rPr lang="es-ES" sz="3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 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44440" indent="-244440" algn="l" defTabSz="65160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Los contactan y les aseguran que están </a:t>
            </a:r>
            <a:r>
              <a:rPr lang="es-ES" sz="3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orando por ellos y por su </a:t>
            </a:r>
            <a:r>
              <a:rPr lang="es-ES" sz="300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familia.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1" dur="indefinite" restart="never" nodeType="tmRoot">
          <p:childTnLst>
            <p:seq>
              <p:cTn id="42" dur="indefinite" nodeType="mainSeq">
                <p:childTnLst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5" dur="500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0" dur="500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5" dur="500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" dur="500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5" dur="500"/>
                                        <p:tgtEl>
                                          <p:spTgt spid="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7" name="PlaceHolder 1"/>
          <p:cNvSpPr>
            <a:spLocks noGrp="1"/>
          </p:cNvSpPr>
          <p:nvPr>
            <p:ph/>
          </p:nvPr>
        </p:nvSpPr>
        <p:spPr>
          <a:xfrm>
            <a:off x="1191600" y="1019160"/>
            <a:ext cx="7063560" cy="52088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31120" indent="-231120" algn="l" defTabSz="616680">
              <a:lnSpc>
                <a:spcPct val="100000"/>
              </a:lnSpc>
              <a:spcBef>
                <a:spcPts val="4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62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Les preguntan a sus amigos por qué asuntos específicos quisieran que oraran.</a:t>
            </a:r>
            <a:endParaRPr lang="es-ES" sz="26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31120" indent="-231120" algn="l" defTabSz="616680">
              <a:lnSpc>
                <a:spcPct val="100000"/>
              </a:lnSpc>
              <a:spcBef>
                <a:spcPts val="4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62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Cada anciano y anciana le pide a su amigo o amiga que si le es posible, que participe a la hora de la oración.</a:t>
            </a:r>
            <a:endParaRPr lang="es-ES" sz="26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31120" indent="-231120" algn="l" defTabSz="616680">
              <a:lnSpc>
                <a:spcPct val="100000"/>
              </a:lnSpc>
              <a:spcBef>
                <a:spcPts val="4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62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Si no les es posible unirse en persona o por teléfono para orar, entonces le puede pedir que se una en espíritu orando a la misma hora que el anciano o anciana esté orando.</a:t>
            </a:r>
            <a:endParaRPr lang="es-ES" sz="26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31120" indent="-231120" algn="l" defTabSz="616680">
              <a:lnSpc>
                <a:spcPct val="100000"/>
              </a:lnSpc>
              <a:spcBef>
                <a:spcPts val="4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62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Les recuerdan a sus amigos algunas promesas Bíblicas relacionadas con la oración.</a:t>
            </a:r>
            <a:endParaRPr lang="es-ES" sz="26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31120" indent="-231120" algn="l" defTabSz="616680">
              <a:lnSpc>
                <a:spcPct val="100000"/>
              </a:lnSpc>
              <a:spcBef>
                <a:spcPts val="4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62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Siguen el ejemplo de Job</a:t>
            </a:r>
            <a:r>
              <a:rPr lang="es-ES" sz="192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:</a:t>
            </a:r>
            <a:endParaRPr lang="es-ES" sz="1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76" dur="indefinite" restart="never" nodeType="tmRoot">
          <p:childTnLst>
            <p:seq>
              <p:cTn id="77" dur="indefinite" nodeType="mainSeq">
                <p:childTnLst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5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9" fill="hold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0" dur="50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5" dur="500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fill="hold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0" dur="500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4" fill="hold"/>
                                        <p:tgtEl>
                                          <p:spTgt spid="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5" dur="500"/>
                                        <p:tgtEl>
                                          <p:spTgt spid="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2203200" y="701280"/>
            <a:ext cx="4969800" cy="6919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5914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20" b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Job y sus tres amigos</a:t>
            </a:r>
            <a:endParaRPr lang="es-ES" sz="3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1676880" y="1644120"/>
            <a:ext cx="6022440" cy="40334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7498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28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“Y aconteció que después que habló Jehová estas palabras a Job, Jehová dijo a Elifaz temanita: Mi ira se encendió contra ti y tus dos compañeros: porque no habéis hablado de mí lo recto, como mi siervo Job”.</a:t>
            </a:r>
            <a:endParaRPr lang="es-ES" sz="32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498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28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Job 42:7</a:t>
            </a:r>
            <a:endParaRPr lang="es-ES" sz="32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06" dur="indefinite" restart="never" nodeType="tmRoot">
          <p:childTnLst>
            <p:seq>
              <p:cTn id="107" dur="indefinite" nodeType="mainSeq">
                <p:childTnLst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1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5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9" fill="hold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0" dur="500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987560" y="824040"/>
            <a:ext cx="4829400" cy="14126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5853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Job oró por ellos y Dios los perdonó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1130760" y="2141280"/>
            <a:ext cx="6882480" cy="32796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8704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“Y Elifaz temanita y Bildad suhita y Zofar naamatita fueron e hicieron tal como el SEÑOR les había dicho; y el Señor aceptó la oración de Job”.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870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Job 42:9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21" dur="indefinite" restart="never" nodeType="tmRoot">
          <p:childTnLst>
            <p:seq>
              <p:cTn id="122" dur="indefinite" nodeType="mainSeq">
                <p:childTnLst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6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9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0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4" fill="hold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5" dur="5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5" name="PlaceHolder 1"/>
          <p:cNvSpPr>
            <a:spLocks noGrp="1"/>
          </p:cNvSpPr>
          <p:nvPr>
            <p:ph/>
          </p:nvPr>
        </p:nvSpPr>
        <p:spPr>
          <a:xfrm>
            <a:off x="1468440" y="1380240"/>
            <a:ext cx="6836760" cy="37400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0540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“Y fue Elifaz, el temanita, y Bildad, el suhita, y Sofar, el mineo, e hicieron según les ordenó el Señor; </a:t>
            </a:r>
            <a:r>
              <a:rPr lang="es-ES" sz="4000" b="1" i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y desatóles el pecado por Job</a:t>
            </a:r>
            <a:r>
              <a:rPr lang="es-ES" sz="4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”.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05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(Ibid., Versión Jünemann)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1197360" y="790560"/>
            <a:ext cx="6938640" cy="15116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8960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Job se benefició por haber orado por sus amigos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1495080" y="2184480"/>
            <a:ext cx="6749280" cy="38088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“Y quitó Jehová la aflicción de Job, </a:t>
            </a:r>
            <a:r>
              <a:rPr lang="es-ES" sz="3600" b="0" i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cuando él hubo orado por sus amigos; </a:t>
            </a:r>
            <a:r>
              <a:rPr lang="es-ES" sz="36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y aumentó al doble todas las cosas que habían sido de Job”.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Job 42:10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36" dur="indefinite" restart="never" nodeType="tmRoot">
          <p:childTnLst>
            <p:seq>
              <p:cTn id="137" dur="indefinite" nodeType="mainSeq">
                <p:childTnLst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1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4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5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9" fill="hold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0" dur="5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1" name="PlaceHolder 1"/>
          <p:cNvSpPr>
            <a:spLocks noGrp="1"/>
          </p:cNvSpPr>
          <p:nvPr>
            <p:ph/>
          </p:nvPr>
        </p:nvSpPr>
        <p:spPr>
          <a:xfrm>
            <a:off x="1540800" y="964080"/>
            <a:ext cx="6555960" cy="49294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68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33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“Por tanto, id, y haced discípulos a todas las naciones, bautizándolos en el nombre del Padre, y del Hijo, y del Espíritu Santo; enseñándoles que guarden todas las cosas que os he mandado; y he aquí yo estoy con vosotros todos los días, hasta el fin del mundo. Amén”.</a:t>
            </a:r>
            <a:endParaRPr lang="es-ES" sz="33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68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330" b="1" i="1" u="none" strike="noStrike">
                <a:solidFill>
                  <a:srgbClr val="FF0000"/>
                </a:solidFill>
                <a:effectLst/>
                <a:uFillTx/>
                <a:latin typeface="Candara"/>
                <a:ea typeface="Candara"/>
              </a:rPr>
              <a:t>Mateo 28:19-20</a:t>
            </a:r>
            <a:endParaRPr lang="es-ES" sz="33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0" name="PlaceHolder 1"/>
          <p:cNvSpPr>
            <a:spLocks noGrp="1"/>
          </p:cNvSpPr>
          <p:nvPr>
            <p:ph/>
          </p:nvPr>
        </p:nvSpPr>
        <p:spPr>
          <a:xfrm>
            <a:off x="2018520" y="1037520"/>
            <a:ext cx="5933160" cy="47822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8704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4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“Y la oración de fe salvará al enfermo, y el Señor lo levantará; y si hubiere cometido pecados, le serán perdonados”.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870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Santiago 5:15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382040" y="1897920"/>
            <a:ext cx="5532840" cy="30618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939960" indent="-939960" algn="l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0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III. Los ancianos no consideran si su amigo es o no difícil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720800" y="629280"/>
            <a:ext cx="5702040" cy="7444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El amigo de Andrés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1416240" y="1536120"/>
            <a:ext cx="6311520" cy="42267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79720" indent="-279720" algn="l" defTabSz="66348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2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Era Pedro, su hermano mayor.</a:t>
            </a:r>
            <a:endParaRPr lang="es-ES" sz="31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9720" indent="-279720" algn="l" defTabSz="66348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2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Pedro se aferraba a su falso sentido de </a:t>
            </a:r>
            <a:r>
              <a:rPr lang="es-ES" sz="3120" b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o</a:t>
            </a:r>
            <a:r>
              <a:rPr lang="es-ES" sz="312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rgullo</a:t>
            </a:r>
            <a:r>
              <a:rPr lang="es-ES" sz="31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66348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31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   “No me lavarás los pies jamás”.</a:t>
            </a:r>
            <a:endParaRPr lang="es-ES" sz="31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6634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1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    </a:t>
            </a:r>
            <a:r>
              <a:rPr lang="es-ES" sz="312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13:8</a:t>
            </a:r>
            <a:endParaRPr lang="es-ES" sz="31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9720" indent="-279720" algn="l" defTabSz="66348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2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Era un hombre </a:t>
            </a:r>
            <a:r>
              <a:rPr lang="es-ES" sz="312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prepotente</a:t>
            </a:r>
            <a:r>
              <a:rPr lang="es-ES" sz="31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66348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31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   “Contigo iré al sepulcro mismo”.</a:t>
            </a:r>
            <a:endParaRPr lang="es-ES" sz="31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6634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1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    </a:t>
            </a:r>
            <a:r>
              <a:rPr lang="es-ES" sz="312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13:36-37</a:t>
            </a:r>
            <a:endParaRPr lang="es-ES" sz="31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51" dur="indefinite" restart="never" nodeType="tmRoot">
          <p:childTnLst>
            <p:seq>
              <p:cTn id="152" dur="indefinite" nodeType="mainSeq">
                <p:childTnLst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6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9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0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4" fill="hold"/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5" dur="500"/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9" fill="hold"/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0" dur="500"/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4" fill="hold"/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5" dur="500"/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9" fill="hold"/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0" dur="500"/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4" fill="hold"/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5" dur="500"/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9" fill="hold"/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0" dur="500"/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7" name="PlaceHolder 1"/>
          <p:cNvSpPr>
            <a:spLocks noGrp="1"/>
          </p:cNvSpPr>
          <p:nvPr>
            <p:ph/>
          </p:nvPr>
        </p:nvSpPr>
        <p:spPr>
          <a:xfrm>
            <a:off x="1542960" y="2631960"/>
            <a:ext cx="6456960" cy="29386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5032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36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6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“…viendo el denuedo de Pedro y de Juan, y sabiendo que eran hombres sin letras y del vulgo, se maravillaban…”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50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Hechos 4:13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08" name="Shape 217"/>
          <p:cNvSpPr/>
          <p:nvPr/>
        </p:nvSpPr>
        <p:spPr>
          <a:xfrm>
            <a:off x="1219680" y="1198800"/>
            <a:ext cx="5888880" cy="12848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t">
            <a:spAutoFit/>
          </a:bodyPr>
          <a:p>
            <a:pPr marL="279000" indent="-279000" defTabSz="85032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</a:pPr>
            <a:r>
              <a:rPr lang="es-ES" sz="4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Tenía fama de inculto e ignorante.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iming>
    <p:tnLst>
      <p:par>
        <p:cTn id="191" dur="indefinite" restart="never" nodeType="tmRoot">
          <p:childTnLst>
            <p:seq>
              <p:cTn id="192" dur="indefinite" nodeType="mainSeq">
                <p:childTnLst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6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9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0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4" fill="hold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5" dur="500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0" name="Shape 220"/>
          <p:cNvSpPr/>
          <p:nvPr/>
        </p:nvSpPr>
        <p:spPr>
          <a:xfrm>
            <a:off x="1352520" y="1086840"/>
            <a:ext cx="6659280" cy="12848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t">
            <a:spAutoFit/>
          </a:bodyPr>
          <a:p>
            <a:pPr marL="279000" indent="-279000" defTabSz="85032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</a:pPr>
            <a:r>
              <a:rPr lang="es-ES" sz="4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Era peligroso, impulsivo y violento.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221"/>
          <p:cNvSpPr/>
          <p:nvPr/>
        </p:nvSpPr>
        <p:spPr>
          <a:xfrm>
            <a:off x="1518120" y="2523960"/>
            <a:ext cx="6328080" cy="33303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85032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s-ES" sz="36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</a:t>
            </a:r>
            <a:r>
              <a:rPr lang="es-ES" sz="36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Entonces Simón Pedro, que tenía una espada, la desenvainó, e hirió al siervo del sumo sacerdote, y le cortó la oreja derecha”.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850320">
              <a:lnSpc>
                <a:spcPct val="100000"/>
              </a:lnSpc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18:10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iming>
    <p:tnLst>
      <p:par>
        <p:cTn id="206" dur="indefinite" restart="never" nodeType="tmRoot">
          <p:childTnLst>
            <p:seq>
              <p:cTn id="207" dur="indefinite" nodeType="mainSeq">
                <p:childTnLst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1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4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5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9" fill="hold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0" dur="500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3" name="PlaceHolder 1"/>
          <p:cNvSpPr>
            <a:spLocks noGrp="1"/>
          </p:cNvSpPr>
          <p:nvPr>
            <p:ph/>
          </p:nvPr>
        </p:nvSpPr>
        <p:spPr>
          <a:xfrm>
            <a:off x="1541160" y="3640320"/>
            <a:ext cx="6696360" cy="24991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1468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359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“Este halló primero a su hermano Simón, y le dijo: Hemos hallado al Mesías (que traducido es, el Cristo)”.</a:t>
            </a:r>
            <a:endParaRPr lang="es-ES" sz="33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14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359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1:41</a:t>
            </a:r>
            <a:endParaRPr lang="es-ES" sz="33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14" name="Shape 225"/>
          <p:cNvSpPr/>
          <p:nvPr/>
        </p:nvSpPr>
        <p:spPr>
          <a:xfrm>
            <a:off x="1401480" y="744480"/>
            <a:ext cx="6696360" cy="28800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lnSpcReduction="9999"/>
          </a:bodyPr>
          <a:p>
            <a:pPr marL="360720" indent="-360720" defTabSz="69948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</a:pPr>
            <a:r>
              <a:rPr lang="es-ES" sz="323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 pesar de los rasgos negativos de Pedro, Andrés sintió la necesidad de que su hermano mayor se convirtiera en discípulo del Maestro, y lo llevó hasta donde estaba Jesús</a:t>
            </a:r>
            <a:r>
              <a:rPr lang="es-ES" sz="323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2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918800" y="468360"/>
            <a:ext cx="5306400" cy="8478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859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El amigo de Felipe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1326960" y="1290240"/>
            <a:ext cx="6827040" cy="44935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61000" indent="-261000" algn="l" defTabSz="7956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Natanael resultó ser incrédulo.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61000" indent="-261000" algn="l" defTabSz="7956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Fue duro y displicente con Felipe.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61000" indent="-261000" algn="l" defTabSz="7956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Era un hombre lleno de dudas. 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61000" indent="-261000" algn="l" defTabSz="7956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No parecía un buen prospecto para ser discípulo de Jesús.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61000" indent="-261000" algn="l" defTabSz="7956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 pesar de esos antecedentes, Felipe no dudó en invitarlo a ser discípulo de Jesús, y lo llevó hasta donde estaba el Maestro.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21" dur="indefinite" restart="never" nodeType="tmRoot">
          <p:childTnLst>
            <p:seq>
              <p:cTn id="222" dur="indefinite" nodeType="mainSeq">
                <p:childTnLst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6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9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0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4" fill="hold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5" dur="500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9" fill="hold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0" dur="500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4" fill="hold"/>
                                        <p:tgtEl>
                                          <p:spTgt spid="1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5" dur="500"/>
                                        <p:tgtEl>
                                          <p:spTgt spid="1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9" fill="hold"/>
                                        <p:tgtEl>
                                          <p:spTgt spid="1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0" dur="500"/>
                                        <p:tgtEl>
                                          <p:spTgt spid="1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9" name="PlaceHolder 1"/>
          <p:cNvSpPr>
            <a:spLocks noGrp="1"/>
          </p:cNvSpPr>
          <p:nvPr>
            <p:ph/>
          </p:nvPr>
        </p:nvSpPr>
        <p:spPr>
          <a:xfrm>
            <a:off x="1438560" y="1366560"/>
            <a:ext cx="6525000" cy="38196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7992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759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“Felipe halló a Natanael, y le dijo: Hemos hallado a aquél de quien escribió Moisés en la ley, así como los profetas: a Jesús, el hijo de José, de Nazaret”</a:t>
            </a:r>
            <a:r>
              <a:rPr lang="es-ES" sz="3759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99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759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1:45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1136520" y="1975680"/>
            <a:ext cx="5699520" cy="29059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892800" indent="-892800" algn="l" defTabSz="905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950" b="0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IV. Los ancianos comparten cosas positivas con sus amigos</a:t>
            </a:r>
            <a:endParaRPr lang="es-ES" sz="49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3" name="PlaceHolder 1"/>
          <p:cNvSpPr>
            <a:spLocks noGrp="1"/>
          </p:cNvSpPr>
          <p:nvPr>
            <p:ph/>
          </p:nvPr>
        </p:nvSpPr>
        <p:spPr>
          <a:xfrm>
            <a:off x="1262520" y="1031400"/>
            <a:ext cx="6618600" cy="47944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99520" indent="-299520" algn="l" defTabSz="79812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Procuran alimentar una buena relación con su amigo.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9520" indent="-299520" algn="l" defTabSz="79812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Comparten tiempo con su amigo.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9520" indent="-299520" algn="l" defTabSz="79812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Se ganan la confianza plena de su amigo.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9520" indent="-299520" algn="l" defTabSz="79812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Comparten con su amigo sus propias experiencias positivas.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51" dur="indefinite" restart="never" nodeType="tmRoot">
          <p:childTnLst>
            <p:seq>
              <p:cTn id="252" dur="indefinite" nodeType="mainSeq">
                <p:childTnLst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6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9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0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4" fill="hold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5" dur="500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9" fill="hold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0" dur="500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4" fill="hold"/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5" dur="500"/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3" name="PlaceHolder 1"/>
          <p:cNvSpPr>
            <a:spLocks noGrp="1"/>
          </p:cNvSpPr>
          <p:nvPr>
            <p:ph/>
          </p:nvPr>
        </p:nvSpPr>
        <p:spPr>
          <a:xfrm>
            <a:off x="1645200" y="1079640"/>
            <a:ext cx="6310080" cy="48772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4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La iglesia ha recibido la </a:t>
            </a:r>
            <a:r>
              <a:rPr lang="es-ES" sz="4000" b="0" u="none" strike="noStrike">
                <a:solidFill>
                  <a:srgbClr val="254061"/>
                </a:solidFill>
                <a:effectLst/>
                <a:uFillTx/>
                <a:latin typeface="Candara"/>
                <a:ea typeface="Candara"/>
              </a:rPr>
              <a:t>orden de parte </a:t>
            </a:r>
            <a:r>
              <a:rPr lang="es-ES" sz="4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de Jesús de ir a todos los rincones del mundo y preparar verdaderos discípulos, y los ancianos y ancianas de iglesia no están fuera de ese mandato.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1115640" y="1160640"/>
            <a:ext cx="6912360" cy="4536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355320" indent="-355320" algn="l" defTabSz="84204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9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Andrés y Pedro tenían mutua confianza el uno con el otro.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55320" indent="-355320" algn="l" defTabSz="84204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9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Compartían tiempo juntos.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55320" indent="-355320" algn="l" defTabSz="84204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9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Realizaban los trabajos de la pesca juntos.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55320" indent="-355320" algn="l" defTabSz="84204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9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Compartían las buenas noticias.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76" dur="indefinite" restart="never" nodeType="tmRoot">
          <p:childTnLst>
            <p:seq>
              <p:cTn id="277" dur="indefinite" nodeType="mainSeq">
                <p:childTnLst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4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5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9" fill="hold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0" dur="500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4" fill="hold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5" dur="500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9" fill="hold"/>
                                        <p:tgtEl>
                                          <p:spTgt spid="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0" dur="500"/>
                                        <p:tgtEl>
                                          <p:spTgt spid="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1478160" y="707760"/>
            <a:ext cx="6371640" cy="54424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77076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93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La confianza que tenían tanto Andrés con su hermano, como Felipe con su amigo, los llevó a pensar que eran las primeras personas que debían enterarse de su descubrimiento; y sin dudarlo, decidieron compartir las buenas nuevas y extenderles la invitación para que también ellos se encontraran con Jesús. Esta debe ser la actitud de los líderes, de los ancianos y ancianas que quiere que otros se conviertan en discípulos del Señor.</a:t>
            </a:r>
            <a:endParaRPr lang="es-ES" sz="29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1315080" y="2272680"/>
            <a:ext cx="6513120" cy="30636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762120" indent="-76212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C73237"/>
                </a:solidFill>
                <a:effectLst/>
                <a:uFillTx/>
                <a:latin typeface="Candara"/>
                <a:ea typeface="Candara"/>
              </a:rPr>
              <a:t>V. Los ancianos exaltan a Jesús ante su amigo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742400" y="696600"/>
            <a:ext cx="6100920" cy="7642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8960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Les muestran a su amigo: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1288800" y="1539720"/>
            <a:ext cx="7007760" cy="460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35800" indent="-235800" algn="l" defTabSz="718560">
              <a:lnSpc>
                <a:spcPct val="100000"/>
              </a:lnSpc>
              <a:spcBef>
                <a:spcPts val="4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 que Jesús ha hecho en sus vidas.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35800" indent="-235800" algn="l" defTabSz="718560">
              <a:lnSpc>
                <a:spcPct val="100000"/>
              </a:lnSpc>
              <a:spcBef>
                <a:spcPts val="4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 que Jesús ha hecho en sus familias.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35800" indent="-235800" algn="l" defTabSz="718560">
              <a:lnSpc>
                <a:spcPct val="100000"/>
              </a:lnSpc>
              <a:spcBef>
                <a:spcPts val="4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 agradable que es seguir a Jesús.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35800" indent="-235800" algn="l" defTabSz="718560">
              <a:lnSpc>
                <a:spcPct val="100000"/>
              </a:lnSpc>
              <a:spcBef>
                <a:spcPts val="4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La seguridad que Jesús les ofrece.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35800" indent="-235800" algn="l" defTabSz="718560">
              <a:lnSpc>
                <a:spcPct val="100000"/>
              </a:lnSpc>
              <a:spcBef>
                <a:spcPts val="4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La paz que produce el obedecer a Jesús.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35800" indent="-235800" algn="l" defTabSz="718560">
              <a:lnSpc>
                <a:spcPct val="100000"/>
              </a:lnSpc>
              <a:spcBef>
                <a:spcPts val="4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El milagro de transformación que ocurrió en sus propias vidas.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35800" indent="-235800" algn="l" defTabSz="718560">
              <a:lnSpc>
                <a:spcPct val="100000"/>
              </a:lnSpc>
              <a:spcBef>
                <a:spcPts val="4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Pero comparten a Jesús primordialmente con su ejemplo.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01" dur="indefinite" restart="never" nodeType="tmRoot">
          <p:childTnLst>
            <p:seq>
              <p:cTn id="302" dur="indefinite" nodeType="mainSeq">
                <p:childTnLst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6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9" fill="hold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0" dur="5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4" fill="hold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5" dur="500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9" fill="hold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0" dur="500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4" fill="hold"/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5" dur="500"/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9" fill="hold"/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0" dur="500"/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4" fill="hold"/>
                                        <p:tgtEl>
                                          <p:spTgt spid="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5" dur="500"/>
                                        <p:tgtEl>
                                          <p:spTgt spid="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9" fill="hold"/>
                                        <p:tgtEl>
                                          <p:spTgt spid="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0" dur="500"/>
                                        <p:tgtEl>
                                          <p:spTgt spid="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1699200" y="1690920"/>
            <a:ext cx="6109200" cy="37803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1396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“Cuando hables de Jesús, habla de un Cristo que </a:t>
            </a:r>
            <a:r>
              <a:rPr lang="es-ES" sz="4000" b="1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hace</a:t>
            </a:r>
            <a:r>
              <a:rPr lang="es-ES" sz="4000" b="0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,</a:t>
            </a:r>
            <a:r>
              <a:rPr lang="es-ES" sz="4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 y no sólo de un Cristo que </a:t>
            </a:r>
            <a:r>
              <a:rPr lang="es-ES" sz="4000" b="1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hizo</a:t>
            </a:r>
            <a:r>
              <a:rPr lang="es-ES" sz="4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”.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139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D. Doria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1535040" y="1307520"/>
            <a:ext cx="6733800" cy="39607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“Y </a:t>
            </a:r>
            <a:r>
              <a:rPr lang="es-ES" sz="4000" b="1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viendo</a:t>
            </a:r>
            <a:r>
              <a:rPr lang="es-ES" sz="4000" b="0" i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4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al hombre que había sido sanado, que estaba en pie con ellos, no podían decir nada en contra”.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Hechos 4:14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8" name="PlaceHolder 1"/>
          <p:cNvSpPr>
            <a:spLocks noGrp="1"/>
          </p:cNvSpPr>
          <p:nvPr>
            <p:ph/>
          </p:nvPr>
        </p:nvSpPr>
        <p:spPr>
          <a:xfrm>
            <a:off x="1335240" y="1103760"/>
            <a:ext cx="6807600" cy="42472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4132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“Y al oír Juan, en la cárcel, </a:t>
            </a:r>
            <a:r>
              <a:rPr lang="es-ES" sz="4000" b="1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los hechos de Cristo</a:t>
            </a:r>
            <a:r>
              <a:rPr lang="es-ES" sz="4000" b="0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, </a:t>
            </a:r>
            <a:r>
              <a:rPr lang="es-ES" sz="4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le envió dos de sus discípulos, para preguntarle: ¿Eres tú aquel que había de venir, o esperaremos a otro?”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41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Mateo 11:2-3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132200" y="1984680"/>
            <a:ext cx="6211440" cy="33706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977760" indent="-97776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VI. Los ancianos le hablan a su amigo con plena convicción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1259280" y="1666800"/>
            <a:ext cx="7228440" cy="31586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88704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Andrés demostró convicción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87040">
              <a:lnSpc>
                <a:spcPct val="100000"/>
              </a:lnSpc>
              <a:spcBef>
                <a:spcPts val="1500"/>
              </a:spcBef>
              <a:buNone/>
              <a:tabLst>
                <a:tab pos="0" algn="l"/>
              </a:tabLst>
            </a:pPr>
            <a:r>
              <a:rPr lang="es-ES" sz="360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</a:t>
            </a:r>
            <a:r>
              <a:rPr lang="es-ES" sz="36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Este halló primero a su hermano Simón, y le dijo: </a:t>
            </a:r>
            <a:r>
              <a:rPr lang="es-ES" sz="3600" b="1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Hemos hallado al Mesías</a:t>
            </a:r>
            <a:r>
              <a:rPr lang="es-ES" sz="3600" b="0" i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…”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870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1:41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41" dur="indefinite" restart="never" nodeType="tmRoot">
          <p:childTnLst>
            <p:seq>
              <p:cTn id="342" dur="indefinite" nodeType="mainSeq">
                <p:childTnLst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6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4" name="PlaceHolder 1"/>
          <p:cNvSpPr>
            <a:spLocks noGrp="1"/>
          </p:cNvSpPr>
          <p:nvPr>
            <p:ph/>
          </p:nvPr>
        </p:nvSpPr>
        <p:spPr>
          <a:xfrm>
            <a:off x="1081800" y="1179720"/>
            <a:ext cx="7666200" cy="41263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82296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Felipe demostró convicción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22960">
              <a:lnSpc>
                <a:spcPct val="100000"/>
              </a:lnSpc>
              <a:spcBef>
                <a:spcPts val="1500"/>
              </a:spcBef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“Felipe halló a Natanael, y le dijo: </a:t>
            </a:r>
            <a:r>
              <a:rPr lang="es-ES" sz="3600" b="1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Hemos hallado </a:t>
            </a:r>
            <a:r>
              <a:rPr lang="es-ES" sz="3600" b="0" i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a aquél de quien escribió Moisés en la ley, así como los profetas: </a:t>
            </a:r>
            <a:r>
              <a:rPr lang="es-ES" sz="3600" b="1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a Jesús, el hijo de José, de Nazaret”.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229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1:45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48" dur="indefinite" restart="never" nodeType="tmRoot">
          <p:childTnLst>
            <p:seq>
              <p:cTn id="349" dur="indefinite" nodeType="mainSeq">
                <p:childTnLst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3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084320" y="2356200"/>
            <a:ext cx="6336720" cy="21448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560880" indent="-560880" algn="l" defTabSz="8164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800" b="0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I. Los ancianos deciden cada uno buscar a un amigo</a:t>
            </a:r>
            <a:endParaRPr lang="es-ES" sz="4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6" name="PlaceHolder 1"/>
          <p:cNvSpPr>
            <a:spLocks noGrp="1"/>
          </p:cNvSpPr>
          <p:nvPr>
            <p:ph/>
          </p:nvPr>
        </p:nvSpPr>
        <p:spPr>
          <a:xfrm>
            <a:off x="1288800" y="929880"/>
            <a:ext cx="7255080" cy="4777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72160" indent="-272160" algn="l" defTabSz="7257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Los ancianos no dan lugar a la duda en sus propias palabras.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2160" indent="-272160" algn="l" defTabSz="7257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Se muestran confiados en el Señor.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2160" indent="-272160" algn="l" defTabSz="7257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Hablan con la seguridad de aquellos que han encontrado a Jesús.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2160" indent="-272160" algn="l" defTabSz="7257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Transmiten el mensaje con plena convicción.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2160" indent="-272160" algn="l" defTabSz="7257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Son positivos al momento de hablar de Jesús.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2160" indent="-272160" algn="l" defTabSz="7257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Comparten el mensaje con alegría.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55" dur="indefinite" restart="never" nodeType="tmRoot">
          <p:childTnLst>
            <p:seq>
              <p:cTn id="356" dur="indefinite" nodeType="mainSeq">
                <p:childTnLst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3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4" dur="5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8" fill="hold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9" dur="500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3" fill="hold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4" dur="500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8" fill="hold"/>
                                        <p:tgtEl>
                                          <p:spTgt spid="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9" dur="500"/>
                                        <p:tgtEl>
                                          <p:spTgt spid="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3" fill="hold"/>
                                        <p:tgtEl>
                                          <p:spTgt spid="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4" dur="500"/>
                                        <p:tgtEl>
                                          <p:spTgt spid="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8" fill="hold"/>
                                        <p:tgtEl>
                                          <p:spTgt spid="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9" dur="500"/>
                                        <p:tgtEl>
                                          <p:spTgt spid="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16880" y="1725840"/>
            <a:ext cx="6901200" cy="34059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1371600" indent="-1371600" algn="l" defTabSz="7405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  </a:t>
            </a:r>
            <a:r>
              <a:rPr lang="es-ES" sz="5000" b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VII. Los ancianos no se desaniman si su amigo no se muestra receptivo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0" name="PlaceHolder 1"/>
          <p:cNvSpPr>
            <a:spLocks noGrp="1"/>
          </p:cNvSpPr>
          <p:nvPr>
            <p:ph/>
          </p:nvPr>
        </p:nvSpPr>
        <p:spPr>
          <a:xfrm>
            <a:off x="1396080" y="803880"/>
            <a:ext cx="6590520" cy="52495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301680" indent="-301680" algn="l" defTabSz="8046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4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Los ancianos recuerdan que hacer discípulos para Cristo posiblemente lleve tiempo.</a:t>
            </a:r>
            <a:endParaRPr lang="es-ES" sz="33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4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Se muestran comprensivos, a pesar de la posible incredulidad de su amigo.</a:t>
            </a:r>
            <a:endParaRPr lang="es-ES" sz="33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4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Desarrollan paciencia, constancia y perseverancia.</a:t>
            </a:r>
            <a:endParaRPr lang="es-ES" sz="33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4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Aprenden del ejemplo de Felipe con su amigo Natanael.</a:t>
            </a:r>
            <a:endParaRPr lang="es-ES" sz="33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90" dur="indefinite" restart="never" nodeType="tmRoot">
          <p:childTnLst>
            <p:seq>
              <p:cTn id="391" dur="indefinite" nodeType="mainSeq">
                <p:childTnLst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5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9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7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8" fill="hold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99" dur="500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3" fill="hold"/>
                                        <p:tgtEl>
                                          <p:spTgt spid="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4" dur="500"/>
                                        <p:tgtEl>
                                          <p:spTgt spid="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8" fill="hold"/>
                                        <p:tgtEl>
                                          <p:spTgt spid="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9" dur="500"/>
                                        <p:tgtEl>
                                          <p:spTgt spid="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3" fill="hold"/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14" dur="500"/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2" name="PlaceHolder 1"/>
          <p:cNvSpPr>
            <a:spLocks noGrp="1"/>
          </p:cNvSpPr>
          <p:nvPr>
            <p:ph/>
          </p:nvPr>
        </p:nvSpPr>
        <p:spPr>
          <a:xfrm>
            <a:off x="1414800" y="838800"/>
            <a:ext cx="6651000" cy="51800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70000" indent="-270000" algn="l" defTabSz="8229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Aunque su amigo se muestre muy incrédulo, no pierden la fe ni la esperanza de llevarlo a Jesús.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0000" indent="-270000" algn="l" defTabSz="8229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Si él se muestra un poco displicente, no pierden su alegría.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0000" indent="-270000" algn="l" defTabSz="8229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Recuerdan que es Jesús quien transformará a su amigo, no ellos.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0000" indent="-270000" algn="l" defTabSz="8229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Se concentran en hacer su parte, sabiendo que el Señor se encargará del resto.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15" dur="indefinite" restart="never" nodeType="tmRoot">
          <p:childTnLst>
            <p:seq>
              <p:cTn id="416" dur="indefinite" nodeType="mainSeq">
                <p:childTnLst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2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3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24" dur="5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8" fill="hold"/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29" dur="500"/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3" fill="hold"/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34" dur="500"/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8" fill="hold"/>
                                        <p:tgtEl>
                                          <p:spTgt spid="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39" dur="500"/>
                                        <p:tgtEl>
                                          <p:spTgt spid="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4" name="PlaceHolder 1"/>
          <p:cNvSpPr>
            <a:spLocks noGrp="1"/>
          </p:cNvSpPr>
          <p:nvPr>
            <p:ph/>
          </p:nvPr>
        </p:nvSpPr>
        <p:spPr>
          <a:xfrm>
            <a:off x="1915560" y="1675080"/>
            <a:ext cx="6032160" cy="35074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05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8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“Natanael le dijo: ¿De Nazaret puede salir algo bueno?” </a:t>
            </a:r>
            <a:r>
              <a:rPr lang="es-ES" sz="4800" b="1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1:46</a:t>
            </a:r>
            <a:endParaRPr lang="es-ES" sz="4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755280" y="1950840"/>
            <a:ext cx="6835320" cy="34196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1257480" indent="-1257480" algn="l" defTabSz="8960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VIII. Los ancianos ponen a su amigo en contacto con </a:t>
            </a:r>
            <a:r>
              <a:rPr lang="es-ES" sz="5000" b="0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J</a:t>
            </a:r>
            <a:r>
              <a:rPr lang="es-ES" sz="5000" b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esús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8" name="PlaceHolder 1"/>
          <p:cNvSpPr>
            <a:spLocks noGrp="1"/>
          </p:cNvSpPr>
          <p:nvPr>
            <p:ph/>
          </p:nvPr>
        </p:nvSpPr>
        <p:spPr>
          <a:xfrm>
            <a:off x="1281600" y="1128960"/>
            <a:ext cx="7068240" cy="48340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68200" indent="-268200" algn="l" defTabSz="71532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8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“Este halló primero a su hermano Simón, y le dijo: Hemos hallado al Mesías (que traducido es, el Cristo). </a:t>
            </a:r>
            <a:r>
              <a:rPr lang="es-ES" sz="3480" b="1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Y le trajo a Jesús”.</a:t>
            </a:r>
            <a:endParaRPr lang="es-ES" sz="34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15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480" b="1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1:41-42</a:t>
            </a:r>
            <a:endParaRPr lang="es-ES" sz="34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68200" indent="-268200" algn="l" defTabSz="71532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8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“Natanael le dijo: ¿De Nazaret puede salir algo bueno? Le dijo Felipe: </a:t>
            </a:r>
            <a:r>
              <a:rPr lang="es-ES" sz="3480" b="1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Ven y ve”.</a:t>
            </a:r>
            <a:endParaRPr lang="es-ES" sz="34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15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480" b="1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1:46</a:t>
            </a:r>
            <a:endParaRPr lang="es-ES" sz="34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40" dur="indefinite" restart="never" nodeType="tmRoot">
          <p:childTnLst>
            <p:seq>
              <p:cTn id="441" dur="indefinite" nodeType="mainSeq">
                <p:childTnLst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5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4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8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49" dur="5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3" fill="hold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4" dur="5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8" fill="hold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9" dur="5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3" fill="hold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64" dur="5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884960" y="421920"/>
            <a:ext cx="5373720" cy="15091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8229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Los ancianos no olvidan que Jesús: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1564200" y="1827720"/>
            <a:ext cx="6305400" cy="42379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82240" indent="-282240" algn="l" defTabSz="7527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Es más importante que sus propios argumentos.</a:t>
            </a:r>
            <a:endParaRPr lang="es-ES" sz="33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2240" indent="-282240" algn="l" defTabSz="7527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Es el que puede convencer de pecado.</a:t>
            </a:r>
            <a:endParaRPr lang="es-ES" sz="33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2240" indent="-282240" algn="l" defTabSz="7527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Es el que puede transformar a un corazón entenebrecido, cerrado y rebelde.</a:t>
            </a:r>
            <a:endParaRPr lang="es-ES" sz="33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2240" indent="-282240" algn="l" defTabSz="75276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Es el que atrae al pecador</a:t>
            </a:r>
            <a:r>
              <a:rPr lang="es-ES" sz="3359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3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65" dur="indefinite" restart="never" nodeType="tmRoot">
          <p:childTnLst>
            <p:seq>
              <p:cTn id="466" dur="indefinite" nodeType="mainSeq">
                <p:childTnLst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2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3" fill="hold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4" dur="50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8" fill="hold"/>
                                        <p:tgtEl>
                                          <p:spTgt spid="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9" dur="500"/>
                                        <p:tgtEl>
                                          <p:spTgt spid="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3" fill="hold"/>
                                        <p:tgtEl>
                                          <p:spTgt spid="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84" dur="500"/>
                                        <p:tgtEl>
                                          <p:spTgt spid="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8" fill="hold"/>
                                        <p:tgtEl>
                                          <p:spTgt spid="1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89" dur="500"/>
                                        <p:tgtEl>
                                          <p:spTgt spid="1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63" name="PlaceHolder 1"/>
          <p:cNvSpPr>
            <a:spLocks noGrp="1"/>
          </p:cNvSpPr>
          <p:nvPr>
            <p:ph/>
          </p:nvPr>
        </p:nvSpPr>
        <p:spPr>
          <a:xfrm>
            <a:off x="1473120" y="960120"/>
            <a:ext cx="6766560" cy="49374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374040" indent="-374040" algn="l" defTabSz="88704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Es el que salva.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74040" indent="-374040" algn="l" defTabSz="88704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Es el primer interesado en                  la salvación de sus amigos.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74040" indent="-374040" algn="l" defTabSz="88704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Es el único que lo puede conquistar.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74040" indent="-374040" algn="l" defTabSz="88704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Los alcanzará si los ancianos  llevan a sus amigos a Su presencia</a:t>
            </a:r>
            <a:r>
              <a:rPr lang="es-ES" sz="233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3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90" dur="indefinite" restart="never" nodeType="tmRoot">
          <p:childTnLst>
            <p:seq>
              <p:cTn id="491" dur="indefinite" nodeType="mainSeq">
                <p:childTnLst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5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9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8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99" dur="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3" fill="hold"/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4" dur="500"/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8" fill="hold"/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9" dur="500"/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3" fill="hold"/>
                                        <p:tgtEl>
                                          <p:spTgt spid="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14" dur="500"/>
                                        <p:tgtEl>
                                          <p:spTgt spid="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982800" y="1883160"/>
            <a:ext cx="7356240" cy="2403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1015920" indent="-101592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IX. Los ancianos recuerdan que </a:t>
            </a:r>
            <a:r>
              <a:rPr lang="es-ES" sz="5000" b="0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J</a:t>
            </a:r>
            <a:r>
              <a:rPr lang="es-ES" sz="5000" b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esús irá en su ayuda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7" name="PlaceHolder 1"/>
          <p:cNvSpPr>
            <a:spLocks noGrp="1"/>
          </p:cNvSpPr>
          <p:nvPr>
            <p:ph/>
          </p:nvPr>
        </p:nvSpPr>
        <p:spPr>
          <a:xfrm>
            <a:off x="1674000" y="1276920"/>
            <a:ext cx="6514200" cy="47102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51400">
              <a:lnSpc>
                <a:spcPct val="9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431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“Andrés, hermano de Simón Pedro, era uno de los que habían oído a Juan y habían seguido a Jesús. </a:t>
            </a:r>
            <a:r>
              <a:rPr lang="es-ES" sz="4310" b="1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Este halló primero a su hermano Simón</a:t>
            </a:r>
            <a:r>
              <a:rPr lang="es-ES" sz="4310" b="0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…”</a:t>
            </a:r>
            <a:endParaRPr lang="es-ES" sz="43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51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431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1:40-41</a:t>
            </a:r>
            <a:endParaRPr lang="es-ES" sz="43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1498680" y="1099080"/>
            <a:ext cx="6416640" cy="7639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7498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Andrés no intervino más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/>
          </p:nvPr>
        </p:nvSpPr>
        <p:spPr>
          <a:xfrm>
            <a:off x="1734840" y="2115720"/>
            <a:ext cx="6163200" cy="37630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“Y le trajo a Jesús. Y mirándole Jesús, dijo: Tú eres Simón, hijo de Jonás; tú serás llamado Cefas, (que quiere decir, Pedro)”.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1:42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1432440" y="620640"/>
            <a:ext cx="6278760" cy="6739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676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Felipe no intervino más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/>
          </p:nvPr>
        </p:nvSpPr>
        <p:spPr>
          <a:xfrm>
            <a:off x="1099080" y="1366200"/>
            <a:ext cx="7425720" cy="45453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“Cuando Jesús vio a Natanael que se le acercaba, dijo de él: He aquí un verdadero israelita, en quien no hay engaño. Le dijo Natanael: ¿De dónde me conoces? Respondió Jesús y le dijo: Antes que Felipe te llamara, cuando estabas debajo de la higuera, te vi. Respondió Natanael y le dijo</a:t>
            </a:r>
            <a:r>
              <a:rPr lang="es-ES" sz="300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: </a:t>
            </a:r>
            <a:r>
              <a:rPr lang="es-ES" sz="3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Rabí, tú eres el Hijo de Dios; tú eres el Rey de Israel”.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0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1:47-49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992520" y="2271240"/>
            <a:ext cx="6840000" cy="23151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812880" indent="-812880" algn="l" defTabSz="859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X. Los ancianos siguen siendo amigos y compañeros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75" name="PlaceHolder 1"/>
          <p:cNvSpPr>
            <a:spLocks noGrp="1"/>
          </p:cNvSpPr>
          <p:nvPr>
            <p:ph/>
          </p:nvPr>
        </p:nvSpPr>
        <p:spPr>
          <a:xfrm>
            <a:off x="1343160" y="1089720"/>
            <a:ext cx="6879240" cy="46785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82240" indent="-282240" algn="l" defTabSz="752760">
              <a:lnSpc>
                <a:spcPct val="9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7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Los ancianos ayudan a sus amigos a crecer como líderes.</a:t>
            </a:r>
            <a:endParaRPr lang="es-ES" sz="37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2240" indent="-282240" algn="l" defTabSz="752760">
              <a:lnSpc>
                <a:spcPct val="9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7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No se preocupan si sus amigos los llegan a superar como líderes. Esa será su alegría por siempre.</a:t>
            </a:r>
            <a:endParaRPr lang="es-ES" sz="37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2240" indent="-282240" algn="l" defTabSz="752760">
              <a:lnSpc>
                <a:spcPct val="9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7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Mantienen un espíritu humilde.</a:t>
            </a:r>
            <a:endParaRPr lang="es-ES" sz="37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2240" indent="-282240" algn="l" defTabSz="752760">
              <a:lnSpc>
                <a:spcPct val="9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7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Dejan que la gloria y la honra sean para Dios.</a:t>
            </a:r>
            <a:endParaRPr lang="es-ES" sz="37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515" dur="indefinite" restart="never" nodeType="tmRoot">
          <p:childTnLst>
            <p:seq>
              <p:cTn id="516" dur="indefinite" nodeType="mainSeq">
                <p:childTnLst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2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2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3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24" dur="5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5" fill="hold">
                      <p:stCondLst>
                        <p:cond delay="indefinite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8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29" dur="500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3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34" dur="500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5" fill="hold">
                      <p:stCondLst>
                        <p:cond delay="indefinite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8" fill="hold"/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39" dur="500"/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77" name="PlaceHolder 1"/>
          <p:cNvSpPr>
            <a:spLocks noGrp="1"/>
          </p:cNvSpPr>
          <p:nvPr>
            <p:ph/>
          </p:nvPr>
        </p:nvSpPr>
        <p:spPr>
          <a:xfrm>
            <a:off x="1156320" y="915120"/>
            <a:ext cx="7108200" cy="48405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91600" indent="-291600" algn="l" defTabSz="77724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Los ayudan para que ellos también piensen en traer un amigo a Jesús.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1600" indent="-291600" algn="l" defTabSz="77724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Los orientan en cuanto a cómo pueden conquistar a sus </a:t>
            </a:r>
            <a:r>
              <a:rPr lang="es-ES" sz="34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familias para Jesús.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1600" indent="-291600" algn="l" defTabSz="77724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Siguen ayudándolos en el conocimiento de la verdad.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1600" indent="-291600" algn="l" defTabSz="77724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No los dejan solo, creyendo que ya no necesitan de su amistad.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540" dur="indefinite" restart="never" nodeType="tmRoot">
          <p:childTnLst>
            <p:seq>
              <p:cTn id="541" dur="indefinite" nodeType="mainSeq">
                <p:childTnLst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5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4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7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8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49" dur="50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3" fill="hold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54" dur="500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8" fill="hold"/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59" dur="500"/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0" fill="hold">
                      <p:stCondLst>
                        <p:cond delay="indefinite"/>
                      </p:stCondLst>
                      <p:childTnLst>
                        <p:par>
                          <p:cTn id="561" fill="hold">
                            <p:stCondLst>
                              <p:cond delay="0"/>
                            </p:stCondLst>
                            <p:childTnLst>
                              <p:par>
                                <p:cTn id="56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3" fill="hold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64" dur="500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79" name="PlaceHolder 1"/>
          <p:cNvSpPr>
            <a:spLocks noGrp="1"/>
          </p:cNvSpPr>
          <p:nvPr>
            <p:ph/>
          </p:nvPr>
        </p:nvSpPr>
        <p:spPr>
          <a:xfrm>
            <a:off x="1254240" y="1351440"/>
            <a:ext cx="7066800" cy="41547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60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9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“Entonces Pedro, poniéndose en pie con los once, alzó la voz y les habló diciendo: Varones judíos, y todos los que habitáis en Jerusalén, esto os sea notorio, y oíd mis palabras”.</a:t>
            </a:r>
            <a:endParaRPr lang="es-ES" sz="3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60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2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Hechos 2:14</a:t>
            </a:r>
            <a:endParaRPr lang="es-ES" sz="3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79640" y="2709000"/>
            <a:ext cx="8229240" cy="194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6000" b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Reafirmando lo estudiado</a:t>
            </a:r>
            <a:endParaRPr lang="es-ES" sz="6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83" name="PlaceHolder 1"/>
          <p:cNvSpPr>
            <a:spLocks noGrp="1"/>
          </p:cNvSpPr>
          <p:nvPr>
            <p:ph/>
          </p:nvPr>
        </p:nvSpPr>
        <p:spPr>
          <a:xfrm>
            <a:off x="1504800" y="823680"/>
            <a:ext cx="6642360" cy="52102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7768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459" b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Anote 5 motivos por los cuales cada anciano y anciana puede orar por sus amigos.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493920" indent="-493920" algn="l" defTabSz="87768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es-ES" sz="34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Sus necesidades.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493920" indent="-493920" algn="l" defTabSz="87768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es-ES" sz="34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Su salud.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493920" indent="-493920" algn="l" defTabSz="87768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es-ES" sz="34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Su familia.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493920" indent="-493920" algn="l" defTabSz="87768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es-ES" sz="34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Su conversión.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493920" indent="-493920" algn="l" defTabSz="87768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es-ES" sz="34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Alguna petición especial de sus amigos.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565" dur="indefinite" restart="never" nodeType="tmRoot">
          <p:childTnLst>
            <p:seq>
              <p:cTn id="566" dur="indefinite" nodeType="mainSeq">
                <p:childTnLst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71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2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3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74" dur="5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5" fill="hold">
                      <p:stCondLst>
                        <p:cond delay="indefinite"/>
                      </p:stCondLst>
                      <p:childTnLst>
                        <p:par>
                          <p:cTn id="576" fill="hold">
                            <p:stCondLst>
                              <p:cond delay="0"/>
                            </p:stCondLst>
                            <p:childTnLst>
                              <p:par>
                                <p:cTn id="57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8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79" dur="500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0" fill="hold">
                      <p:stCondLst>
                        <p:cond delay="indefinite"/>
                      </p:stCondLst>
                      <p:childTnLst>
                        <p:par>
                          <p:cTn id="581" fill="hold">
                            <p:stCondLst>
                              <p:cond delay="0"/>
                            </p:stCondLst>
                            <p:childTnLst>
                              <p:par>
                                <p:cTn id="58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3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84" dur="500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5" fill="hold">
                      <p:stCondLst>
                        <p:cond delay="indefinite"/>
                      </p:stCondLst>
                      <p:childTnLst>
                        <p:par>
                          <p:cTn id="586" fill="hold">
                            <p:stCondLst>
                              <p:cond delay="0"/>
                            </p:stCondLst>
                            <p:childTnLst>
                              <p:par>
                                <p:cTn id="58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8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89" dur="500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3" fill="hold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94" dur="500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8" fill="hold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99" dur="500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85" name="PlaceHolder 1"/>
          <p:cNvSpPr>
            <a:spLocks noGrp="1"/>
          </p:cNvSpPr>
          <p:nvPr>
            <p:ph/>
          </p:nvPr>
        </p:nvSpPr>
        <p:spPr>
          <a:xfrm>
            <a:off x="1669680" y="1252440"/>
            <a:ext cx="6642360" cy="47005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1701"/>
              </a:spcBef>
              <a:buNone/>
              <a:tabLst>
                <a:tab pos="0" algn="l"/>
              </a:tabLst>
            </a:pPr>
            <a:r>
              <a:rPr lang="es-ES" sz="3600" b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De acuerdo a la experiencia de Job, ¿Qué ocurre cuando se ora por los amigos?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36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Cuando Job oró por sus amigos, entonces fue que Dios quitó la aflicción de Job.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Job 42:10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600" dur="indefinite" restart="never" nodeType="tmRoot">
          <p:childTnLst>
            <p:seq>
              <p:cTn id="601" dur="indefinite" nodeType="mainSeq">
                <p:childTnLst>
                  <p:par>
                    <p:cTn id="602" fill="hold">
                      <p:stCondLst>
                        <p:cond delay="indefinite"/>
                      </p:stCondLst>
                      <p:childTnLst>
                        <p:par>
                          <p:cTn id="603" fill="hold">
                            <p:stCondLst>
                              <p:cond delay="0"/>
                            </p:stCondLst>
                            <p:childTnLst>
                              <p:par>
                                <p:cTn id="604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5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0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7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8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09" dur="5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0" fill="hold">
                      <p:stCondLst>
                        <p:cond delay="indefinite"/>
                      </p:stCondLst>
                      <p:childTnLst>
                        <p:par>
                          <p:cTn id="611" fill="hold">
                            <p:stCondLst>
                              <p:cond delay="0"/>
                            </p:stCondLst>
                            <p:childTnLst>
                              <p:par>
                                <p:cTn id="61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3" fill="hold"/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14" dur="500"/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8" fill="hold"/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19" dur="500"/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87" name="PlaceHolder 1"/>
          <p:cNvSpPr>
            <a:spLocks noGrp="1"/>
          </p:cNvSpPr>
          <p:nvPr>
            <p:ph/>
          </p:nvPr>
        </p:nvSpPr>
        <p:spPr>
          <a:xfrm>
            <a:off x="1220400" y="1176480"/>
            <a:ext cx="7277400" cy="49384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1701"/>
              </a:spcBef>
              <a:buNone/>
              <a:tabLst>
                <a:tab pos="0" algn="l"/>
              </a:tabLst>
            </a:pPr>
            <a:r>
              <a:rPr lang="es-ES" sz="3200" b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Anote 3 características que tenía el hermano de Andrés y 2 características del amigo de Felipe.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401040" indent="-401040" algn="l" defTabSz="914400">
              <a:lnSpc>
                <a:spcPct val="100000"/>
              </a:lnSpc>
              <a:spcBef>
                <a:spcPts val="17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Pedro, el hermano de Andrés, era orgulloso, prepotente y violento.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401040" indent="-401040" algn="l" defTabSz="914400">
              <a:lnSpc>
                <a:spcPct val="100000"/>
              </a:lnSpc>
              <a:spcBef>
                <a:spcPts val="17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Natanael, el amigo de Felipe, era incrédulo y displicente (despreciativo).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620" dur="indefinite" restart="never" nodeType="tmRoot">
          <p:childTnLst>
            <p:seq>
              <p:cTn id="621" dur="indefinite" nodeType="mainSeq">
                <p:childTnLst>
                  <p:par>
                    <p:cTn id="622" fill="hold">
                      <p:stCondLst>
                        <p:cond delay="indefinite"/>
                      </p:stCondLst>
                      <p:childTnLst>
                        <p:par>
                          <p:cTn id="623" fill="hold">
                            <p:stCondLst>
                              <p:cond delay="0"/>
                            </p:stCondLst>
                            <p:childTnLst>
                              <p:par>
                                <p:cTn id="624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5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2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7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8" fill="hold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29" dur="5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0" fill="hold">
                      <p:stCondLst>
                        <p:cond delay="indefinite"/>
                      </p:stCondLst>
                      <p:childTnLst>
                        <p:par>
                          <p:cTn id="631" fill="hold">
                            <p:stCondLst>
                              <p:cond delay="0"/>
                            </p:stCondLst>
                            <p:childTnLst>
                              <p:par>
                                <p:cTn id="63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3" fill="hold"/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34" dur="500"/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5" fill="hold">
                      <p:stCondLst>
                        <p:cond delay="indefinite"/>
                      </p:stCondLst>
                      <p:childTnLst>
                        <p:par>
                          <p:cTn id="636" fill="hold">
                            <p:stCondLst>
                              <p:cond delay="0"/>
                            </p:stCondLst>
                            <p:childTnLst>
                              <p:par>
                                <p:cTn id="63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8" fill="hold"/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39" dur="500"/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9" name="PlaceHolder 1"/>
          <p:cNvSpPr>
            <a:spLocks noGrp="1"/>
          </p:cNvSpPr>
          <p:nvPr>
            <p:ph/>
          </p:nvPr>
        </p:nvSpPr>
        <p:spPr>
          <a:xfrm>
            <a:off x="1669680" y="1705320"/>
            <a:ext cx="6084720" cy="36774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6868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6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“Y Felipe era de Betsaida, la ciudad de Andrés y Pedro. </a:t>
            </a:r>
            <a:r>
              <a:rPr lang="es-ES" sz="4600" b="1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Felipe halló a Natanael…</a:t>
            </a:r>
            <a:r>
              <a:rPr lang="es-ES" sz="4600" b="0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”</a:t>
            </a:r>
            <a:endParaRPr lang="es-ES" sz="4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68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6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Juan 1:44-45</a:t>
            </a:r>
            <a:endParaRPr lang="es-ES" sz="4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89" name="PlaceHolder 1"/>
          <p:cNvSpPr>
            <a:spLocks noGrp="1"/>
          </p:cNvSpPr>
          <p:nvPr>
            <p:ph/>
          </p:nvPr>
        </p:nvSpPr>
        <p:spPr>
          <a:xfrm>
            <a:off x="1304640" y="2017800"/>
            <a:ext cx="6839640" cy="40399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98800" indent="-298800" algn="l" defTabSz="79668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8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Con plena convicción.</a:t>
            </a:r>
            <a:endParaRPr lang="es-ES" sz="28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800" indent="-298800" algn="l" defTabSz="79668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8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Exaltando a Jesús, primordialmente por medio de su propio ejemplo.</a:t>
            </a:r>
            <a:endParaRPr lang="es-ES" sz="28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800" indent="-298800" algn="l" defTabSz="79668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8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Compartiendo sus propias experiencias positivas.</a:t>
            </a:r>
            <a:endParaRPr lang="es-ES" sz="28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800" indent="-298800" algn="l" defTabSz="79668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8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Poniéndolo en contacto con Cristo.</a:t>
            </a:r>
            <a:endParaRPr lang="es-ES" sz="28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800" indent="-298800" algn="l" defTabSz="79668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8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Recordando que Jesús irá a la ayuda de sus amigos y que Jesús es quien lo transformará.</a:t>
            </a:r>
            <a:endParaRPr lang="es-ES" sz="28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90" name="Shape 336"/>
          <p:cNvSpPr/>
          <p:nvPr/>
        </p:nvSpPr>
        <p:spPr>
          <a:xfrm>
            <a:off x="1410480" y="799920"/>
            <a:ext cx="6627600" cy="10130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 defTabSz="914400">
              <a:lnSpc>
                <a:spcPct val="90000"/>
              </a:lnSpc>
              <a:spcBef>
                <a:spcPts val="700"/>
              </a:spcBef>
              <a:tabLst>
                <a:tab pos="0" algn="l"/>
              </a:tabLst>
            </a:pPr>
            <a:r>
              <a:rPr lang="es-ES" sz="3600" b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¿Cómo deben los ancianos hablarle a sus amigos?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iming>
    <p:tnLst>
      <p:par>
        <p:cTn id="640" dur="indefinite" restart="never" nodeType="tmRoot">
          <p:childTnLst>
            <p:seq>
              <p:cTn id="641" dur="indefinite" nodeType="mainSeq">
                <p:childTnLst>
                  <p:par>
                    <p:cTn id="642" fill="hold">
                      <p:stCondLst>
                        <p:cond delay="indefinite"/>
                      </p:stCondLst>
                      <p:childTnLst>
                        <p:par>
                          <p:cTn id="643" fill="hold">
                            <p:stCondLst>
                              <p:cond delay="0"/>
                            </p:stCondLst>
                            <p:childTnLst>
                              <p:par>
                                <p:cTn id="644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5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4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7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8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49" dur="5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0" fill="hold">
                      <p:stCondLst>
                        <p:cond delay="indefinite"/>
                      </p:stCondLst>
                      <p:childTnLst>
                        <p:par>
                          <p:cTn id="651" fill="hold">
                            <p:stCondLst>
                              <p:cond delay="0"/>
                            </p:stCondLst>
                            <p:childTnLst>
                              <p:par>
                                <p:cTn id="65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3" fill="hold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54" dur="500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5" fill="hold">
                      <p:stCondLst>
                        <p:cond delay="indefinite"/>
                      </p:stCondLst>
                      <p:childTnLst>
                        <p:par>
                          <p:cTn id="656" fill="hold">
                            <p:stCondLst>
                              <p:cond delay="0"/>
                            </p:stCondLst>
                            <p:childTnLst>
                              <p:par>
                                <p:cTn id="65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8" fill="hold"/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59" dur="500"/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0" fill="hold">
                      <p:stCondLst>
                        <p:cond delay="indefinite"/>
                      </p:stCondLst>
                      <p:childTnLst>
                        <p:par>
                          <p:cTn id="661" fill="hold">
                            <p:stCondLst>
                              <p:cond delay="0"/>
                            </p:stCondLst>
                            <p:childTnLst>
                              <p:par>
                                <p:cTn id="66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3" fill="hold"/>
                                        <p:tgtEl>
                                          <p:spTgt spid="1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64" dur="500"/>
                                        <p:tgtEl>
                                          <p:spTgt spid="1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5" fill="hold">
                      <p:stCondLst>
                        <p:cond delay="indefinite"/>
                      </p:stCondLst>
                      <p:childTnLst>
                        <p:par>
                          <p:cTn id="666" fill="hold">
                            <p:stCondLst>
                              <p:cond delay="0"/>
                            </p:stCondLst>
                            <p:childTnLst>
                              <p:par>
                                <p:cTn id="66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8" fill="hold"/>
                                        <p:tgtEl>
                                          <p:spTgt spid="1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69" dur="500"/>
                                        <p:tgtEl>
                                          <p:spTgt spid="1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92" name="PlaceHolder 1"/>
          <p:cNvSpPr>
            <a:spLocks noGrp="1"/>
          </p:cNvSpPr>
          <p:nvPr>
            <p:ph/>
          </p:nvPr>
        </p:nvSpPr>
        <p:spPr>
          <a:xfrm>
            <a:off x="1652760" y="1357920"/>
            <a:ext cx="6582240" cy="41421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9604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“Así que, los que recibieron su palabra fueron bautizados; y se añadieron aquel día como tres mil personas”.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960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Hechos 2:41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1" name="PlaceHolder 1"/>
          <p:cNvSpPr>
            <a:spLocks noGrp="1"/>
          </p:cNvSpPr>
          <p:nvPr>
            <p:ph/>
          </p:nvPr>
        </p:nvSpPr>
        <p:spPr>
          <a:xfrm>
            <a:off x="1403640" y="981000"/>
            <a:ext cx="6336360" cy="48952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332640" indent="-332640" algn="l" defTabSz="88704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Los ancianos pueden pensar en un </a:t>
            </a:r>
            <a:r>
              <a:rPr lang="es-ES" sz="3880" b="1" i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familiar</a:t>
            </a:r>
            <a:r>
              <a:rPr lang="es-ES" sz="388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, para que sea un futuro discípulo.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2640" indent="-332640" algn="l" defTabSz="88704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Podrían elegir a un </a:t>
            </a:r>
            <a:r>
              <a:rPr lang="es-ES" sz="3880" b="1" i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vecino</a:t>
            </a:r>
            <a:r>
              <a:rPr lang="es-ES" sz="3880" b="0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2640" indent="-332640" algn="l" defTabSz="88704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Quizás encuentren a un </a:t>
            </a:r>
            <a:r>
              <a:rPr lang="es-ES" sz="3880" b="1" i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compañero de trabajo o de estudio</a:t>
            </a:r>
            <a:r>
              <a:rPr lang="es-ES" sz="388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" dur="500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" dur="500"/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3" name="PlaceHolder 1"/>
          <p:cNvSpPr>
            <a:spLocks noGrp="1"/>
          </p:cNvSpPr>
          <p:nvPr>
            <p:ph/>
          </p:nvPr>
        </p:nvSpPr>
        <p:spPr>
          <a:xfrm>
            <a:off x="1508760" y="790560"/>
            <a:ext cx="6489720" cy="49100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70720" indent="-270720" algn="l" defTabSz="72252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6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O, definitivamente, pensarán en un </a:t>
            </a:r>
            <a:r>
              <a:rPr lang="es-ES" sz="3160" b="1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amigo</a:t>
            </a:r>
            <a:r>
              <a:rPr lang="es-ES" sz="316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 de los tantos que la vida les ha regalado.</a:t>
            </a:r>
            <a:endParaRPr lang="es-ES" sz="31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0720" indent="-270720" algn="l" defTabSz="72252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6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Lo cierto es que es necesario que los ancianos y ancianas de iglesia cada uno elija a </a:t>
            </a:r>
            <a:r>
              <a:rPr lang="es-ES" sz="3160" b="1" i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una persona</a:t>
            </a:r>
            <a:r>
              <a:rPr lang="es-ES" sz="3160" b="0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16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para convertirla en discípulo de Jesús</a:t>
            </a:r>
            <a:r>
              <a:rPr lang="es-ES" sz="316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0720" indent="-270720" algn="l" defTabSz="722520">
              <a:lnSpc>
                <a:spcPct val="100000"/>
              </a:lnSpc>
              <a:spcBef>
                <a:spcPts val="4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6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Podrían tomar el ejemplo de </a:t>
            </a:r>
            <a:r>
              <a:rPr lang="es-ES" sz="316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Mateo, como algo digno de imitar.</a:t>
            </a:r>
            <a:endParaRPr lang="es-ES" sz="31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1" dur="indefinite" restart="never" nodeType="tmRoot">
          <p:childTnLst>
            <p:seq>
              <p:cTn id="22" dur="indefinite" nodeType="mainSeq"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" dur="500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5" name="PlaceHolder 1"/>
          <p:cNvSpPr>
            <a:spLocks noGrp="1"/>
          </p:cNvSpPr>
          <p:nvPr>
            <p:ph/>
          </p:nvPr>
        </p:nvSpPr>
        <p:spPr>
          <a:xfrm>
            <a:off x="1284480" y="885600"/>
            <a:ext cx="7098840" cy="4842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4240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3759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“El llamamiento de Mateo al discipulado excitó gran indignación. Que un maestro religioso eligiese a un publicano como uno de sus acompañantes inmediatos, era una ofensa contra las costumbres religiosas, sociales y nacionales…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 pitchFamily="0" charset="1"/>
        <a:ea typeface="Helvetica" pitchFamily="0" charset="1"/>
        <a:cs typeface="Helvetica" pitchFamily="0" charset="1"/>
      </a:majorFont>
      <a:minorFont>
        <a:latin typeface="Avenir Roman" pitchFamily="0" charset="1"/>
        <a:ea typeface="Avenir Roman" pitchFamily="0" charset="1"/>
        <a:cs typeface="Avenir Roman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LibreOffice/26.2.5.2$MacOSX_AARCH64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es-ES</dc:language>
  <cp:lastModifiedBy/>
  <cp:revision>0</cp:revision>
  <dc:subject/>
  <dc:title/>
</cp:coreProperties>
</file>