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2827"/>
    <a:srgbClr val="A793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9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14/05/2016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6053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14/05/2016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673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14/05/2016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0444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14/05/2016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4391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14/05/2016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330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14/05/2016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2173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14/05/2016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521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14/05/2016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3727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14/05/2016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8188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14/05/2016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8922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14/05/2016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448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6AAA6-DFEA-4BC1-BAAD-3778580737B0}" type="datetimeFigureOut">
              <a:rPr lang="pt-BR" smtClean="0"/>
              <a:t>14/05/2016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9585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3638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715440" y="428178"/>
            <a:ext cx="46646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 medida que la iglesia crecía rápidamente en el mundo entero 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comienzos del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siglo XX, se fue incrementando la necesidad de un manual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uso mundial para los pastores y los laicos. En 1931, la Junta Directiva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Asociación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General acordó publicar un Manual de la iglesia. J. L.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McElhany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que posteriormente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fue presidente de la Asociación General, preparó el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manuscrito, que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fue publicado en 1932.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205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779912" y="1196752"/>
            <a:ext cx="46646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frase inicial del prefacio de esa primera edición hacía notar que “se hace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cada vez más evidente la necesidad de un manual sobre el gobierno de la iglesia,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para establecer y preservar nuestras normas y prácticas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denominacionales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35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707904" y="836712"/>
            <a:ext cx="466465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Nótese la expresión preservar. No hay un intento de crear e imponer repentinamente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 modelo completo de gobierno eclesiástico. Se trata, más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bien,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 esfuerzo realizado para, primero, preservar todos los buenos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acuerdos adoptados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 través de los años y, luego, añadir otros reglamentos que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nuestros crecientes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progreso y complejidad llegaran a exigir.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569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475656" y="2042850"/>
            <a:ext cx="6840760" cy="2970326"/>
          </a:xfrm>
          <a:prstGeom prst="rect">
            <a:avLst/>
          </a:prstGeom>
          <a:solidFill>
            <a:srgbClr val="A79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899592" y="1772816"/>
            <a:ext cx="6840760" cy="2585323"/>
          </a:xfrm>
          <a:prstGeom prst="rect">
            <a:avLst/>
          </a:prstGeom>
          <a:solidFill>
            <a:srgbClr val="01282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Autoridad y función del Manual de la iglesia</a:t>
            </a:r>
            <a:endParaRPr lang="pt-BR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37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39552" y="1556792"/>
            <a:ext cx="367240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Manual de la iglesia ha existido en su actual formato desde 1932.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Describe la operación y las funciones de las iglesias locales, y su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relación con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las estructuras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denominacionales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 en las que tienen su membresía.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74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39552" y="1484784"/>
            <a:ext cx="424847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 Manual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la iglesia también expresa la comprensión que la Iglesia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Adventista del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Séptimo Día tiene de la vida cristiana, del gobierno de la iglesia y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disciplina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basada en principios bíblicos y en la autoridad de los congresos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Asociación General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debidamente constituidos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953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880353" y="1659285"/>
            <a:ext cx="741682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“Dios ordenó que tengan</a:t>
            </a:r>
          </a:p>
          <a:p>
            <a:pPr algn="ctr"/>
            <a:r>
              <a:rPr lang="es-E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autoridad los representantes de su iglesia de todas partes de la tierra, cuando</a:t>
            </a:r>
          </a:p>
          <a:p>
            <a:pPr algn="ctr"/>
            <a:r>
              <a:rPr lang="es-E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están reunidos en el Congreso de la Asociación General” </a:t>
            </a:r>
            <a:endParaRPr lang="es-ES" sz="28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Joyas de los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testimonios, t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. 3, pp. 408, 409).</a:t>
            </a:r>
            <a:endParaRPr lang="pt-BR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36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271356" y="1556792"/>
            <a:ext cx="41994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Manual de la iglesia está dividido en dos tipos de materiales. El contenido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cada capítulo es de valor mundial y se aplica a toda organización,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congregación y miembro de la iglesia.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318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47215" y="1124744"/>
            <a:ext cx="80158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Las normas y las prácticas de la Iglesia están basadas en los principios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las Santas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Escrituras. Estos principios, enfatizados por el Espíritu de Profecía, son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expuestos en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este Manual de la iglesia. Deben ser seguidos en todos los asuntos con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cernientes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 a la administración y el funcionamiento de las iglesias locales.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863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95936" y="1772816"/>
            <a:ext cx="46315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Manual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iglesia también define la relación que existe entre la congregación local y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Asociación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 otras entidades de la organización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denominacional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 adventista del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séptimo día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37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843808" y="2537609"/>
            <a:ext cx="68407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¿Por qué tener un Manual de </a:t>
            </a:r>
            <a:r>
              <a:rPr lang="es-E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la iglesia</a:t>
            </a:r>
            <a:r>
              <a:rPr lang="es-E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?</a:t>
            </a:r>
            <a:endParaRPr lang="pt-BR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464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95936" y="764704"/>
            <a:ext cx="46315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No se debería hacer ningún intento de establecer criterios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membresía, ni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instituir –ni hacer cumplir– normas ni reglamentos para el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funcionamiento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iglesia local que sean contrarios a estas decisiones adoptadas por la Asociación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General en Congreso, y que están expuestas en este Manual de la iglesia.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19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619672" y="2492896"/>
            <a:ext cx="6840760" cy="2232248"/>
          </a:xfrm>
          <a:prstGeom prst="rect">
            <a:avLst/>
          </a:prstGeom>
          <a:solidFill>
            <a:srgbClr val="A79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259632" y="2222862"/>
            <a:ext cx="6624736" cy="1938992"/>
          </a:xfrm>
          <a:prstGeom prst="rect">
            <a:avLst/>
          </a:prstGeom>
          <a:solidFill>
            <a:srgbClr val="01282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Cómo</a:t>
            </a:r>
            <a:r>
              <a:rPr lang="pt-BR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hacer</a:t>
            </a:r>
            <a:r>
              <a:rPr lang="pt-BR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cambios</a:t>
            </a:r>
            <a:endParaRPr lang="pt-BR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088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11560" y="1556792"/>
            <a:ext cx="511256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La Asociación General, a lo largo de los años, fue votando importantes</a:t>
            </a:r>
          </a:p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cambios en relación con el Manual de la iglesia. Al comprender cuán importante</a:t>
            </a:r>
          </a:p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es que en nuestra obra mundial todo se haga “decentemente y con orden”, el</a:t>
            </a:r>
          </a:p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Congreso de la Asociación General de 1946 adoptó el siguiente procedimiento:</a:t>
            </a:r>
          </a:p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“Todos los cambios o las revisiones de los reglamentos que deban hacerse en</a:t>
            </a:r>
          </a:p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el Manual deberán ser autorizados por un congreso de la Asociación General”</a:t>
            </a:r>
          </a:p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(General </a:t>
            </a:r>
            <a:r>
              <a:rPr lang="es-E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Conference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Report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 [Informe de la Asociación General], Nº 8, p. 197, 14</a:t>
            </a:r>
          </a:p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de junio de 1946).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484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5536" y="1052736"/>
            <a:ext cx="554461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1948, en vista de que las condiciones locales en diferentes regiones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del mundo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exigen a veces disposiciones especiales, el Concilio Otoñal votó “que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cada División del Campo mundial, incluso la División Norteamericana,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prepare un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‘Suplemento’ para este nuevo Manual de la iglesia, no para modificarlo,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sino para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complementarlo con el material adicional que sea aplicable a las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condiciones y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las circunstancias que prevalezcan en la División;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753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23928" y="1124744"/>
            <a:ext cx="460851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Congreso de la Asociación General del año 2000 autorizó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reclasificación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algunos de los materiales existentes en el Manual de la iglesia, en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sección de “Notas”, como orientación y ejemplos, más que como material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obligatorio, y aprobó el procedimiento para hacerle modificaciones.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285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827483" y="1052736"/>
            <a:ext cx="460851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Los cambios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o las revisiones del Manual de la iglesia, exceptuadas las Notas y los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cambios editoriales, solo pueden ser hechos por voto de un Congreso de la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Asociación General en el que estén reunidos los delegados del cuerpo mundial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creyentes, y tengan voz y voto en las revisiones que deben ser hechas.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788879" y="908720"/>
            <a:ext cx="460851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ese nivel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aprueba la propuesta, debe someter la revisión sugerida al próximo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nivel para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una evaluación adicional. Si los diferentes niveles aprueban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propuesta, finalmente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será enviada a la Comisión del Manual de la iglesia de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Asociación General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que considerará todas las recomendaciones.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304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95936" y="1772816"/>
            <a:ext cx="46085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revisión de una Nota sigue el mismo procedimiento. La Junta Directiva de la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Asociación General puede aprobar cambios a las Notas en cualquier Concilio Anual.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2156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971600" y="1844824"/>
            <a:ext cx="460851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Comisión del Manual de la iglesia informa la propuesta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cambios editoriales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que no sean sustanciales, al contenido principal del Manual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iglesia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un Concilio Otoñal de la Junta Directiva de la Asociación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General, que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puede votar su aprobación final.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36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83568" y="1819905"/>
            <a:ext cx="46085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Sin embargo, si en el Concilio Otoñal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 determina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por un tercio de los votos, que un cambio editorial altera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sustancialmente el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significado de un pasaje, el cambio propuesto debe ir al Congreso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Asociación General.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748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23928" y="1052736"/>
            <a:ext cx="460851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Dios es un Dios de orden, tal como se evidencia en sus obras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creación y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redención. Por lo tanto, el orden pertenece a la esencia de su iglesia. El orden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 alcanza por medio de principios y normas que guían a la Iglesia en sus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operaciones internas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y en el cumplimiento de su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misión</a:t>
            </a:r>
          </a:p>
          <a:p>
            <a:pPr algn="ctr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mundo.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1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11560" y="1844824"/>
            <a:ext cx="460851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el último Concilio Otoñal de un quinquenio, la Junta Directiva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Asociación General revisa todos los cambios a las Notas y coordina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los cambios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con cualquier otra enmienda propuesta al contenido principal del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Manual de la iglesia.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665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39552" y="1860848"/>
            <a:ext cx="460851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 publica una nueva edición del Manual de la iglesia después de cada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Congreso de la Asociación General. Siempre se debería utilizar la edición más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reciente. La presente edición incorpora las enmiendas realizadas en el Congreso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la Asociación General de 2015.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569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475656" y="2348880"/>
            <a:ext cx="6840760" cy="2232248"/>
          </a:xfrm>
          <a:prstGeom prst="rect">
            <a:avLst/>
          </a:prstGeom>
          <a:solidFill>
            <a:srgbClr val="A79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259632" y="2222862"/>
            <a:ext cx="6624736" cy="1938992"/>
          </a:xfrm>
          <a:prstGeom prst="rect">
            <a:avLst/>
          </a:prstGeom>
          <a:solidFill>
            <a:srgbClr val="01282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Dónde</a:t>
            </a:r>
            <a:r>
              <a:rPr lang="pt-BR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pedir </a:t>
            </a:r>
            <a:r>
              <a:rPr lang="pt-BR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consejo</a:t>
            </a:r>
            <a:endParaRPr lang="pt-BR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221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23928" y="764704"/>
            <a:ext cx="460851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oficiales, los líderes, los pastores y los miembros de la iglesia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deben recurrir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 la Asociación/Misión/Campo local en busca de consejo acerca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del funcionamiento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su congregación o cuando surjan preguntas relacionadas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con el Manual de la iglesia. Si no se logra un entendimiento o acuerdo, el asunto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deberá referirse a la Unión, para su aclaración.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983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475656" y="2105851"/>
            <a:ext cx="6840760" cy="2763309"/>
          </a:xfrm>
          <a:prstGeom prst="rect">
            <a:avLst/>
          </a:prstGeom>
          <a:solidFill>
            <a:srgbClr val="A79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115616" y="1835817"/>
            <a:ext cx="6624736" cy="2585323"/>
          </a:xfrm>
          <a:prstGeom prst="rect">
            <a:avLst/>
          </a:prstGeom>
          <a:solidFill>
            <a:srgbClr val="01282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Términos utilizados en el Manual de la iglesia</a:t>
            </a:r>
            <a:endParaRPr lang="pt-BR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347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5536" y="2348880"/>
            <a:ext cx="525658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Por motivos de economía editorial y de impresión, “Iglesia”, con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“I” mayúscula, en estas páginas, es utilizada en lugar de la frase completa “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Iglesia Adventista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del Séptimo Día”, y se refiere a la organización de la Iglesia en su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conjunto, más que a una congregación o iglesia local, a menos que sea utilizada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dentro de una cita.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0" y="1548081"/>
            <a:ext cx="2736304" cy="584775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r"/>
            <a:r>
              <a:rPr lang="pt-BR" sz="3200" dirty="0" err="1">
                <a:solidFill>
                  <a:schemeClr val="bg1"/>
                </a:solidFill>
                <a:latin typeface="Arial Black" panose="020B0A04020102020204" pitchFamily="34" charset="0"/>
              </a:rPr>
              <a:t>Iglesia</a:t>
            </a:r>
            <a:endParaRPr lang="pt-BR" sz="32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00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87086" y="2852936"/>
            <a:ext cx="45365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Por motivos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economía editorial y de impresión, “Asociación”, en estas páginas, significa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“Asociación, Misión, Campo, Sección, Delegación o Unión de iglesias”, tal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como el contexto administrativo lo indique.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0" y="1548081"/>
            <a:ext cx="8316416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r"/>
            <a:r>
              <a:rPr lang="es-ES" sz="2800" dirty="0">
                <a:solidFill>
                  <a:schemeClr val="bg1"/>
                </a:solidFill>
                <a:latin typeface="Arial Black" panose="020B0A04020102020204" pitchFamily="34" charset="0"/>
              </a:rPr>
              <a:t>Asociación, Misión, Sección, Delegación, Campo o Unión de Iglesias</a:t>
            </a:r>
            <a:endParaRPr lang="pt-BR" sz="2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698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87086" y="1484784"/>
            <a:ext cx="45365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Generalmente, cada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congregación es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miembro de la hermandad de iglesias conocida como Asociación, pero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hasta que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organización local adquiere el estatus de Asociación, en el Libro de Reglamentos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la Asociación General puede ser identificada como una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Misión, Sección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Delegación o Campo.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54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55576" y="2060848"/>
            <a:ext cx="476097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algunas divisiones mundiales, las uniones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iglesias en un país particular funcionan como una Asociación para los fines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las iglesias locales, y como una Unión para los fines de otras organizaciones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Iglesia. (Ver capítulo 3, “Organización y autoridad”.)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100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11560" y="2348880"/>
            <a:ext cx="453650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Gran parte de las áreas de la Iglesia mundial utiliza “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pastor” para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identificar a un miembro del clero. Por lo tanto, este término es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utilizado en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estas páginas en lugar de “ministro”, sin importar las responsabilidades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que se le asignen en la Asociación local.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0" y="1548081"/>
            <a:ext cx="5292080" cy="584775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r"/>
            <a:r>
              <a:rPr lang="pt-BR" sz="3200" dirty="0">
                <a:solidFill>
                  <a:schemeClr val="bg1"/>
                </a:solidFill>
                <a:latin typeface="Arial Black" panose="020B0A04020102020204" pitchFamily="34" charset="0"/>
              </a:rPr>
              <a:t>Pastor y ministro</a:t>
            </a:r>
            <a:endParaRPr lang="pt-BR" sz="32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485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971600" y="1412776"/>
            <a:ext cx="7200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Para que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sea una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organización eclesiástica exitosa al servicio del Señor y de la humanidad,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necesita orden, reglamentos y disciplina. Las Escrituras afirman: “Hágase todo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decentemente y con orden” (1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14:40).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18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56666" y="1536174"/>
            <a:ext cx="453650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uso del término aquí no tiene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intención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imponer ese uso donde se acostumbra decir “ministro”. Los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pastores referidos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este manual son los que han sido designados por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Asociación para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supervisar los asuntos de la iglesia local o de un distrito.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041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39552" y="2492896"/>
            <a:ext cx="45365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menos que se indique otra cosa,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fueron tomados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la versión Reina-Valera, revisión de 1960, publicada por las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Sociedades Bíblicas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América Latina.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0" y="1548081"/>
            <a:ext cx="8100392" cy="584775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r"/>
            <a:r>
              <a:rPr lang="es-ES" sz="3200" dirty="0">
                <a:solidFill>
                  <a:schemeClr val="bg1"/>
                </a:solidFill>
                <a:latin typeface="Arial Black" panose="020B0A04020102020204" pitchFamily="34" charset="0"/>
              </a:rPr>
              <a:t>Los versículos de las Escrituras</a:t>
            </a:r>
            <a:endParaRPr lang="pt-BR" sz="32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003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75556" y="1536174"/>
            <a:ext cx="79928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“La iglesia de Cristo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está en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constante peligro. Satanás está procurando destruir al pueblo de Dios, y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la mente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de un hombre, el juicio de un hombre, no es suficiente como algo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en que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confiar. Cristo quiere que sus seguidores se mantengan unidos en la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iglesia, observando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orden, teniendo reglas y disciplina, y que todos se sujeten unos a</a:t>
            </a:r>
          </a:p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otros, estimando a los demás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mejores</a:t>
            </a:r>
          </a:p>
          <a:p>
            <a:pPr algn="ctr"/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que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sí mismos” </a:t>
            </a:r>
            <a:endParaRPr lang="es-ES" sz="24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Testimonios para la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iglesia, t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. 3, p. 489).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94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83568" y="1700808"/>
            <a:ext cx="410445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Finalmente, el Congreso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la Asociación General de 1882 votó la preparación de “instrucciones para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dirigentes de la iglesia, que debían ser impresas en la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Review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Herald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 forma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folleto” (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Review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Herald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26 de diciembre de 1882).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447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043608" y="1536678"/>
            <a:ext cx="41044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Este acuerdo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revela la creciente comprensión de que el orden en la iglesia era imperativo,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 se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quería que la organización eclesiástica funcionara con eficiencia, y de que la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uniformidad en tal orden exigía que sus principios orientadores se pusieran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 forma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impresa.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59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93714" y="1052736"/>
            <a:ext cx="466465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Sin embargo, en el Congreso de la Asociación General de 1883,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cuando se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propuso que esos artículos se publicaran en forma permanente como un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manual de la iglesia, los delegados rechazaron la idea. Los hermanos temían que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eso haría caer a la iglesia en la formalidad y coartaría la libertad de sus ministros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para tratar los asuntos de orden eclesiástico como desearan en forma individual.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530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39552" y="1916832"/>
            <a:ext cx="547260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Quizás el más notable de esos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esfuerzos haya sido un libro de 184 páginas publicado en 1907 por el pionero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J. N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Loughborough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titulado La iglesia, su organización, orden y disciplina, que abordaba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muchos de los temas que hoy están contenidos en el Manual de la iglesia.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095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1906</Words>
  <Application>Microsoft Office PowerPoint</Application>
  <PresentationFormat>Apresentação na tela (4:3)</PresentationFormat>
  <Paragraphs>103</Paragraphs>
  <Slides>41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41</vt:i4>
      </vt:variant>
    </vt:vector>
  </HeadingPairs>
  <TitlesOfParts>
    <vt:vector size="42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Alana</dc:creator>
  <cp:lastModifiedBy>Alana</cp:lastModifiedBy>
  <cp:revision>26</cp:revision>
  <dcterms:created xsi:type="dcterms:W3CDTF">2016-04-24T19:33:28Z</dcterms:created>
  <dcterms:modified xsi:type="dcterms:W3CDTF">2016-05-15T01:25:42Z</dcterms:modified>
</cp:coreProperties>
</file>