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99" r:id="rId4"/>
    <p:sldId id="400" r:id="rId5"/>
    <p:sldId id="401" r:id="rId6"/>
    <p:sldId id="402" r:id="rId7"/>
    <p:sldId id="403" r:id="rId8"/>
    <p:sldId id="404" r:id="rId9"/>
    <p:sldId id="405" r:id="rId10"/>
    <p:sldId id="406" r:id="rId11"/>
    <p:sldId id="407" r:id="rId12"/>
    <p:sldId id="408" r:id="rId13"/>
    <p:sldId id="409" r:id="rId14"/>
    <p:sldId id="410" r:id="rId15"/>
    <p:sldId id="411" r:id="rId16"/>
    <p:sldId id="412" r:id="rId17"/>
    <p:sldId id="413" r:id="rId18"/>
    <p:sldId id="414" r:id="rId19"/>
    <p:sldId id="415" r:id="rId20"/>
    <p:sldId id="416" r:id="rId21"/>
    <p:sldId id="417" r:id="rId22"/>
    <p:sldId id="418" r:id="rId23"/>
    <p:sldId id="419" r:id="rId24"/>
    <p:sldId id="420" r:id="rId25"/>
    <p:sldId id="421" r:id="rId26"/>
    <p:sldId id="422" r:id="rId27"/>
    <p:sldId id="423" r:id="rId28"/>
    <p:sldId id="424" r:id="rId29"/>
    <p:sldId id="425" r:id="rId30"/>
    <p:sldId id="426" r:id="rId31"/>
    <p:sldId id="427" r:id="rId32"/>
    <p:sldId id="428" r:id="rId33"/>
    <p:sldId id="429" r:id="rId34"/>
    <p:sldId id="430" r:id="rId35"/>
    <p:sldId id="431" r:id="rId36"/>
    <p:sldId id="438" r:id="rId37"/>
    <p:sldId id="434" r:id="rId38"/>
    <p:sldId id="435" r:id="rId39"/>
    <p:sldId id="436" r:id="rId40"/>
    <p:sldId id="433" r:id="rId41"/>
    <p:sldId id="439" r:id="rId42"/>
    <p:sldId id="440" r:id="rId43"/>
    <p:sldId id="442" r:id="rId44"/>
    <p:sldId id="443" r:id="rId45"/>
    <p:sldId id="444" r:id="rId46"/>
    <p:sldId id="445" r:id="rId47"/>
    <p:sldId id="447" r:id="rId48"/>
    <p:sldId id="448" r:id="rId49"/>
    <p:sldId id="449" r:id="rId50"/>
    <p:sldId id="450" r:id="rId51"/>
    <p:sldId id="451" r:id="rId52"/>
    <p:sldId id="452" r:id="rId53"/>
    <p:sldId id="453" r:id="rId54"/>
    <p:sldId id="454" r:id="rId55"/>
    <p:sldId id="455" r:id="rId56"/>
    <p:sldId id="457" r:id="rId57"/>
    <p:sldId id="458" r:id="rId58"/>
    <p:sldId id="459" r:id="rId59"/>
    <p:sldId id="460" r:id="rId60"/>
    <p:sldId id="461" r:id="rId61"/>
    <p:sldId id="462" r:id="rId62"/>
    <p:sldId id="463" r:id="rId63"/>
    <p:sldId id="464" r:id="rId64"/>
    <p:sldId id="465" r:id="rId65"/>
    <p:sldId id="466" r:id="rId66"/>
    <p:sldId id="467" r:id="rId67"/>
    <p:sldId id="468" r:id="rId68"/>
    <p:sldId id="469" r:id="rId69"/>
    <p:sldId id="470" r:id="rId70"/>
    <p:sldId id="471" r:id="rId71"/>
    <p:sldId id="472" r:id="rId72"/>
    <p:sldId id="473" r:id="rId73"/>
    <p:sldId id="474" r:id="rId74"/>
    <p:sldId id="475" r:id="rId75"/>
    <p:sldId id="476" r:id="rId76"/>
    <p:sldId id="477" r:id="rId77"/>
    <p:sldId id="479" r:id="rId78"/>
    <p:sldId id="480" r:id="rId79"/>
    <p:sldId id="481" r:id="rId80"/>
    <p:sldId id="482" r:id="rId81"/>
    <p:sldId id="483" r:id="rId82"/>
    <p:sldId id="484" r:id="rId83"/>
    <p:sldId id="485" r:id="rId84"/>
    <p:sldId id="486" r:id="rId85"/>
    <p:sldId id="487" r:id="rId86"/>
    <p:sldId id="488" r:id="rId87"/>
    <p:sldId id="489" r:id="rId88"/>
    <p:sldId id="490" r:id="rId89"/>
    <p:sldId id="491" r:id="rId90"/>
    <p:sldId id="492" r:id="rId91"/>
    <p:sldId id="493" r:id="rId92"/>
    <p:sldId id="494" r:id="rId93"/>
    <p:sldId id="495" r:id="rId94"/>
    <p:sldId id="496" r:id="rId95"/>
    <p:sldId id="497" r:id="rId96"/>
    <p:sldId id="498" r:id="rId97"/>
    <p:sldId id="499" r:id="rId98"/>
    <p:sldId id="500" r:id="rId99"/>
    <p:sldId id="501" r:id="rId100"/>
    <p:sldId id="502" r:id="rId101"/>
    <p:sldId id="503" r:id="rId102"/>
    <p:sldId id="504" r:id="rId103"/>
    <p:sldId id="505" r:id="rId104"/>
    <p:sldId id="506" r:id="rId105"/>
    <p:sldId id="507" r:id="rId106"/>
    <p:sldId id="508" r:id="rId107"/>
    <p:sldId id="509" r:id="rId108"/>
    <p:sldId id="510" r:id="rId109"/>
    <p:sldId id="511" r:id="rId110"/>
    <p:sldId id="512" r:id="rId111"/>
    <p:sldId id="513" r:id="rId112"/>
    <p:sldId id="529" r:id="rId113"/>
    <p:sldId id="514" r:id="rId114"/>
    <p:sldId id="515" r:id="rId115"/>
    <p:sldId id="516" r:id="rId116"/>
    <p:sldId id="517" r:id="rId117"/>
    <p:sldId id="518" r:id="rId118"/>
    <p:sldId id="519" r:id="rId119"/>
    <p:sldId id="520" r:id="rId120"/>
    <p:sldId id="521" r:id="rId121"/>
    <p:sldId id="522" r:id="rId122"/>
    <p:sldId id="523" r:id="rId123"/>
    <p:sldId id="524" r:id="rId124"/>
    <p:sldId id="525" r:id="rId125"/>
    <p:sldId id="526" r:id="rId126"/>
    <p:sldId id="527" r:id="rId127"/>
    <p:sldId id="528" r:id="rId128"/>
    <p:sldId id="269" r:id="rId12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935B"/>
    <a:srgbClr val="012827"/>
    <a:srgbClr val="F9E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9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presProps" Target="pres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theme" Target="theme/theme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05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3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044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39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3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217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521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372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818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892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448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9585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363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9552" y="1556792"/>
            <a:ext cx="42484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Hay un solo Dios: Padre, Hijo y Espíritu Santo, una unidad de tres personas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coeternas. Dios es inmortal, todopoderoso, omnisapiente, superior 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todos y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omnipresente. Es infinito y escapa a la comprensión humana, aunque se lo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puede conocer por medio de su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autorrevelación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84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5536" y="1268760"/>
            <a:ext cx="49685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matrimonio fue establecido por Dios en el Edén, y confirmado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por Jesús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que fuera una unión para toda la vida entre un hombre y una mujer,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amante compañerismo. Para el cristiano, el matrimonio es un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compromiso con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Dios y con el cónyuge, y debería celebrarse solamente entre un hombre y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una mujer que participan de la misma fe.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62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67544" y="2060848"/>
            <a:ext cx="462775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amor mutuo, el honor, el respeto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responsabilidad constituyen la estructura de esa relación, que debe reflejar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 amor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la santidad, la intimidad y la perdurabilidad de la relación que existe entre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Cristo y su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77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55576" y="1412776"/>
            <a:ext cx="453650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Con respecto al divorcio, Jesús enseñó que la persona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 se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divorcia, a menos que sea por causa de relaciones sexuales ilícitas, y se casa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con otra persona, comete adulterio. Aunque algunas relaciones familiares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estén lejos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de ser ideales, el hombre y la mujer que se dedican plenamente el uno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 otro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en matrimonio pueden, en Cristo, lograr una amorosa unidad gracias a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dirección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del Espíritu y a la instrucción de la iglesia.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32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5536" y="1412776"/>
            <a:ext cx="513752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Dios bendice a la familia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quiere que sus miembros se ayuden mutuamente hasta alcanzar la plena madurez.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Una creciente intimidad familiar es uno de los rasgos característicos del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último mensaje evangélico. Los padres deben criar a sus hijos para que amen y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obedezcan al Señor.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160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61131" y="1196752"/>
            <a:ext cx="513752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Deben enseñarles, mediante el precepto y el ejemplo, que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Cristo es un guía amante, tierno y que se preocupa por sus criaturas, y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 quiere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lleguen a ser miembros de su cuerpo, la familia de Dios, que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engloba tanto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personas solteras como casadas 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Gén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2:18-25;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Éxo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20:12;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Deut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6:5-9; Prov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22:6; Mal. 4:5, 6; Mat. 5:31, 32; 19:3-9, 12; Mar. 10:11, 12; Juan 2:1-11; 1</a:t>
            </a:r>
          </a:p>
          <a:p>
            <a:pPr algn="ctr"/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7:7, 10, 11; 2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6:14; Efe. 5:21-33; 6:1-4).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41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348844" y="4365104"/>
            <a:ext cx="5976664" cy="1200329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ministerio de Cristo en el Santuario celestial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47997" y="4180439"/>
            <a:ext cx="18261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ln w="28575">
                  <a:solidFill>
                    <a:schemeClr val="bg1"/>
                  </a:solidFill>
                </a:ln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24</a:t>
            </a:r>
            <a:endParaRPr lang="pt-BR" sz="9600" dirty="0">
              <a:ln w="28575">
                <a:solidFill>
                  <a:schemeClr val="bg1"/>
                </a:solidFill>
              </a:ln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5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27584" y="1556792"/>
            <a:ext cx="45365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Hay un Santuario en el cielo, el verdadero Tabernáculo que el Señor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erigió y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no el ser humano. En él ministra Cristo en favor de nosotros, para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poner 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disposición de los creyentes los beneficios de su sacrificio expiatorio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ofrecido una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vez y para siempre en la cruz.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527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27584" y="2044503"/>
            <a:ext cx="41764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Cristo, en su ascensión, llegó a ser nuestro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gran Sumo Sacerdote y comenzó su ministerio intercesor, que fue tipificado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la obra del sumo sacerdote en el lugar santo del Santuario terrenal.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429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568" y="1700808"/>
            <a:ext cx="43454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1844,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al concluir el período profético de los 2.300 días, inició la segunda y última fase de su ministerio expiatorio, que fue tipificado por la obra del sumo sacerdote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el lugar santísimo del Santuario terrenal.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12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1196752"/>
            <a:ext cx="513752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Esta obra es un Juicio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Investigador, que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forma parte de la eliminación definitiva del pecado, prefigurada por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purificación del antiguo Santuario hebreo en el Día de la Expiación. En el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servicio simbólico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el Santuario se purificaba mediante la sangre de los sacrificios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animales, pero las cosas celestiales se purifican mediante el perfecto sacrificio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sangre de Jesús.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77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9552" y="1268760"/>
            <a:ext cx="42484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Dios, que es amor, es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digno, para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siempre, de reverencia, adoración y servicio por parte de toda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creación (</a:t>
            </a:r>
            <a:r>
              <a:rPr lang="es-E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Gén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1:26;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Deut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6:4; Isa. 6:8; Mat. 28:19; Juan 3:16; 2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1:21, 22; 13:14;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Efe. 4:4-6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s-E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Ped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1:2).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69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27584" y="1556792"/>
            <a:ext cx="484234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Juicio Investigador revela, a las inteligencias celestiales,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quiénes de entre los muertos duermen en Cristo, siendo, por lo tanto, considerados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dignos, en él, de participar en la primera resurrección.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51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568" y="908720"/>
            <a:ext cx="45365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También pone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manifiesto quién, de entre los vivos, permanece en Cristo, guardando los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mandamientos de Dios y la fe de Jesús, estando, por lo tanto, en él, preparado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ser trasladado a su Reino eterno. Este Juicio vindica la justicia de Dios al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salvar a los que creen en Jesús. Declara que los que permanecieron leales a Dios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recibirán el Reino.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48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16455" y="1340768"/>
            <a:ext cx="453650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conclusión de este ministerio de Cristo señalará el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 del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tiempo de prueba otorgado a los seres humanos antes de su segunda venida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(Lev. 16; Núm. 14:34;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Eze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4:6; Dan. 7:9-27; 8:13, 14; 9:24-27;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Heb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1:3; 2:16,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17; 4:14-16; 8:1-5; 9:11-28; 10:19-22;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Apoc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8:3-5; 11:19; 14:6, 7, 12; 20:12;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22:11, 12).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688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348844" y="4221088"/>
            <a:ext cx="5976664" cy="1200329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segunda </a:t>
            </a:r>
            <a:r>
              <a:rPr lang="pt-BR" sz="3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venida</a:t>
            </a:r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 Cristo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47997" y="4036423"/>
            <a:ext cx="18261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ln w="28575">
                  <a:solidFill>
                    <a:schemeClr val="bg1"/>
                  </a:solidFill>
                </a:ln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25</a:t>
            </a:r>
            <a:endParaRPr lang="pt-BR" sz="9600" dirty="0">
              <a:ln w="28575">
                <a:solidFill>
                  <a:schemeClr val="bg1"/>
                </a:solidFill>
              </a:ln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704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99592" y="1700808"/>
            <a:ext cx="38884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segunda venida de Cristo es la bienaventurada esperanza de la iglesia,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gran culminación del evangelio. La venida del Salvador será literal, personal,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visible y de alcance mundial.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07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568" y="1340768"/>
            <a:ext cx="446449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Cuando el Señor regrese, los justos muertos resucitarán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y, junto con los justos que estén vivos, serán glorificados y llevados al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cielo, pero los impíos morirán. El hecho de que la mayor parte de las profecías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esté alcanzando su pleno cumplimiento, unido a las actuales condiciones del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mundo, nos indica que la venida de Cristo está cerca.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83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9552" y="1484784"/>
            <a:ext cx="432048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momento cuando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ocurrirá este acontecimiento no ha sido revelado y, por lo tanto, se nos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exhorta 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estar preparados en todo tiempo (Mat. 24; Mar. 13;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Luc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21; Juan 14:1-3;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1:9-11; 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15:51-54; 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Tes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4:13-18; 5:1-6; 2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Tes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1:7-10; 2:8; 2 Tim. 3:1-5;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Tito 2:13;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Heb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9:28;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Apoc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1:7; 14:14-20; 19:11-21).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58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555776" y="1558533"/>
            <a:ext cx="5976664" cy="1200329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muerte y la resurrección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854929" y="995244"/>
            <a:ext cx="18261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ln w="28575">
                  <a:solidFill>
                    <a:schemeClr val="bg1"/>
                  </a:solidFill>
                </a:ln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26</a:t>
            </a:r>
            <a:endParaRPr lang="pt-BR" sz="9600" dirty="0">
              <a:ln w="28575">
                <a:solidFill>
                  <a:schemeClr val="bg1"/>
                </a:solidFill>
              </a:ln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35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283968" y="1833552"/>
            <a:ext cx="42484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paga del pecado es la muerte. Pero Dios, el único que es inmortal,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otorgará vida eterna a sus redimidos. Hasta ese día, la muerte constituye un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estado de inconsciencia para todos los que han fallecido.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1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211960" y="1412776"/>
            <a:ext cx="37444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Cuando Cristo, que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 nuestra vida, aparezca, los justos resucitados y los justos vivos serán glorificados,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todos juntos serán arrebatados para salir al encuentro de su Señor.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742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339752" y="1294608"/>
            <a:ext cx="5976664" cy="646331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Padre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598361" y="751651"/>
            <a:ext cx="10054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3</a:t>
            </a:r>
            <a:endParaRPr lang="pt-BR" sz="9600" dirty="0"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52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482968" y="1412776"/>
            <a:ext cx="396044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segunda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resurrección, la resurrección de los impíos, ocurrirá mil años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después (Job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19:25-27; Sal. 146:3, 4;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Ecl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9:5, 6, 10; Dan. 12:2, 13; Isa. 25:8; Juan 5:28, 29;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11:11-14;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Rom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6:23; 16; 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15:51-54; Col. 3:4; 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Tes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4:13-17; 1 Tim. 6:15;</a:t>
            </a:r>
          </a:p>
          <a:p>
            <a:pPr algn="ctr"/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Apoc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20:1-10).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419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483768" y="2972851"/>
            <a:ext cx="5976664" cy="1200329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milenio y el fin del pecado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782921" y="2843351"/>
            <a:ext cx="18261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ln w="28575">
                  <a:solidFill>
                    <a:schemeClr val="bg1"/>
                  </a:solidFill>
                </a:ln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27</a:t>
            </a:r>
            <a:endParaRPr lang="pt-BR" sz="9600" dirty="0">
              <a:ln w="28575">
                <a:solidFill>
                  <a:schemeClr val="bg1"/>
                </a:solidFill>
              </a:ln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510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59399" y="1484784"/>
            <a:ext cx="46085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milenio es el reino de mil años de Cristo con sus santos en el cielo, que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 extiende entre la primera y la segunda resurrección. Durante ese tiempo, serán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juzgados los impíos; la Tierra estará completamente desolada, sin habitantes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humanos con vida, pero sí ocupada por Satanás y sus ángeles.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50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568" y="1772816"/>
            <a:ext cx="44644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Al terminar ese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período, Cristo y sus santos, y la Santa Ciudad, descenderán del cielo a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Tierra. Los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impíos muertos resucitarán entonces y, junto con Satanás y sus ángeles,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rodearán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ciudad; pero el fuego de Dios los consumirá y purificará la Tierra.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81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69920" y="2420888"/>
            <a:ext cx="38884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ese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modo, el universo será librado del pecado y de los pecadores para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siempre (</a:t>
            </a:r>
            <a:r>
              <a:rPr lang="es-E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4:23-26;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Eze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28:18, 19; Mal. 4:1; 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6:2, 3;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Apoc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20; 21:1-5).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1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223550" y="1558533"/>
            <a:ext cx="5976664" cy="646331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pt-BR" sz="3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Tierra</a:t>
            </a:r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Nueva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22703" y="995244"/>
            <a:ext cx="18261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ln w="28575">
                  <a:solidFill>
                    <a:schemeClr val="bg1"/>
                  </a:solidFill>
                </a:ln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28</a:t>
            </a:r>
            <a:endParaRPr lang="pt-BR" sz="9600" dirty="0">
              <a:ln w="28575">
                <a:solidFill>
                  <a:schemeClr val="bg1"/>
                </a:solidFill>
              </a:ln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75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355976" y="836712"/>
            <a:ext cx="42484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la Tierra Nueva, en que habita la justicia, Dios proporcionará un hogar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eterno para los redimidos, y un ambiente perfecto para la vida, el amor, el gozo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el aprendizaje eternos en su presencia. Porque allí Dios mismo morará con su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pueblo, y el sufrimiento y la muerte terminarán para siempre.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73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615926" y="1052736"/>
            <a:ext cx="41044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gran conflicto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habrá terminado y el pecado no existirá más. Todas las cosas, animadas e inanimadas,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declararán que Dios es amor; y él reinará para siempre jamás. Amén (Isa.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35; 65:17-25; Mat. 5:5; 2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Ped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3:13;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Apoc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11:15; 21:1-7; 22:1-5).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90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7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07904" y="548680"/>
            <a:ext cx="496855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Dios el Padre eterno es el Creador, Originador, Sustentador y Soberano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toda la creación. Es justo y santo, misericordioso y clemente, tardo en airarse,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abundante en amor y fidelidad. Las cualidades y las facultades del Padre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 manifiestan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también en el Hijo y en el Espíritu Santo 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Gén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1:1;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Deut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4:35;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Sal. 110:1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4; Juan 3:16; 14:9; 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15:28; 1 Tim. 1:17; 1 Juan 4:8;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Apoc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4:11).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4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331640" y="5085184"/>
            <a:ext cx="5976664" cy="646331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pt-BR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Hijo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90249" y="4542227"/>
            <a:ext cx="10054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4</a:t>
            </a:r>
            <a:endParaRPr lang="pt-BR" sz="9600" dirty="0"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06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139952" y="836712"/>
            <a:ext cx="44644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Dios el hijo Eterno se encarnó como Jesucristo. Por medio de él se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crearon todas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cosas, se reveló el carácter de Dios, se llevó a cabo la salvación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humanidad y se juzga al mundo. Aunque es verdadero y eternamente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Dios, llegó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ser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también verdaderamente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humano, Jesús el Cristo.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27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07904" y="1052736"/>
            <a:ext cx="49685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Fue concebido por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Espíritu Santo y nació de la virgen María. Vivió y experimentó la tentación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como ser humano, pero ejemplificó perfectamente la justicia y el amor de Dios.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Mediante sus milagros, manifestó el poder de Dios, y aquellos dieron testimonio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que era el prometido Mesías de Dios.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6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568" y="1988840"/>
            <a:ext cx="39604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Sufrió y murió voluntariamente en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cruz por nuestros pecados y en nuestro lugar, resucitó de entre los muertos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ascendió al cielo para ministrar en el Santuario celestial en favor de nosotros.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610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9552" y="1268760"/>
            <a:ext cx="41044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Volverá otra vez en gloria, para librar definitivamente a su pueblo y restaurar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todas las cosas (Isa. 53:4-6; Dan. 9:25-27;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Luc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1:35; Juan 1:1-3, 14; 5:22; 10:30;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14:1-3, 9, 13;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Rom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6:23; 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15:3, 4; 2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3:18; 5:17-19; Fil. 2:5-11; Col.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1:15-19;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Heb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2:9-18; 8:1, 2).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30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339752" y="1294608"/>
            <a:ext cx="5976664" cy="646331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pt-BR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Espíritu</a:t>
            </a: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Santo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598361" y="751651"/>
            <a:ext cx="10054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5</a:t>
            </a:r>
            <a:endParaRPr lang="pt-BR" sz="9600" dirty="0"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31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89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464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9552" y="1268760"/>
            <a:ext cx="40324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Dios el Espíritu eterno desempeñó una parte activa, con el Padre y el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Hijo, en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creación, en la encarnación y en la redención. Es una persona, de la misma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manera que lo son el Padre y el Hijo. Inspiró a los autores de las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Escrituras. Infundió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poder a la vida de Cristo.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92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971600" y="2132856"/>
            <a:ext cx="38164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Atrae y convence a los seres humanos, y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renueva 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que responden y los transforma a la imagen de Dios. Enviado por el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Padre y por el Hijo para estar siempre con sus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hijos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988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9552" y="1268760"/>
            <a:ext cx="49685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…concede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dones espirituales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la iglesia, la capacita para dar testimonio en favor de Cristo y, en armonía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 las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Escrituras, la guía a toda la verdad 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Gén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1:1, 2; 2 Sam. 23:2; Sal. 51:11; Isa.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61:1;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Luc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1:35; 4:18; Juan 14:16-18, 26; 15:26; 16:7-13;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1:8; 5:3;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10:38; </a:t>
            </a:r>
            <a:r>
              <a:rPr lang="es-E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Rom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5:5; 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12:7-11; 2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3:18; 2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Ped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1:21).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75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339752" y="1294608"/>
            <a:ext cx="5976664" cy="646331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pt-BR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creación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598361" y="751651"/>
            <a:ext cx="10054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6</a:t>
            </a:r>
            <a:endParaRPr lang="pt-BR" sz="9600" dirty="0"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30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635896" y="1556792"/>
            <a:ext cx="49685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Dios reveló en las Escrituras el relato auténtico e histórico de su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actividad creadora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El Señor creó el universo y, en una creación reciente de seis días,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hizo “los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cielos y la tierra, el mar, y todas las cosas que en ellos hay”, y reposó en el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séptimo día.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57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491880" y="1844824"/>
            <a:ext cx="49685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ese modo, estableció el sábado como un monumento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perpetuo conmemorativo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obra que llevó a cabo y completó durante seis días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literales que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junto con el sábado, constituyeron la misma unidad de tiempo que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hoy llamamos semana.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320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635896" y="620688"/>
            <a:ext cx="496855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Dios hizo al primer hombre y a la primera mujer a su imagen, como corona de la creación, y les dio dominio sobre el mundo y la responsabilidad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cuidar de él. Cuando el mundo quedó terminado, era “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bueno en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gran manera”, proclamando la gloria de Dios 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Gén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1, 2; 5; 11;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Éxo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20:8-11;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Sal. 19:1-6; 33:6, 9; 104; Isa. 45:12, 18;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17:24; Col. 1:16;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Heb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1:2;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11:3; </a:t>
            </a:r>
            <a:r>
              <a:rPr lang="es-E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Apoc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10:6; 14:7).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42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763688" y="4365104"/>
            <a:ext cx="5976664" cy="1200329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naturaleza de la humanidad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045699" y="4365104"/>
            <a:ext cx="10054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7</a:t>
            </a:r>
            <a:endParaRPr lang="pt-BR" sz="9600" dirty="0"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90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9552" y="1268760"/>
            <a:ext cx="446449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Dios hizo al hombre y a la mujer a su imagen, con individualidad propia,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con la facultad y la libertad de pensar y obrar. Aunque los creó como seres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libres, cada uno es una unidad indivisible de cuerpo, mente y espíritu, que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depende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Dios para la vida, el aliento y todo lo demás.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39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95936" y="980728"/>
            <a:ext cx="446449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Cuando nuestros primeros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padres desobedecieron a Dios, negaron su dependencia de él y cayeron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 elevada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posición. La imagen de Dios en ellos se desfiguró y quedaron sujetos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muerte. Sus descendientes participan de esta naturaleza caída y de sus consecuencias.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89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27584" y="1052736"/>
            <a:ext cx="78488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Adventistas del Séptimo Día aceptamos la Biblia como nuestro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único credo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sostenemos una serie de creencias fundamentales basadas en las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enseñanzas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Sagradas Escrituras. Estas creencias, tal como se presentan aquí,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constituyen la forma en que la iglesia comprende y expresa las enseñanzas de las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Escrituras.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09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427984" y="1412776"/>
            <a:ext cx="41044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Nacen con debilidades y tendencias hacia el mal. Pero Dios, en Cristo,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reconcilió al mundo consigo mismo y, por medio de su Espíritu Santo, restaura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los mortales penitentes la imagen de su Hacedor.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16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1484784"/>
            <a:ext cx="41044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Creados para la gloria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Dios, se los llama a amarlo a él y a amarse mutuamente, y a cuidar del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ambiente que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rodea 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Gén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1:26-28; 2:7, 15; 3; Sal. 8:4-8; 51:5, 10; 58:3;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Jer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17:9;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17:24-28;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Rom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5:12-17; 2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5:19, 20; Efe. 2:3; 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Tes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5:23; 1 Juan 3:4; 4:7,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8, 11, 20).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55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348844" y="1213315"/>
            <a:ext cx="5976664" cy="646331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pt-BR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gran</a:t>
            </a: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conflicto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598361" y="751651"/>
            <a:ext cx="10054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8</a:t>
            </a:r>
            <a:endParaRPr lang="pt-BR" sz="9600" dirty="0"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86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79912" y="836712"/>
            <a:ext cx="496855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Toda la humanidad está ahora envuelta en un gran conflicto entre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Cristo y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Satanás en cuanto al carácter de Dios, su ley y su soberanía sobre el universo.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Este conflicto se originó en el cielo cuando un ser creado, dotado de libre albedrío,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 exaltó a sí mismo y se convirtió en Satanás, el adversario de Dios, y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condujo a la rebelión a una parte de los ángeles.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09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067944" y="548680"/>
            <a:ext cx="468052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Satanás introdujo el espíritu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rebelión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este mundo cuando indujo a Adán y a Eva a pecar. El pecado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humano produjo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como resultado la distorsión de la imagen de Dios en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humanidad, el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trastorno del mundo creado y, posteriormente, su completa devastación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ocasión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del diluvio global, tal como lo presenta el registro histórico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Génesis 1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al 11.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0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707904" y="428178"/>
            <a:ext cx="496855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Observado por toda la creación, este mundo se convirtió en el campo de batalla del conflicto universal, a cuyo término el Dios de amor quedará finalmente </a:t>
            </a:r>
            <a:r>
              <a:rPr lang="es-E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vindicado.</a:t>
            </a:r>
            <a:r>
              <a:rPr lang="pt-B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ayudar a su pueblo en este conflicto, Cristo envía </a:t>
            </a:r>
            <a:r>
              <a:rPr lang="es-E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 Espíritu 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Santo y a los ángeles leales para guiarlo, protegerlo y sostenerlo en </a:t>
            </a:r>
            <a:r>
              <a:rPr lang="es-E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 camino 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de la salvación (</a:t>
            </a:r>
            <a:r>
              <a:rPr lang="es-E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Gén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. 3; 6-8; Job 1:6-12; Isa. 14:12-14; </a:t>
            </a:r>
            <a:r>
              <a:rPr lang="es-E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Eze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. 28:12-18;</a:t>
            </a:r>
          </a:p>
          <a:p>
            <a:pPr algn="ctr"/>
            <a:r>
              <a:rPr lang="es-E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Rom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. 1:19-32; 3:4; 5:12-21; 8:19-22; 1 </a:t>
            </a:r>
            <a:r>
              <a:rPr lang="es-E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. 4:9; </a:t>
            </a:r>
            <a:r>
              <a:rPr lang="es-E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Heb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. 1:14; 1 </a:t>
            </a:r>
            <a:r>
              <a:rPr lang="es-E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Ped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. 5:8; 2 </a:t>
            </a:r>
            <a:r>
              <a:rPr lang="es-E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Ped</a:t>
            </a:r>
            <a:r>
              <a:rPr lang="es-E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3:6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s-E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Apoc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. 12:4-9).</a:t>
            </a:r>
            <a:endParaRPr lang="pt-BR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59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101062" y="2321311"/>
            <a:ext cx="5976664" cy="1200329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Vida, muerte y resurrección de Cristo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350579" y="2236250"/>
            <a:ext cx="10054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9</a:t>
            </a:r>
            <a:endParaRPr lang="pt-BR" sz="9600" dirty="0"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04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9552" y="1268760"/>
            <a:ext cx="49685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Mediante la vida de Cristo, de perfecta obediencia a la voluntad de Dios, y por medio de sus sufrimientos, su muerte y su resurrección, Dios proveyó el único medio para expiar el pecado humano, de manera que los que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por fe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aceptan esta expiación puedan tener vida eterna, y toda la creación pueda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comprender mejor el infinito y santo amor del Creador.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4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9552" y="1268760"/>
            <a:ext cx="43204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Esta expiación perfecta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vindica la justicia de la ley de Dios y la benignidad de su carácter; porque no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solo condena nuestro pecado, sino también nos garantiza nuestro perdón.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muerte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Cristo es vicaria y expiatoria, reconciliadora y transformadora.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64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9552" y="965041"/>
            <a:ext cx="49685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resurrección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corpórea de Cristo proclama el triunfo de Dios sobre las fuerzas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del mal, y asegura la victoria final sobre el pecado y la muerte a los que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aceptan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expiación. Ella declara el señorío de Jesucristo, ante quien se doblará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toda rodilla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el cielo y en la tierra 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Gén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3:15; Sal. 22:1; Isa. 53; Juan 3:16; 14:30;</a:t>
            </a:r>
          </a:p>
          <a:p>
            <a:pPr algn="ctr"/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Rom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1:4; 3:25; 4:25; 8:3, 4; 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15:3, 4, 20-22; 2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5:14, 15, 19-21;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Fil. 2:6-11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; Col. 2:15; 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Ped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2:21, 22; 1 Juan 2:2; 4:10).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3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9552" y="1268760"/>
            <a:ext cx="7920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 pueden revisar estas declaraciones en un Congreso de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Asociación General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si el Espíritu Santo lleva a la iglesia a una comprensión más plena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verdad bíblica o encuentra un lenguaje mejor para expresar las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enseñanzas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Santa Palabra de Dios.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96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195736" y="1298376"/>
            <a:ext cx="5976664" cy="1200329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experiencia de la salvación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22703" y="836712"/>
            <a:ext cx="18261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10</a:t>
            </a:r>
            <a:endParaRPr lang="pt-BR" sz="9600" dirty="0"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271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99592" y="980728"/>
            <a:ext cx="49685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 amor y misericordia infinitos, Dios hizo que Cristo, que no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conoció pecado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fuera hecho pecado por nosotros, para que nosotros pudiésemos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ser hechos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justicia de Dios en él. Guiados por el Espíritu Santo, sentimos nuestra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necesidad, reconocemos nuestra pecaminosidad, nos arrepentimos de nuestras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transgresiones, y ejercemos fe en Jesús como Salvador y Señor, Sustituto y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Ejemplo.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46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27584" y="1052736"/>
            <a:ext cx="496855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Esta fe salvífica nos llega por medio del poder divino de la Palabra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 es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 don de la gracia de Dios. Mediante Cristo, somos justificados, adoptados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como hijos e hijas de Dios y librados del dominio del pecado. Por medio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del Espíritu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nacemos de nuevo y somos santificados; el Espíritu renueva nuestras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mentes, graba la ley de amor de Dios en nuestros corazones y nos da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poder para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vivir una vida santa.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64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5536" y="1340768"/>
            <a:ext cx="527582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Al permanecer en él, somos participantes de la naturaleza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divina, y tenemos la seguridad de la salvación ahora y en ocasión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del Juicio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Gén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3:15; Isa. 45:22; 53;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Jer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31:31-34;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Eze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33:11; 36:25-27; Hab.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2:4; Mar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9:23, 24; Juan 3:3-8, 16; 16:8;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Rom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3:21-26; 8:1-4, 14-17; 5:6-10;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10:17; 12:2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; 2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5:17-21;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Gál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1:4; 3:13, 14, 26; 4:4-7; Efe. 2:4-10; Col. 1:13, 14;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Tito 3:3-7;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Heb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8:7-12; 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Ped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1:23; 2:21, 22; 2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Ped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1:3, 4;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Apoc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13:8).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54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123728" y="2276872"/>
            <a:ext cx="5976664" cy="646331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pt-BR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crecimiento</a:t>
            </a: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Cristo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94711" y="1794835"/>
            <a:ext cx="18261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11</a:t>
            </a:r>
            <a:endParaRPr lang="pt-BR" sz="9600" dirty="0"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10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211960" y="1571387"/>
            <a:ext cx="441172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su muerte en la cruz, Jesús triunfó sobre las fuerzas del mal. Él, que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durante su ministerio terrenal subyugó a los espíritus demoníacos, ha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quebrantado su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poder y asegurado su condenación final.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484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211960" y="1484784"/>
            <a:ext cx="441172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victoria de Jesús nos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da la victoria sobre las fuerzas del mal que aún tratan de dominarnos,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mientras caminamos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 él en paz, gozo y en la seguridad de su amor. Ahora, el Espíritu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Santo mora en nosotros y nos capacita con poder.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31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23928" y="1268760"/>
            <a:ext cx="469975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Entregados continuamente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Jesús como nuestro Salvador y Señor, somos libres de la carga de nuestras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acciones pasadas. Ya no vivimos en las tinieblas, ni en el temor de los poderes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malignos, ni en la ignorancia y falta de sentido de nuestro antiguo estilo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vida.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01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79912" y="764704"/>
            <a:ext cx="47717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esta nueva libertad en Jesús, somos llamados a crecer a la semejanza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su carácter, manteniendo diariamente comunión con él en oración,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ali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mentándonos de su Palabra, meditando en ella y en su providencia, cantando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sus alabanzas, reuniéndonos juntos para adorar y participando en la misión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133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23928" y="548680"/>
            <a:ext cx="469975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También somos llamados a seguir el ejemplo de Cristo al ministrar compasivamente las necesidades físicas, mentales, sociales, emocionales y espirituales de la humanidad. Al darnos en amoroso servicio a aquellos que </a:t>
            </a:r>
            <a:r>
              <a:rPr lang="es-E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nos rodean 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y al dar testimonio de su salvación, Cristo, en virtud de su </a:t>
            </a:r>
            <a:r>
              <a:rPr lang="es-E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presencia constante 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con nosotros por medio del Espíritu, transforma cada uno de </a:t>
            </a:r>
            <a:r>
              <a:rPr lang="es-E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nuestros momentos 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y cada una de nuestras tareas en una experiencia espiritual</a:t>
            </a:r>
            <a:endParaRPr lang="pt-BR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43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101062" y="4005064"/>
            <a:ext cx="5976664" cy="646331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Las</a:t>
            </a: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Sagradas Escrituras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359671" y="3462107"/>
            <a:ext cx="10054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1</a:t>
            </a:r>
            <a:endParaRPr lang="pt-BR" sz="9600" dirty="0"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85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95936" y="1412776"/>
            <a:ext cx="462775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pt-B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Crón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. 29:11; Sal. 1:1, 2; 23:4; 77:11, 12; Mat. 20:25-28; 25:31-46; Luc. 10:17-</a:t>
            </a:r>
          </a:p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20; Juan 20:21; Rom. 8:38, 39; 2 Cor. 3:17, 18; </a:t>
            </a:r>
            <a:r>
              <a:rPr lang="pt-B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Gál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. 5:22-25; Efe. 5:19,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20; 6:12-18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; Fil. 3:7-14; Col. 1:13, 14; 2:6, 14, 15; 1 Tes. 5:16-18, 23; </a:t>
            </a:r>
            <a:r>
              <a:rPr lang="pt-B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Heb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. 10:25;</a:t>
            </a:r>
          </a:p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Sant. 1:27; 2 Ped. 2:9; 3:18; 1 Juan 4:4).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94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195736" y="1298376"/>
            <a:ext cx="5976664" cy="646331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pt-BR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iglesia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22703" y="836712"/>
            <a:ext cx="18261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12</a:t>
            </a:r>
            <a:endParaRPr lang="pt-BR" sz="9600" dirty="0"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384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971600" y="1536174"/>
            <a:ext cx="390767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 es la comunidad de creyentes que confiesan que Jesucristo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 Señor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Salvador. Como continuadores del pueblo de Dios del Antiguo Testamento,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 nos invita a salir del mundo;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040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20313" y="1268760"/>
            <a:ext cx="462775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nos reunimos para adorar, para estar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comunión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unos con otros, para recibir instrucción en la Palabra, para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celebración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Cena del Señor, para servir a toda la humanidad y para proclamar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evangelio en todo el mundo. La iglesia recibe su autoridad de Cristo, que 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Palabra encarnada revelada en las Escrituras.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68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20313" y="1268760"/>
            <a:ext cx="462775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 es la familia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Dios; adoptados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él como hijos, vivimos sobre la base del Nuevo Pacto. La iglesia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 el cuerpo de Cristo, es una comunidad de fe, de la cual Cristo mismo es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cabeza. La iglesia es la esposa por la cual Cristo murió para poder santificarla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purificarla.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99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20313" y="1268760"/>
            <a:ext cx="462775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Cuando regrese en triunfo, él presentará a sí mismo una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iglesia gloriosa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los fieles de todas las edades, adquiridos por su sangre, una iglesia sin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mancha, ni arruga, sino santa y sin defecto 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Gén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12:1-3;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Éxo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19:3-7; Mat.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16:13-20; 18:18; 28:19, 20;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2:38-42; 7:38; 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1:2; Efe. 1:22, 23; 2:19-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22; 3:8-11; 5:23-27; Col. 1:17, 18; 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Ped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2:9).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98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750345" y="2246122"/>
            <a:ext cx="5976664" cy="646331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remanente y su misión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825606" y="908720"/>
            <a:ext cx="18261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13</a:t>
            </a:r>
            <a:endParaRPr lang="pt-BR" sz="9600" dirty="0"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80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23928" y="1556792"/>
            <a:ext cx="462775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 universal está compuesta por todos los que creen verdaderamente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Cristo; pero, en los últimos días, una época de apostasía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generalizada, se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llamó a un remanente para que guarde los mandamientos de Dios y la fe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Jesús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95936" y="1484784"/>
            <a:ext cx="462775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Este remanente anuncia la llegada de la hora del Juicio, proclama la salvación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medio de Cristo y pregona la proximidad de su segunda venida.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Esta proclamación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está simbolizada por los tres ángeles de Apocalipsis 14;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99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139951" y="548680"/>
            <a:ext cx="441172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Coincide con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obra del Juicio en los cielos y, como resultado, se produce una obra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arrepentimiento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reforma en la Tierra. Se invita a todos los creyentes 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participar personalmente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este testimonio mundial (Dan. 7:9-14; Isa. 1:9; 11:11;</a:t>
            </a:r>
          </a:p>
          <a:p>
            <a:pPr algn="ctr"/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Jer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23:3;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Miq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2:12; 2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5:10; 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Ped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1:16-19; 4:17; 2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Ped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3:10-14;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Jud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3, 14;</a:t>
            </a:r>
          </a:p>
          <a:p>
            <a:pPr algn="ctr"/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Apoc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12:17; 14:6-12; 18:1-4).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20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60487" y="2060848"/>
            <a:ext cx="43204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Sagradas Escrituras, que abarcan el Antiguo Testamento y el Nuevo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Testamento, constituyen la Palabra de Dios escrita, transmitida por inspiración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divina. Los autores inspirados hablaron y escribieron impulsados por el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Espíritu Santo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4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248774" y="2123271"/>
            <a:ext cx="5976664" cy="1200329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unidad en el cuerpo de Cristo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22703" y="1938606"/>
            <a:ext cx="18261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ln w="28575">
                  <a:solidFill>
                    <a:schemeClr val="bg1"/>
                  </a:solidFill>
                </a:ln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14</a:t>
            </a:r>
            <a:endParaRPr lang="pt-BR" sz="9600" dirty="0">
              <a:ln w="28575">
                <a:solidFill>
                  <a:schemeClr val="bg1"/>
                </a:solidFill>
              </a:ln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23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20313" y="1268760"/>
            <a:ext cx="462775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 es un cuerpo constituido por muchos miembros, llamados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entre todas las naciones, razas, lenguas y pueblos. En Cristo, somos una nueva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creación; las diferencias de raza, cultura, educación y nacionalidad, y las diferencias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entre encumbrados y humildes, ricos y pobres, hombres y mujeres, no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deben causar divisiones entre nosotros.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71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20313" y="1628800"/>
            <a:ext cx="462775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Todos somos iguales en Cristo,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quien por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 mismo Espíritu nos unió en comunión con él y los unos con los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otros; debemos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servir y ser servidos sin parcialidad ni reservas.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10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20313" y="1340768"/>
            <a:ext cx="520381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medio de la revelación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Jesucristo en las Escrituras, participamos de la misma fe y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misma esperanza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y damos a todos un mismo testimonio. Esta unidad tiene sus orígenes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la unicidad del Dios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triuno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que nos adoptó como hijos suyos (Sal.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133:1; Mat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28:19, 20; Juan 17:20-23;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17:26, 27;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Rom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12:4, 5; 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12:12-14;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5:16, 17;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Gál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3:27-29; Efe. 2:13-16; 4:3-6, 11-16; Col. 3:10-15).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61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226283" y="1456908"/>
            <a:ext cx="5976664" cy="646331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pt-BR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bautismo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22703" y="995244"/>
            <a:ext cx="18261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ln w="28575">
                  <a:solidFill>
                    <a:schemeClr val="bg1"/>
                  </a:solidFill>
                </a:ln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15</a:t>
            </a:r>
            <a:endParaRPr lang="pt-BR" sz="9600" dirty="0">
              <a:ln w="28575">
                <a:solidFill>
                  <a:schemeClr val="bg1"/>
                </a:solidFill>
              </a:ln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321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20313" y="1412776"/>
            <a:ext cx="462775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medio del bautismo, confesamos nuestra fe en la muerte y la resurrección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Jesucristo, y damos testimonio de nuestra muerte al pecado y de nuestro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propósito de andar en novedad de vida. De este modo, reconocemos a Cristo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como nuestro Señor y Salvador, llegamos a ser su pueblo y somos recibidos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como miembros de su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90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9552" y="1484784"/>
            <a:ext cx="532859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bautismo es un símbolo de nuestra unión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 Cristo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del perdón de nuestros pecados y de nuestro recibimiento del Espíritu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Santo. Se realiza por inmersión en agua, y depende de una afirmación de fe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Jesús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de la evidencia de arrepentimiento del pecado. Sigue a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instrucción en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Sagradas Escrituras y a la aceptación de sus enseñanzas (Mat. 28:19, 20;</a:t>
            </a:r>
          </a:p>
          <a:p>
            <a:pPr algn="ctr"/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2:38; 16:30-33; 22:16;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Rom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6:1-6;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Gál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3:27; Col. 2:12, 13).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27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226283" y="1456908"/>
            <a:ext cx="5976664" cy="646331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Cena </a:t>
            </a:r>
            <a:r>
              <a:rPr lang="pt-BR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del</a:t>
            </a: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Señor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22703" y="995244"/>
            <a:ext cx="18261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ln w="28575">
                  <a:solidFill>
                    <a:schemeClr val="bg1"/>
                  </a:solidFill>
                </a:ln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16</a:t>
            </a:r>
            <a:endParaRPr lang="pt-BR" sz="9600" dirty="0">
              <a:ln w="28575">
                <a:solidFill>
                  <a:schemeClr val="bg1"/>
                </a:solidFill>
              </a:ln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41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95936" y="620688"/>
            <a:ext cx="462775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Cena del Señor es una participación en los emblemas del cuerpo y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sangre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Jesús como expresión de fe en él, nuestro Señor y Salvador.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Cristo está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presente en esta experiencia de comunión, para encontrarse con su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pueblo y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fortalecerlo. Al participar de la Cena, proclamamos gozosamente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muerte del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Señor hasta que venga.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457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067944" y="620688"/>
            <a:ext cx="462775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preparación para la Cena incluye un examen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conciencia, el arrepentimiento y la confesión. El Maestro ordenó el servicio del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lavamiento de los pies para denotar una renovada purificación, para expresar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disposición a servirnos mutuamente en humildad cristiana y para unir nuestros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corazones en amor.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25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568" y="1772816"/>
            <a:ext cx="374441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medio de esta Palabra, Dios comunica a los seres humanos el conocimiento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necesario para alcanzar la salvación. Las Sagradas Escrituras son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revelación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suprema, autoritativa e infalible de la voluntad divina.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41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419872" y="1340768"/>
            <a:ext cx="46277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servicio de Comunión está abierto a todos los creyentes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cristianos (Mat. 26:17-30; Juan 6:48-63; 13:1-17; 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10:16, 17;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11:23-30; </a:t>
            </a:r>
            <a:r>
              <a:rPr lang="es-E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Apoc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3:20).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497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699792" y="2420888"/>
            <a:ext cx="5976664" cy="1200329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Los dones y los ministerios espirituales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996212" y="2420888"/>
            <a:ext cx="18261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ln w="28575">
                  <a:solidFill>
                    <a:schemeClr val="bg1"/>
                  </a:solidFill>
                </a:ln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17</a:t>
            </a:r>
            <a:endParaRPr lang="pt-BR" sz="9600" dirty="0">
              <a:ln w="28575">
                <a:solidFill>
                  <a:schemeClr val="bg1"/>
                </a:solidFill>
              </a:ln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17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139952" y="1736589"/>
            <a:ext cx="462775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Dios concede a todos los miembros de su iglesia, en todas las épocas, dones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espirituales para que cada miembro los emplee en amante ministerio por el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bien común de la iglesia y de la humanidad.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23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139952" y="1556792"/>
            <a:ext cx="462775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Concedidos mediante </a:t>
            </a:r>
            <a:r>
              <a:rPr lang="pt-B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operación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del Espíritu Santo, quien los distribuye entre cada miembro según su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voluntad, los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dones proveen todos los ministerios y las habilidades que la iglesia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necesita para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cumplir sus funciones divinamente ordenadas.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03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067944" y="1484784"/>
            <a:ext cx="462775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acuerdo con las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Escrituras, estos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dones incluyen ministerios –tales como fe, sanidad, profecía,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predicación, enseñanza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administración, reconciliación, compasión, servicio abnegado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caridad–, para ayudar y animar a nuestros semejantes.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99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55576" y="1196752"/>
            <a:ext cx="532859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Algunos miembros son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llamados por Dios y dotados por el Espíritu para ejercer funciones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reconocidas por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 en los ministerios pastorales, de evangelización y de enseñanza,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particularmente necesarios con el fin de equipar a los miembros para el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servicio, edificar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la iglesia con el objeto de que alcance la madurez espiritual, y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promover la unidad de la fe y el conocimiento de Dios.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08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971600" y="836712"/>
            <a:ext cx="462775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Cuando los miembros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emplean estos dones espirituales como fieles mayordomos de la multiforme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gracia de Dios, la iglesia queda protegida de la influencia destructora de las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falsas doctrinas, crece gracias a un desarrollo que procede de Dios, y se edifica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la fe y el amor 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6:1-7;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Rom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12:4-8; 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12:7-11, 27, 28; Efe. 4:8,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11-16; 1 Tim. 3:1-13; 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Ped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4:10, 11).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06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226283" y="1456908"/>
            <a:ext cx="5976664" cy="646331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pt-BR" sz="3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don</a:t>
            </a:r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pt-BR" sz="3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profecía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22703" y="995244"/>
            <a:ext cx="18261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ln w="28575">
                  <a:solidFill>
                    <a:schemeClr val="bg1"/>
                  </a:solidFill>
                </a:ln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18</a:t>
            </a:r>
            <a:endParaRPr lang="pt-BR" sz="9600" dirty="0">
              <a:ln w="28575">
                <a:solidFill>
                  <a:schemeClr val="bg1"/>
                </a:solidFill>
              </a:ln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83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067944" y="836712"/>
            <a:ext cx="462775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Escrituras dan testimonio de que uno de los dones del Espíritu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Santo es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de profecía. Este don es una señal identificadora de la iglesia remanente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creemos que se manifestó en el ministerio de Elena de White.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925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95936" y="260648"/>
            <a:ext cx="462775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Sus escritos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hablan con autoridad profética y proporcionan consuelo, dirección,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instrucción y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corrección a la iglesia. También establecen con claridad que la Biblia es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norma por la cual debe ser probada toda enseñanza y toda experiencia (Núm.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12:6; 2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Crón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20:20; Amós 3:7; Joel 2:28, 29;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2:14-21; 2 Tim. 3:16,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17; </a:t>
            </a:r>
            <a:r>
              <a:rPr lang="es-E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Heb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1:1-3;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Apoc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12:17; 19:10; 22:8, 9).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14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5536" y="1124744"/>
            <a:ext cx="388843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Son la norma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del carácter, el criterio para evaluar la experiencia, la revelación definitiva de las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doctrinas, un registro fidedigno de los actos de Dios realizados en el curso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historia (Sal. 119:105; Prov. 30:5, 6; Isa. 8:20; Juan 17:17; 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Tes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2:13; 2 Tim.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3:16, 17;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Heb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4:12; 2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Ped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1:20, 21).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10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348844" y="3082643"/>
            <a:ext cx="5976664" cy="646331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pt-BR" sz="3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Ley</a:t>
            </a:r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pt-BR" sz="3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Dios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45264" y="2620979"/>
            <a:ext cx="18261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ln w="28575">
                  <a:solidFill>
                    <a:schemeClr val="bg1"/>
                  </a:solidFill>
                </a:ln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19</a:t>
            </a:r>
            <a:endParaRPr lang="pt-BR" sz="9600" dirty="0">
              <a:ln w="28575">
                <a:solidFill>
                  <a:schemeClr val="bg1"/>
                </a:solidFill>
              </a:ln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46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067944" y="1206149"/>
            <a:ext cx="462775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grandes principios de la Ley de Dios están incorporados en los Diez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Mandamientos y ejemplificados en la vida de Cristo. Expresan el amor,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voluntad y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propósito de Dios con respecto a la conducta y a las relaciones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humanas, y son obligatorios para todas las personas en todas las épocas.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55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067944" y="692696"/>
            <a:ext cx="462775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Estos preceptos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constituyen la base del pacto de Dios con su pueblo y son la norma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del Juicio divino. Por medio de la obra del Espíritu Santo, señalan el pecado y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despiertan el sentido de la necesidad de un Salvador. La salvación es totalmente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la gracia y no por las obras, y su fruto es la obediencia a los mandamientos.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75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95936" y="836712"/>
            <a:ext cx="462775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Esta obediencia desarrolla el carácter cristiano y da como resultado una sensación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bienestar. Es evidencia de nuestro amor al Señor y de nuestra preocupación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nuestros semejantes. La obediencia por fe demuestra el poder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Cristo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transformar vidas y, por lo tanto, fortalece el testimonio cristiano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35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139952" y="1772816"/>
            <a:ext cx="46277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Éxo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20:1-17;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Deut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28:1-14; Sal. 19:7-14; 40:7, 8; Mat. 5:17-20; 22:36-40;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Juan 14:15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; 15:7-10;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Rom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8:3, 4; Efe. 2:8-10;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Heb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8:8-10; 1 Juan 2:3; 5:3; </a:t>
            </a:r>
            <a:r>
              <a:rPr lang="es-E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Apoc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12:17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; 14:12).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86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226283" y="1456908"/>
            <a:ext cx="5976664" cy="646331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sábado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22703" y="995244"/>
            <a:ext cx="18261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ln w="28575">
                  <a:solidFill>
                    <a:schemeClr val="bg1"/>
                  </a:solidFill>
                </a:ln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20</a:t>
            </a:r>
            <a:endParaRPr lang="pt-BR" sz="9600" dirty="0">
              <a:ln w="28575">
                <a:solidFill>
                  <a:schemeClr val="bg1"/>
                </a:solidFill>
              </a:ln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240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67544" y="1178853"/>
            <a:ext cx="525658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bondadoso Creador, después de los seis días de la creación, descansó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 séptimo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día, e instituyó el sábado para todos los hombres, como un monumento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conmemorativo de la creación. El cuarto mandamiento de la inmutable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Ley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Dios requiere la observancia del séptimo día, sábado, como día de reposo,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adoración y ministerio, en armonía con las enseñanzas y la práctica de Jesús,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 Señor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del sábado.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147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9552" y="1484784"/>
            <a:ext cx="462775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sábado es un día de agradable comunión con Dios y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 nuestros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hermanos. Es un símbolo de nuestra redención en Cristo, una señal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nuestra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santificación, una demostración de nuestra lealtad y una anticipación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nuestro futuro eterno en el Reino de Dios.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16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55576" y="1196752"/>
            <a:ext cx="496855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sábado es la señal perpetua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del pacto eterno entre él y su pueblo. La gozosa observancia de este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tiempo sagrado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una tarde a la otra tarde, de la puesta del sol a la puesta del sol, es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una celebración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obra creadora y redentora de Dios 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Gén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2:1-3;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Éxo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20:8-11;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31:13-17; Lev. 23:32;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Deut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5:12-15; Isa. 56:5, 6; 58:13, 14;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Eze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20:12, 20;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Mat. 12:1-12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; Mar. 1:32;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Luc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4:16;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Heb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4:1-11).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40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226283" y="1456908"/>
            <a:ext cx="5976664" cy="646331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pt-BR" sz="3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mayordomía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22703" y="995244"/>
            <a:ext cx="18261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ln w="28575">
                  <a:solidFill>
                    <a:schemeClr val="bg1"/>
                  </a:solidFill>
                </a:ln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21</a:t>
            </a:r>
            <a:endParaRPr lang="pt-BR" sz="9600" dirty="0">
              <a:ln w="28575">
                <a:solidFill>
                  <a:schemeClr val="bg1"/>
                </a:solidFill>
              </a:ln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479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603764" y="2708920"/>
            <a:ext cx="5976664" cy="646331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Trinidad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862373" y="2165963"/>
            <a:ext cx="10054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2</a:t>
            </a:r>
            <a:endParaRPr lang="pt-BR" sz="9600" dirty="0"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63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1628800"/>
            <a:ext cx="39604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Somos mayordomos de Dios, a quienes se nos ha confiado tiempo y oportunidades,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capacidades y posesiones, y las bendiciones de la tierra y sus recursos.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somos responsables ante él por el empleo adecuado de todas esas dádivas.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40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9552" y="1700808"/>
            <a:ext cx="42484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Reconocemos el derecho de propiedad por parte de Dios mediante nuestro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servicio fiel a él y a nuestros semejantes, y mediante la devolución del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diezmo y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ofrendas que damos para la proclamación de su evangelio, y para el sostén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el desarrollo de su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50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67544" y="1556792"/>
            <a:ext cx="51125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mayordomía es un privilegio que Dios nos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 concedido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que crezcamos en amor, y para que logremos la victoria sobre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egoísmo y la codicia. Los mayordomos se regocijan por las bendiciones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 reciben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demás como fruto de su fidelidad 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Gén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1:26-28; 2:15; 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Crón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29:14;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Hag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1:3-11; Mal. 3:8-12; Mat. 23:23;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Rom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15:26, 27; 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9:9-14;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s-E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8:1-15; 9:7).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08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226283" y="2924944"/>
            <a:ext cx="5976664" cy="646331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pt-BR" sz="3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conducta</a:t>
            </a:r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cristiana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22703" y="2463280"/>
            <a:ext cx="18261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ln w="28575">
                  <a:solidFill>
                    <a:schemeClr val="bg1"/>
                  </a:solidFill>
                </a:ln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22</a:t>
            </a:r>
            <a:endParaRPr lang="pt-BR" sz="9600" dirty="0">
              <a:ln w="28575">
                <a:solidFill>
                  <a:schemeClr val="bg1"/>
                </a:solidFill>
              </a:ln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3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55576" y="1196752"/>
            <a:ext cx="504056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Somos llamados a ser un pueblo piadoso, que piense, sienta y actúe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armonía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 los principios bíblicos en todos los aspectos de la vida personal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social. Para que el Espíritu recree en nosotros el carácter de nuestro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Señor, nos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involucramos solo en aquellas cosas que producirán en nuestra vida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pureza, salud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gozo cristiano.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528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02628" y="908720"/>
            <a:ext cx="535354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Esto significa que nuestras recreaciones y nuestros entretenimientos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estarán en armonía con las más elevadas normas de gusto y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belleza cristianos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Si bien reconocemos las diferencias culturales, nuestra vestimenta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debe ser sencilla, modesta y de buen gusto, como corresponde a aquellos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cuya verdadera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belleza no consiste en el adorno exterior, sino en el inmarcesible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ornamento de un espíritu apacible y tranquilo.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62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02075" y="1340768"/>
            <a:ext cx="462775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Significa también que, siendo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nuestros cuerpos son el templo del Espíritu Santo, debemos cuidarlos inteligentemente.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Junto con la práctica adecuada del ejercicio y el descanso, de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bemos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adoptar un régimen alimentario lo más saludable posible, y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abstenernos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alimentos inmundos, identificados como tales en las Escrituras.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1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67544" y="2060848"/>
            <a:ext cx="462775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bebidas alcohólicas, el tabaco, y el uso irresponsable de drogas y narcóticos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son dañinos para nuestros cuerpos, debemos también abstenernos de ellos.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14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99592" y="980728"/>
            <a:ext cx="462775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cambio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debemos empeñarnos en todo lo que ponga nuestros pensamientos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nuestros cuerpos en armonía con la disciplina de Cristo, quien quiere que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gocemos de salud, de alegría y de todo lo bueno 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Gén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7:2;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Éxo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20:15;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Lev. 11:1-47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; Sal. 106:3;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Rom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12:1, 2; 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6:19, 20; 10:31; 2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6:14-7:1;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10:5; Efe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5:1-21; Fil. 2:4; 4:8; 1 Tim. 2:9, 10; Tito 2:11, 12; 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Ped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3:1-4; 1 Juan 2:6; 3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Juan 2).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54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555776" y="4221088"/>
            <a:ext cx="5976664" cy="646331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matrimonio y la familia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852196" y="3759424"/>
            <a:ext cx="18261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ln w="28575">
                  <a:solidFill>
                    <a:schemeClr val="bg1"/>
                  </a:solidFill>
                </a:ln>
                <a:solidFill>
                  <a:srgbClr val="A7935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23</a:t>
            </a:r>
            <a:endParaRPr lang="pt-BR" sz="9600" dirty="0">
              <a:ln w="28575">
                <a:solidFill>
                  <a:schemeClr val="bg1"/>
                </a:solidFill>
              </a:ln>
              <a:solidFill>
                <a:srgbClr val="A7935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02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8842</TotalTime>
  <Words>6235</Words>
  <Application>Microsoft Office PowerPoint</Application>
  <PresentationFormat>Apresentação na tela (4:3)</PresentationFormat>
  <Paragraphs>348</Paragraphs>
  <Slides>128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128</vt:i4>
      </vt:variant>
    </vt:vector>
  </HeadingPairs>
  <TitlesOfParts>
    <vt:vector size="129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Alana</dc:creator>
  <cp:lastModifiedBy>Alana</cp:lastModifiedBy>
  <cp:revision>287</cp:revision>
  <dcterms:created xsi:type="dcterms:W3CDTF">2016-04-24T19:33:28Z</dcterms:created>
  <dcterms:modified xsi:type="dcterms:W3CDTF">2016-05-30T22:04:58Z</dcterms:modified>
</cp:coreProperties>
</file>