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0" r:id="rId4"/>
    <p:sldId id="258" r:id="rId5"/>
    <p:sldId id="271" r:id="rId6"/>
    <p:sldId id="322" r:id="rId7"/>
    <p:sldId id="272" r:id="rId8"/>
    <p:sldId id="273" r:id="rId9"/>
    <p:sldId id="274" r:id="rId10"/>
    <p:sldId id="275" r:id="rId11"/>
    <p:sldId id="276" r:id="rId12"/>
    <p:sldId id="323" r:id="rId13"/>
    <p:sldId id="277" r:id="rId14"/>
    <p:sldId id="278" r:id="rId15"/>
    <p:sldId id="279" r:id="rId16"/>
    <p:sldId id="280" r:id="rId17"/>
    <p:sldId id="281" r:id="rId18"/>
    <p:sldId id="324" r:id="rId19"/>
    <p:sldId id="282" r:id="rId20"/>
    <p:sldId id="283" r:id="rId21"/>
    <p:sldId id="284" r:id="rId22"/>
    <p:sldId id="285" r:id="rId23"/>
    <p:sldId id="286" r:id="rId24"/>
    <p:sldId id="287" r:id="rId25"/>
    <p:sldId id="288" r:id="rId26"/>
    <p:sldId id="289" r:id="rId27"/>
    <p:sldId id="290" r:id="rId28"/>
    <p:sldId id="291" r:id="rId29"/>
    <p:sldId id="325" r:id="rId30"/>
    <p:sldId id="292" r:id="rId31"/>
    <p:sldId id="293" r:id="rId32"/>
    <p:sldId id="294" r:id="rId33"/>
    <p:sldId id="295" r:id="rId34"/>
    <p:sldId id="296" r:id="rId35"/>
    <p:sldId id="297" r:id="rId36"/>
    <p:sldId id="298" r:id="rId37"/>
    <p:sldId id="299" r:id="rId38"/>
    <p:sldId id="326" r:id="rId39"/>
    <p:sldId id="300" r:id="rId40"/>
    <p:sldId id="301" r:id="rId41"/>
    <p:sldId id="302" r:id="rId42"/>
    <p:sldId id="327" r:id="rId43"/>
    <p:sldId id="303" r:id="rId44"/>
    <p:sldId id="305" r:id="rId45"/>
    <p:sldId id="306" r:id="rId46"/>
    <p:sldId id="307" r:id="rId47"/>
    <p:sldId id="308" r:id="rId48"/>
    <p:sldId id="309" r:id="rId49"/>
    <p:sldId id="310" r:id="rId50"/>
    <p:sldId id="311" r:id="rId51"/>
    <p:sldId id="312" r:id="rId52"/>
    <p:sldId id="313" r:id="rId53"/>
    <p:sldId id="314" r:id="rId54"/>
    <p:sldId id="315" r:id="rId55"/>
    <p:sldId id="316" r:id="rId56"/>
    <p:sldId id="328" r:id="rId57"/>
    <p:sldId id="317" r:id="rId58"/>
    <p:sldId id="318" r:id="rId59"/>
    <p:sldId id="329" r:id="rId60"/>
    <p:sldId id="319" r:id="rId61"/>
    <p:sldId id="320" r:id="rId62"/>
    <p:sldId id="330" r:id="rId63"/>
    <p:sldId id="321" r:id="rId64"/>
    <p:sldId id="269" r:id="rId65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2827"/>
    <a:srgbClr val="A793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9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AAA6-DFEA-4BC1-BAAD-3778580737B0}" type="datetimeFigureOut">
              <a:rPr lang="pt-BR" smtClean="0"/>
              <a:t>30/05/2016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C9850-AB67-4F6F-B785-882E0DFE5A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06053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AAA6-DFEA-4BC1-BAAD-3778580737B0}" type="datetimeFigureOut">
              <a:rPr lang="pt-BR" smtClean="0"/>
              <a:t>30/05/2016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C9850-AB67-4F6F-B785-882E0DFE5A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46730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AAA6-DFEA-4BC1-BAAD-3778580737B0}" type="datetimeFigureOut">
              <a:rPr lang="pt-BR" smtClean="0"/>
              <a:t>30/05/2016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C9850-AB67-4F6F-B785-882E0DFE5A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0444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AAA6-DFEA-4BC1-BAAD-3778580737B0}" type="datetimeFigureOut">
              <a:rPr lang="pt-BR" smtClean="0"/>
              <a:t>30/05/2016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C9850-AB67-4F6F-B785-882E0DFE5A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64391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AAA6-DFEA-4BC1-BAAD-3778580737B0}" type="datetimeFigureOut">
              <a:rPr lang="pt-BR" smtClean="0"/>
              <a:t>30/05/2016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C9850-AB67-4F6F-B785-882E0DFE5A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3307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AAA6-DFEA-4BC1-BAAD-3778580737B0}" type="datetimeFigureOut">
              <a:rPr lang="pt-BR" smtClean="0"/>
              <a:t>30/05/2016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C9850-AB67-4F6F-B785-882E0DFE5A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12173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AAA6-DFEA-4BC1-BAAD-3778580737B0}" type="datetimeFigureOut">
              <a:rPr lang="pt-BR" smtClean="0"/>
              <a:t>30/05/2016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C9850-AB67-4F6F-B785-882E0DFE5A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25217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AAA6-DFEA-4BC1-BAAD-3778580737B0}" type="datetimeFigureOut">
              <a:rPr lang="pt-BR" smtClean="0"/>
              <a:t>30/05/2016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C9850-AB67-4F6F-B785-882E0DFE5A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23727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AAA6-DFEA-4BC1-BAAD-3778580737B0}" type="datetimeFigureOut">
              <a:rPr lang="pt-BR" smtClean="0"/>
              <a:t>30/05/2016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C9850-AB67-4F6F-B785-882E0DFE5A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28188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AAA6-DFEA-4BC1-BAAD-3778580737B0}" type="datetimeFigureOut">
              <a:rPr lang="pt-BR" smtClean="0"/>
              <a:t>30/05/2016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C9850-AB67-4F6F-B785-882E0DFE5A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58922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AAA6-DFEA-4BC1-BAAD-3778580737B0}" type="datetimeFigureOut">
              <a:rPr lang="pt-BR" smtClean="0"/>
              <a:t>30/05/2016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C9850-AB67-4F6F-B785-882E0DFE5A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04489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06AAA6-DFEA-4BC1-BAAD-3778580737B0}" type="datetimeFigureOut">
              <a:rPr lang="pt-BR" smtClean="0"/>
              <a:t>30/05/2016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EC9850-AB67-4F6F-B785-882E0DFE5A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09585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3638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12" y="0"/>
            <a:ext cx="91527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4567644" y="764704"/>
            <a:ext cx="388843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Puede, en virtud de su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cargo, presidir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las reuniones administrativas y las sesiones de la Junta Directiva de cualesquiera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 las iglesias cuando sea necesario. Tiene derecho a examinar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todos los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libros y los registros de la iglesia.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8321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12" y="0"/>
            <a:ext cx="91527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4788024" y="1916832"/>
            <a:ext cx="388843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El presidente de Asociación no ignorará a los oficiales debidamente elegidos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por la iglesia, sino que trabajará en cooperación con ellos.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5385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12" y="0"/>
            <a:ext cx="91527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732318" y="2420888"/>
            <a:ext cx="560597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Los </a:t>
            </a:r>
            <a:r>
              <a:rPr lang="pt-BR" sz="44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directores</a:t>
            </a:r>
            <a:r>
              <a:rPr lang="pt-BR" sz="4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 de departamentos</a:t>
            </a:r>
          </a:p>
        </p:txBody>
      </p:sp>
    </p:spTree>
    <p:extLst>
      <p:ext uri="{BB962C8B-B14F-4D97-AF65-F5344CB8AC3E}">
        <p14:creationId xmlns:p14="http://schemas.microsoft.com/office/powerpoint/2010/main" val="1615660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12" y="0"/>
            <a:ext cx="91527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791580" y="1628800"/>
            <a:ext cx="428447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Los directores de los departamentos de la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Asociación tienen la misión de promover áreas importantes de la obra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denominacional</a:t>
            </a:r>
            <a:endParaRPr lang="es-E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bajo la dirección de la Junta de la Asociación, en consulta con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el presidente de Asociación.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5087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12" y="0"/>
            <a:ext cx="91527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827584" y="2420888"/>
            <a:ext cx="439248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Para ejecutar con éxito la tarea que se les asignó,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deben tener acceso a las iglesias, para presentar y promover sus planes en ellas.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2579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12" y="0"/>
            <a:ext cx="91527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5076055" y="908720"/>
            <a:ext cx="346119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Se espera que estos obreros manifiesten simpatía y consideración por todos los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planes de la iglesia local, aun por aquellos planes que no pertenecen a sus respectivos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departamentos.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5941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12" y="0"/>
            <a:ext cx="91527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4932040" y="404664"/>
            <a:ext cx="3893245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Los directores de los departamentos no están investidos con autoridad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administrativa o ejecutiva, por lo que funcionan como consejeros de la iglesia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local. Su obra tampoco tiene la misma relación con las iglesias que la que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tiene la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Junta Directiva de la Asociación o su presidente.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9200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12" y="0"/>
            <a:ext cx="91527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539552" y="1556792"/>
            <a:ext cx="482453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Al promover sus áreas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específicas de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trabajo, actúan en toda la Asociación. Sin embargo, no se espera que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aconsejen a las iglesias acerca de las elecciones en ella o cumplan otros deberes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administrativos, o cualquier otra línea de servicio, a menos que el presidente de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 Asociación les pida expresamente que lo hagan.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6195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12" y="0"/>
            <a:ext cx="91527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1836214" y="908720"/>
            <a:ext cx="560597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Los pastores ordenados</a:t>
            </a:r>
          </a:p>
        </p:txBody>
      </p:sp>
    </p:spTree>
    <p:extLst>
      <p:ext uri="{BB962C8B-B14F-4D97-AF65-F5344CB8AC3E}">
        <p14:creationId xmlns:p14="http://schemas.microsoft.com/office/powerpoint/2010/main" val="3979477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12" y="0"/>
            <a:ext cx="91527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923928" y="1844824"/>
            <a:ext cx="432048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Los pastores ordenados, nombrados por la Junta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Directiva de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 Asociación para actuar como pastores de las iglesias o directores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 distrito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, no reemplazan al presidente en las iglesias o en los distritos en que les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toca actuar;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7022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12" y="0"/>
            <a:ext cx="91527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2464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12" y="0"/>
            <a:ext cx="91527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779912" y="2060848"/>
            <a:ext cx="432048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no están dotados de facultades administrativas, como el presidente,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sino que cooperan con él en la ejecución de los planes y en el cumplimiento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 todos los reglamentos de la Asociación.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0667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12" y="0"/>
            <a:ext cx="91527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811472" y="1484784"/>
            <a:ext cx="352839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Al ser asignado a una iglesia local, el pastor ordenado es asistido por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los ancianos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locales. El pastor está, en virtud de su ordenación al ministerio, calificado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para oficiar en todos los ritos y las ceremonias de la iglesia.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8224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12" y="0"/>
            <a:ext cx="91527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683568" y="2060848"/>
            <a:ext cx="381642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Debe ser el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líder espiritual y consejero de la iglesia, instruir a los oficiales de la iglesia en sus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deberes, y planear con ellos todas las áreas del trabajo y la actividad de la iglesia.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7144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12" y="0"/>
            <a:ext cx="91527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4139952" y="476672"/>
            <a:ext cx="432048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El pastor es miembro de la Junta Directiva de la iglesia y actúa como su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presidente. En caso de que el pastor prefiera ser dispensado de la responsabilidad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 actuar como presidente de la Junta Directiva de la iglesia, un anciano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servirá como presidente, en cooperación con el pastor (véase la p. 71).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8235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12" y="0"/>
            <a:ext cx="91527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4067944" y="836712"/>
            <a:ext cx="432048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El pastor,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con la ayuda de los ancianos, debe planificar y dirigir todos los servicios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espirituales de la iglesia, tales como el culto regular del sábado de mañana y la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reunión de oración, y oficiar tanto en el servicio de Comunión como en el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bautismo.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5960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12" y="0"/>
            <a:ext cx="91527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683568" y="2492896"/>
            <a:ext cx="432048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No debe rodearse de un cuerpo especial de consejeros de su propia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elección, sino trabajar siempre en cooperación con los oficiales de la iglesia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debidamente elegidos.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3428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12" y="0"/>
            <a:ext cx="91527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611560" y="1412776"/>
            <a:ext cx="432048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Cuando se le pide a un evangelista que conduzca un ciclo de evangelización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en una localidad o en una ciudad donde hay una iglesia con un pastor a su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cargo, la Asociación debe invitar al pastor a ayudar al evangelista, dándole así la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oportunidad de familiarizase con los miembros en perspectiva.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9368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12" y="0"/>
            <a:ext cx="91527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857761" y="908720"/>
            <a:ext cx="432048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 los pastores o a los pastores asociados no los nombra ni los elige para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esos cargos la iglesia local. Están conectados con la iglesia local en virtud del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nombramiento de la Junta Directiva de la Asociación, y estos nombramientos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pueden ser modificados en cualquier momento (véase la p. 72).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4025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12" y="0"/>
            <a:ext cx="91527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563888" y="764704"/>
            <a:ext cx="4752528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Un ministro puede ser destituido de su cargo ministerial por una resolución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 la Junta Directiva de la Asociación, sin que eso afecte su situación como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miembro de iglesia. Pero, cuando un ministro es separado de la membresía de la iglesia y más tarde es reintegrado a ella como miembro, no por ello recupera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su posición de ministro.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6488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12" y="0"/>
            <a:ext cx="91527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3347864" y="2136338"/>
            <a:ext cx="560597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Pastores </a:t>
            </a:r>
            <a:r>
              <a:rPr lang="pt-BR" sz="54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con</a:t>
            </a:r>
            <a:r>
              <a:rPr lang="pt-BR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 licencia ministerial</a:t>
            </a:r>
          </a:p>
        </p:txBody>
      </p:sp>
    </p:spTree>
    <p:extLst>
      <p:ext uri="{BB962C8B-B14F-4D97-AF65-F5344CB8AC3E}">
        <p14:creationId xmlns:p14="http://schemas.microsoft.com/office/powerpoint/2010/main" val="1092687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12" y="0"/>
            <a:ext cx="91527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ângulo 2"/>
          <p:cNvSpPr/>
          <p:nvPr/>
        </p:nvSpPr>
        <p:spPr>
          <a:xfrm>
            <a:off x="1475656" y="2320348"/>
            <a:ext cx="6768752" cy="2980860"/>
          </a:xfrm>
          <a:prstGeom prst="rect">
            <a:avLst/>
          </a:prstGeom>
          <a:solidFill>
            <a:srgbClr val="A79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1144983" y="1969307"/>
            <a:ext cx="6624736" cy="2862322"/>
          </a:xfrm>
          <a:prstGeom prst="rect">
            <a:avLst/>
          </a:prstGeom>
          <a:solidFill>
            <a:srgbClr val="012827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</a:t>
            </a:r>
            <a:r>
              <a:rPr lang="pt-BR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ministerio</a:t>
            </a:r>
            <a:r>
              <a:rPr lang="pt-BR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divinamente </a:t>
            </a:r>
            <a:r>
              <a:rPr lang="pt-BR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establecido</a:t>
            </a:r>
            <a:endParaRPr lang="pt-BR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724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12" y="0"/>
            <a:ext cx="91527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779912" y="980728"/>
            <a:ext cx="475252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Para darles a las personas la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oportunidad de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demostrar su llamamiento al ministerio, especialmente en lo que atañe 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 ganancia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 almas, la Asociación les concede, a los candidatos, una licencia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ministerial. La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concesión de esta licencia les confiere la oportunidad y el derecho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 desarrollar el don ministerial.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1975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12" y="0"/>
            <a:ext cx="91527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4427984" y="1628800"/>
            <a:ext cx="410445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Los pastores con licencia ministerial están facultados para predicar,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empeñarse en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el evangelismo, liderar a la iglesia en el trabajo misionero y ayudar en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cualquier actividad de la iglesia.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4841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12" y="0"/>
            <a:ext cx="91527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611560" y="1772816"/>
            <a:ext cx="453650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Sin embargo, en muchos campos hay circunstancias que hacen necesario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que la Asociación nombre a un pastor con licencia ministerial para asumir la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responsabilidad de ser el pastor, o el pastor asociado, de una iglesia o de un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grupo de iglesias.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3468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12" y="0"/>
            <a:ext cx="91527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827584" y="2132856"/>
            <a:ext cx="410445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En este caso, y con el objeto de que pueda realizar ciertas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funciones ministeriales, la iglesia o el grupo de iglesias a los que sirve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puede elegirlo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como anciano local.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5282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12" y="0"/>
            <a:ext cx="91527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611560" y="1340768"/>
            <a:ext cx="4176464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Luego, dado que el derecho de permitir la ampliación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 la autoridad y de la responsabilidad recae, en primer lugar, sobre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 Junta Directiva de la División, se necesita un voto de ella antes de que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una Asociación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pueda ampliar la autoridad y la responsabilidad al definir,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específica y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claramente, 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4383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12" y="0"/>
            <a:ext cx="91527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611560" y="908720"/>
            <a:ext cx="468052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cuáles son las funciones ministeriales adicionales que un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pastor con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licencia ministerial puede realizar. Las funciones adicionales están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limitadas solo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 la iglesia o al grupo de iglesias a las que ha sido asignado como anciano.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 autorización de la Junta Directiva de la Asociación puede ser realizada solo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después de la autorización de la Junta Directiva de la División (véanse las pp. </a:t>
            </a:r>
            <a:endParaRPr lang="es-ES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72, 73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7490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12" y="0"/>
            <a:ext cx="91527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611560" y="1556792"/>
            <a:ext cx="388843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El voto de la Junta Directiva de la Asociación no podrá ir más allá de lo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que haya sido autorizado por la Junta Directiva de la División.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8855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12" y="0"/>
            <a:ext cx="91527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611560" y="1556792"/>
            <a:ext cx="4608512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No autorizará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 un pastor con licencia ministerial a desempeñar sus funciones adicionales en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ninguna iglesia más allá de aquellas a las que ha sido asignado y es anciano. El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voto de la Junta Directiva de una Asociación no puede tomar el lugar de la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elección de la iglesia o de la ordenación al ministerio evangélico.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6665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12" y="0"/>
            <a:ext cx="91527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-180528" y="1818690"/>
            <a:ext cx="60121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Instructores</a:t>
            </a:r>
            <a:r>
              <a:rPr lang="pt-BR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 bíblicos</a:t>
            </a:r>
          </a:p>
        </p:txBody>
      </p:sp>
    </p:spTree>
    <p:extLst>
      <p:ext uri="{BB962C8B-B14F-4D97-AF65-F5344CB8AC3E}">
        <p14:creationId xmlns:p14="http://schemas.microsoft.com/office/powerpoint/2010/main" val="888941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12" y="0"/>
            <a:ext cx="91527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4644008" y="1585035"/>
            <a:ext cx="388843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 Asociación puede emplear instructores bíblicos y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destinarlos a trabajar en conexión con un ciclo de evangelización o en las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iglesias locales.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9611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12" y="0"/>
            <a:ext cx="91527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500556" y="944108"/>
            <a:ext cx="525658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“Dios tiene una iglesia, y esta tiene un ministerio designado divinamente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‘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Y él mismo constituyó a unos, apóstoles; a otros, profetas; a otros,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evangelistas; 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otros, pastores y maestros, a fin de perfeccionar a los santos para la obra del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ministerio, para la edificación del cuerpo de Cristo, hasta que todos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lleguemos 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 unidad de la fe y del conocimiento del Hijo de Dios, a un varón perfecto,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 la medida de la estatura de la plenitud de Cristo’.[...]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910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12" y="0"/>
            <a:ext cx="91527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4355976" y="980727"/>
            <a:ext cx="424847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Si bien los instructores trabajan bajo la dirección general de la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Asociación, un instructor asignado a una campaña de evangelización trabaja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bajo la dirección del evangelista encargado del ciclo, y un instructor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destinado 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una iglesia se desempeña bajo la dirección del pastor.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6265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12" y="0"/>
            <a:ext cx="91527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4555101" y="1340768"/>
            <a:ext cx="403244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 un instructor bíblico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 la Asociación no se le debe pedir, a menos que haya un arreglo especial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con la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Asociación, que desempeñe algún cargo en la iglesia, sino que debe dejárselo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libre para realizar su trabajo personal de ganar almas.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3962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12" y="0"/>
            <a:ext cx="91527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437908" y="3717032"/>
            <a:ext cx="78065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La Asociación dirige a los obreros de la Iglesia</a:t>
            </a:r>
            <a:endParaRPr lang="pt-BR" sz="5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/>
                </a:outerShdw>
              </a:effectLst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442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12" y="0"/>
            <a:ext cx="91527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601557" y="1556792"/>
            <a:ext cx="4608512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El presidente de la Asociación, de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común acuerdo con la Junta Directiva de la Asociación, dirige a los obreros de la Asociación, tales como pastores, instructores bíblicos y directores de departamentos,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que reciben sus credenciales de la Asociación y son responsables ante ella, no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ante la iglesia local.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2326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12" y="0"/>
            <a:ext cx="91527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611435" y="2132856"/>
            <a:ext cx="460851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Las iglesias pueden pedir los servicios o la ayuda de los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obreros de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 Asociación, pero en todos los casos la decisión descansa sobre la Junta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Directiva de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 Asociación. La Junta Directiva puede transferir a los obreros cuando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lo crea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necesario.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2720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12" y="0"/>
            <a:ext cx="91527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707904" y="1412776"/>
            <a:ext cx="460851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El obrero o la iglesia puede apelar a la Junta Directiva de la Asociación,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solicitando una entrevista para ser oídos acerca de la decisión de trasladar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al obrero, y el pedido será considerado cuidadosamente por la Junta a la luz de las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necesidades de toda la Asociación.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1214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12" y="0"/>
            <a:ext cx="91527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4427984" y="1700808"/>
            <a:ext cx="410445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Si el obrero se negara a cooperar con la Junta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Directiva, y rehúsa trabajar en armonía con sus decisiones, su conducta puede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ser considerada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como insubordinación y tratada como tal.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0424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12" y="0"/>
            <a:ext cx="91527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4355976" y="1052736"/>
            <a:ext cx="424847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En ningún caso el obrero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debería movilizar a la iglesia en contra de estas decisiones. Si una iglesia local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apoya 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un obrero en su rechazo a cooperar, se expone a la disciplina de la Asociación.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6557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12" y="0"/>
            <a:ext cx="91527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ângulo 2"/>
          <p:cNvSpPr/>
          <p:nvPr/>
        </p:nvSpPr>
        <p:spPr>
          <a:xfrm>
            <a:off x="1475656" y="2636912"/>
            <a:ext cx="6768752" cy="2160240"/>
          </a:xfrm>
          <a:prstGeom prst="rect">
            <a:avLst/>
          </a:prstGeom>
          <a:solidFill>
            <a:srgbClr val="A79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1115616" y="2420888"/>
            <a:ext cx="6624736" cy="1938992"/>
          </a:xfrm>
          <a:prstGeom prst="rect">
            <a:avLst/>
          </a:prstGeom>
          <a:solidFill>
            <a:srgbClr val="012827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Credenciales</a:t>
            </a:r>
            <a:r>
              <a:rPr lang="pt-BR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licencias</a:t>
            </a:r>
          </a:p>
        </p:txBody>
      </p:sp>
    </p:spTree>
    <p:extLst>
      <p:ext uri="{BB962C8B-B14F-4D97-AF65-F5344CB8AC3E}">
        <p14:creationId xmlns:p14="http://schemas.microsoft.com/office/powerpoint/2010/main" val="33138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12" y="0"/>
            <a:ext cx="91527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814870" y="476672"/>
            <a:ext cx="468052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 obra de Dios debe ser celosamente salvaguardada por los dirigentes,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desde la iglesia local hasta la Asociación General. Se otorgan credenciales y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licencias oficiales a todos los obreros adventistas autorizados de tiempo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completo, concedidas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por períodos limitados por las correspondientes juntas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directivas bajo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las que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actúan.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4225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12" y="0"/>
            <a:ext cx="91527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572564" y="1916832"/>
            <a:ext cx="795987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“Hombres designados por Dios han sido escogidos para velar con </a:t>
            </a:r>
            <a:r>
              <a:rPr lang="es-E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celoso cuidado </a:t>
            </a:r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y vigilante perseverancia, para que la iglesia no sea destruida por </a:t>
            </a:r>
            <a:r>
              <a:rPr lang="es-E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los malos </a:t>
            </a:r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designios de Satanás, sino que subsista en el mundo y fomente la gloria</a:t>
            </a:r>
          </a:p>
          <a:p>
            <a:pPr algn="ctr"/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de Dios entre los hombres</a:t>
            </a:r>
            <a:r>
              <a:rPr lang="es-E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algn="ctr"/>
            <a:endParaRPr lang="es-ES" sz="2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(Testimonios para los ministros, 1977, pp. 52, 53).</a:t>
            </a:r>
            <a:endParaRPr lang="pt-BR" sz="2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535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12" y="0"/>
            <a:ext cx="91527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779912" y="1844824"/>
            <a:ext cx="460851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En una Asociación local, la Junta Directiva confiere, a ciertas personas, la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autoridad de representar a la iglesia como ministros y obreros del evangelio.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885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12" y="0"/>
            <a:ext cx="91527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672778" y="1484784"/>
            <a:ext cx="460851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Esta autoridad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está simbolizada por la concesión de credenciales, que son autorizaciones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escritas, debidamente fechadas y firmadas por los administradores de la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Asociación.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5180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12" y="0"/>
            <a:ext cx="91527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680710" y="1988840"/>
            <a:ext cx="460851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 autoridad así conferida no es personal ni inherente a la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persona que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tiene la credencial, sino que es inherente al cuerpo que la concede y, por lo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tanto, puede ser retirada en cualquier momento en que exista una causa justificada.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7035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12" y="0"/>
            <a:ext cx="91527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672778" y="1844824"/>
            <a:ext cx="460851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Las credenciales y las licencias concedidas a los obreros no deben nunca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considerarse como propiedad personal de los obreros, y deben ser devueltas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cuando se termina el empleo o por pedido de la organización que las expidió.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9758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12" y="0"/>
            <a:ext cx="91527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683961" y="2132856"/>
            <a:ext cx="460851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No se debe permitir a nadie hablar a alguna de nuestras congregaciones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 menos que haya sido invitado/a por la iglesia en armonía con las directrices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establecidas por la Asociación local.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1611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12" y="0"/>
            <a:ext cx="91527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672778" y="2060848"/>
            <a:ext cx="460851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Se reconoce, sin embargo, que a veces es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apropiado que funcionarios del Gobierno o dirigentes cívicos dirijan la palabra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 nuestras congregaciones, pero todas las personas no autorizadas no recibirán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acceso al púlpito (véanse las pp. 115-117).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1235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12" y="0"/>
            <a:ext cx="91527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1115616" y="836712"/>
            <a:ext cx="743737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Credenciales</a:t>
            </a:r>
            <a:r>
              <a:rPr lang="pt-BR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 y licencias vencidas</a:t>
            </a:r>
          </a:p>
        </p:txBody>
      </p:sp>
    </p:spTree>
    <p:extLst>
      <p:ext uri="{BB962C8B-B14F-4D97-AF65-F5344CB8AC3E}">
        <p14:creationId xmlns:p14="http://schemas.microsoft.com/office/powerpoint/2010/main" val="476179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12" y="0"/>
            <a:ext cx="91527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611560" y="1484784"/>
            <a:ext cx="410445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Las credenciales y las licencias se otorgan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por el tiempo que especifique el Estatuto y su Reglamento, o por el Reglamento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Administrativo por el que se rige la Asociación, y las credenciales se renuevan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por voto del Congreso de la Asociación o por la Junta Directiva.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0129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12" y="0"/>
            <a:ext cx="91527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971600" y="2060848"/>
            <a:ext cx="388843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>
                <a:latin typeface="Arial" panose="020B0604020202020204" pitchFamily="34" charset="0"/>
                <a:cs typeface="Arial" panose="020B0604020202020204" pitchFamily="34" charset="0"/>
              </a:rPr>
              <a:t>La posesión de</a:t>
            </a:r>
          </a:p>
          <a:p>
            <a:pPr algn="ctr"/>
            <a:r>
              <a:rPr lang="es-ES" sz="2800" b="1" dirty="0">
                <a:latin typeface="Arial" panose="020B0604020202020204" pitchFamily="34" charset="0"/>
                <a:cs typeface="Arial" panose="020B0604020202020204" pitchFamily="34" charset="0"/>
              </a:rPr>
              <a:t>credenciales vencidas no le otorga a la persona ninguna autoridad.</a:t>
            </a:r>
            <a:endParaRPr lang="pt-B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2890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12" y="0"/>
            <a:ext cx="91527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251520" y="2708920"/>
            <a:ext cx="57606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8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Obreros</a:t>
            </a:r>
            <a:r>
              <a:rPr lang="pt-BR" sz="4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 jubilados</a:t>
            </a:r>
          </a:p>
        </p:txBody>
      </p:sp>
    </p:spTree>
    <p:extLst>
      <p:ext uri="{BB962C8B-B14F-4D97-AF65-F5344CB8AC3E}">
        <p14:creationId xmlns:p14="http://schemas.microsoft.com/office/powerpoint/2010/main" val="3561597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12" y="0"/>
            <a:ext cx="91527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755576" y="1759168"/>
            <a:ext cx="46805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El presidente de </a:t>
            </a:r>
            <a:r>
              <a:rPr lang="pt-BR" sz="4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Asociación</a:t>
            </a:r>
            <a:endParaRPr lang="pt-BR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2683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12" y="0"/>
            <a:ext cx="91527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611560" y="1412776"/>
            <a:ext cx="395608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Los obreros jubilados se merecen honra y consideración,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por haber ayudado a edificar la causa de Dios. Pueden seguir siendo una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bendición y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una ayuda para las iglesias en las que tienen su membresía, al ser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elegidos para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cualquier cargo.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9987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12" y="0"/>
            <a:ext cx="91527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611560" y="2060848"/>
            <a:ext cx="504056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>
                <a:latin typeface="Arial" panose="020B0604020202020204" pitchFamily="34" charset="0"/>
                <a:cs typeface="Arial" panose="020B0604020202020204" pitchFamily="34" charset="0"/>
              </a:rPr>
              <a:t>También pueden ejercer sus funciones ministeriales bajo</a:t>
            </a:r>
          </a:p>
          <a:p>
            <a:pPr algn="ctr"/>
            <a:r>
              <a:rPr lang="es-ES" sz="2800" b="1" dirty="0">
                <a:latin typeface="Arial" panose="020B0604020202020204" pitchFamily="34" charset="0"/>
                <a:cs typeface="Arial" panose="020B0604020202020204" pitchFamily="34" charset="0"/>
              </a:rPr>
              <a:t>la dirección de la Junta Directiva de la Asociación.</a:t>
            </a:r>
            <a:endParaRPr lang="pt-B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3037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12" y="0"/>
            <a:ext cx="91527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611560" y="2132856"/>
            <a:ext cx="57606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8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Ex</a:t>
            </a:r>
            <a:r>
              <a:rPr lang="pt-BR" sz="4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 ministros </a:t>
            </a:r>
            <a:r>
              <a:rPr lang="pt-BR" sz="48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sin</a:t>
            </a:r>
            <a:r>
              <a:rPr lang="pt-BR" sz="4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pt-BR" sz="48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credenciales</a:t>
            </a:r>
            <a:endParaRPr lang="pt-BR" sz="4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/>
                </a:outerShdw>
              </a:effectLst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0668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12" y="0"/>
            <a:ext cx="91527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646269" y="1556792"/>
            <a:ext cx="460851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Las personas que han sido ordenadas como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pastores, pero que ya no tienen credenciales válidas, pueden ser elegidas como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ancianos y, si su ordenación no fue anulada, no necesitan ser ordenadas como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ancianos. Su servicio se limita a las funciones de un anciano local.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65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74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12" y="0"/>
            <a:ext cx="91527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923928" y="1340768"/>
            <a:ext cx="452988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El presidente de Asociación debe ser un pastor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ordenado, de experiencia y buena reputación. Está al frente del ministerio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evangélico de su Asociación y es el pastor o superintendente general de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todas las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iglesias.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2535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12" y="0"/>
            <a:ext cx="91527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4355976" y="1916832"/>
            <a:ext cx="388843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Trabaja por el bienestar espiritual y la fortaleza de las iglesias, y las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aconseja acerca de sus actividades y planes.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803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12" y="0"/>
            <a:ext cx="91527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4283968" y="1052736"/>
            <a:ext cx="424847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Tiene acceso a todas las iglesias, con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derecho a tomar parte en sus cultos, reuniones administrativas y sesiones de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 Junta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Directiva, con voz pero sin voto, a menos que la iglesia se lo conceda;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 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menos que sea miembro de esa congregación.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720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1355</TotalTime>
  <Words>2198</Words>
  <Application>Microsoft Office PowerPoint</Application>
  <PresentationFormat>Apresentação na tela (4:3)</PresentationFormat>
  <Paragraphs>159</Paragraphs>
  <Slides>64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64</vt:i4>
      </vt:variant>
    </vt:vector>
  </HeadingPairs>
  <TitlesOfParts>
    <vt:vector size="65" baseType="lpstr"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Alana</dc:creator>
  <cp:lastModifiedBy>Alana</cp:lastModifiedBy>
  <cp:revision>78</cp:revision>
  <dcterms:created xsi:type="dcterms:W3CDTF">2016-04-24T19:33:28Z</dcterms:created>
  <dcterms:modified xsi:type="dcterms:W3CDTF">2016-05-31T00:34:36Z</dcterms:modified>
</cp:coreProperties>
</file>