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95" r:id="rId29"/>
    <p:sldId id="296" r:id="rId30"/>
    <p:sldId id="297" r:id="rId31"/>
    <p:sldId id="298" r:id="rId32"/>
    <p:sldId id="299" r:id="rId33"/>
    <p:sldId id="300" r:id="rId34"/>
    <p:sldId id="301" r:id="rId35"/>
    <p:sldId id="302" r:id="rId36"/>
    <p:sldId id="303" r:id="rId37"/>
    <p:sldId id="304" r:id="rId38"/>
    <p:sldId id="305" r:id="rId39"/>
    <p:sldId id="306" r:id="rId40"/>
    <p:sldId id="307" r:id="rId41"/>
    <p:sldId id="308" r:id="rId42"/>
    <p:sldId id="309" r:id="rId43"/>
    <p:sldId id="310" r:id="rId44"/>
    <p:sldId id="311" r:id="rId45"/>
    <p:sldId id="312" r:id="rId46"/>
    <p:sldId id="313" r:id="rId47"/>
    <p:sldId id="314" r:id="rId48"/>
    <p:sldId id="315" r:id="rId49"/>
    <p:sldId id="316" r:id="rId50"/>
    <p:sldId id="317" r:id="rId51"/>
    <p:sldId id="318" r:id="rId52"/>
    <p:sldId id="319" r:id="rId53"/>
    <p:sldId id="320" r:id="rId54"/>
    <p:sldId id="321" r:id="rId55"/>
    <p:sldId id="322" r:id="rId56"/>
    <p:sldId id="323" r:id="rId57"/>
    <p:sldId id="324" r:id="rId58"/>
    <p:sldId id="325" r:id="rId59"/>
    <p:sldId id="326" r:id="rId60"/>
    <p:sldId id="327" r:id="rId61"/>
    <p:sldId id="328" r:id="rId62"/>
    <p:sldId id="329" r:id="rId63"/>
    <p:sldId id="330" r:id="rId64"/>
    <p:sldId id="331" r:id="rId65"/>
    <p:sldId id="332" r:id="rId66"/>
    <p:sldId id="333" r:id="rId67"/>
    <p:sldId id="334" r:id="rId68"/>
    <p:sldId id="335" r:id="rId69"/>
    <p:sldId id="336" r:id="rId70"/>
    <p:sldId id="337" r:id="rId71"/>
    <p:sldId id="338" r:id="rId72"/>
    <p:sldId id="339" r:id="rId73"/>
    <p:sldId id="340" r:id="rId74"/>
    <p:sldId id="341" r:id="rId75"/>
    <p:sldId id="342" r:id="rId76"/>
    <p:sldId id="343" r:id="rId77"/>
    <p:sldId id="344" r:id="rId78"/>
    <p:sldId id="345" r:id="rId79"/>
    <p:sldId id="346" r:id="rId80"/>
    <p:sldId id="347" r:id="rId81"/>
    <p:sldId id="269" r:id="rId8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935B"/>
    <a:srgbClr val="0128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9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605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73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0444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4391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33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217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521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372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8188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892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448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9585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363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912634" y="444021"/>
            <a:ext cx="69798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Entonces, el pastor oficiante puede hacerles las </a:t>
            </a:r>
            <a:r>
              <a:rPr lang="es-E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siguientes preguntas</a:t>
            </a:r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95787" y="1412776"/>
            <a:ext cx="7704856" cy="954107"/>
          </a:xfrm>
          <a:prstGeom prst="rect">
            <a:avLst/>
          </a:prstGeom>
          <a:solidFill>
            <a:srgbClr val="A7935B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¿Aceptan a Cristo como su Salvador personal?</a:t>
            </a:r>
            <a:endParaRPr lang="pt-BR" sz="2800" b="1" dirty="0"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94358" y="2567817"/>
            <a:ext cx="7704856" cy="954107"/>
          </a:xfrm>
          <a:prstGeom prst="rect">
            <a:avLst/>
          </a:prstGeom>
          <a:solidFill>
            <a:srgbClr val="A7935B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¿Están en </a:t>
            </a:r>
            <a:r>
              <a:rPr lang="es-ES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plena armonía </a:t>
            </a:r>
            <a:r>
              <a:rPr lang="es-ES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 los principios de la fe que acaban de presentarse?</a:t>
            </a:r>
            <a:endParaRPr lang="pt-BR" sz="2800" b="1" dirty="0"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94358" y="3717032"/>
            <a:ext cx="7704856" cy="523220"/>
          </a:xfrm>
          <a:prstGeom prst="rect">
            <a:avLst/>
          </a:prstGeom>
          <a:solidFill>
            <a:srgbClr val="A7935B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¿Han </a:t>
            </a:r>
            <a:r>
              <a:rPr lang="es-ES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sido bautizados </a:t>
            </a:r>
            <a:r>
              <a:rPr lang="es-ES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por inmersión?</a:t>
            </a:r>
            <a:endParaRPr lang="pt-BR" sz="2800" b="1" dirty="0"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694358" y="4498899"/>
            <a:ext cx="7704856" cy="954107"/>
          </a:xfrm>
          <a:prstGeom prst="rect">
            <a:avLst/>
          </a:prstGeom>
          <a:solidFill>
            <a:srgbClr val="A7935B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¿Mantienen buenas relaciones mutuas y gozan </a:t>
            </a:r>
            <a:r>
              <a:rPr lang="es-ES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 confianza </a:t>
            </a:r>
            <a:r>
              <a:rPr lang="es-ES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unos con otros?</a:t>
            </a:r>
            <a:endParaRPr lang="pt-BR" sz="2800" b="1" dirty="0"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257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738969" y="1052736"/>
            <a:ext cx="45755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 responden afirmativamente estas preguntas, se declara que los tres constituyen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núcleo de la nueva iglesia. Entonces se van llamando los nombres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lista, uno por uno, y se les hacen las preguntas anteriores. Después, el núcleo toma un voto por el cual reciben a esa persona en la feligresía de la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77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032717" y="1052736"/>
            <a:ext cx="45755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Cada persona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recibida de esta manera se transforma en miembro de la iglesia y está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calificada para votar sobre el próximo nombre. Se debe tomar la precaución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ver que exista plena comunión y amor fraternal entre las personas recibidas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como miembros.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46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572001" y="908720"/>
            <a:ext cx="39185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 en algún caso surgiera una dificultad, sea de doctrina o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relaciones mutuas, la votación debe ser postergada, a menos que el asunto pueda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arreglarse en esa misma oportunidad en forma bondadosa y con tacto.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00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83568" y="1628800"/>
            <a:ext cx="427862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Después de que todos los que pasaron al frente hayan sido recibidos,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iglesia constituye una entidad completa y está lista para la elección de sus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dirigentes. Los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miembros, entonces, deberían elegir una comisión de nombramientos,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presidida por el pastor oficiante.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845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427984" y="980728"/>
            <a:ext cx="39274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Esta comisión de nombramientos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presentará una lista de personas para llenar los diversos cargos de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iglesia. Después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elegir a los dirigentes, debe celebrarse la ceremonia de ordenación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los ancianos, a menos que ya sean ancianos ordenados.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429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716016" y="1412776"/>
            <a:ext cx="37834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Debe realizarse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una ceremonia similar, pero más corta, en el caso de la ordenación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diáconos y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diaconisas. En ese momento, la iglesia está totalmente organizada y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lista para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servir.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396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83568" y="1916832"/>
            <a:ext cx="40324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Antes de que termine la reunión, la iglesia debe tomar un acuerdo en el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solicita a la Asociación que la reciba en la hermandad de las iglesias de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Asociación en ocasión del próximo congreso.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798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95936" y="692696"/>
            <a:ext cx="449465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 deben tomar los recaudos necesarios para instruir cabalmente, 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cada uno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los dirigentes elegidos, en cuanto a sus deberes. La iglesia debe tener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elementos necesarios para realizar la Cena de Señor y el rito del lavamiento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los pies, que, si es posible, deberían ser celebrados como parte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reunión de organización.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43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16514" y="1700808"/>
            <a:ext cx="45755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tesorero, el secretario y los otros oficiales deberían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recibir todos los registros o los materiales necesarios para llevar a cabo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sus responsabilidades.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50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464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475656" y="2320348"/>
            <a:ext cx="6768752" cy="1972748"/>
          </a:xfrm>
          <a:prstGeom prst="rect">
            <a:avLst/>
          </a:prstGeom>
          <a:solidFill>
            <a:srgbClr val="A7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144983" y="1969307"/>
            <a:ext cx="6624736" cy="1938992"/>
          </a:xfrm>
          <a:prstGeom prst="rect">
            <a:avLst/>
          </a:prstGeom>
          <a:solidFill>
            <a:srgbClr val="01282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Cómo</a:t>
            </a:r>
            <a:r>
              <a:rPr lang="pt-BR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organizar grupos</a:t>
            </a:r>
          </a:p>
        </p:txBody>
      </p:sp>
    </p:spTree>
    <p:extLst>
      <p:ext uri="{BB962C8B-B14F-4D97-AF65-F5344CB8AC3E}">
        <p14:creationId xmlns:p14="http://schemas.microsoft.com/office/powerpoint/2010/main" val="409306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23528" y="1124744"/>
            <a:ext cx="504056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Cuando hay un número de miembros aislados que residen en áreas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cercanas, 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cuando pertenezcan a un grupo pequeño, a una casa-iglesia o 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 grupo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plantará una iglesia, deberían considerar formar un grupo de creyentes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para el compañerismo, la alabanza y la misión, con el objetivo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crecer hasta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llegar a ser una iglesia organizada o de multiplicar los hogares-iglesia en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esa área geográfica.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518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67544" y="1700808"/>
            <a:ext cx="427862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Para organizar un grupo de creyentes se necesita la aprobación de la Junta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Directiva de Asociación, que, si fuere necesario, también puede disolver al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grupo.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División y/o la Asociación deberían haber escrito pautas para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organizar grupos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dentro de su territorio.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51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27584" y="1484784"/>
            <a:ext cx="456665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miembros de iglesia que forman parte de Grupos pequeños o que se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reúnen en hogares pueden formar el núcleo de un nuevo grupo. La membresía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todos los que quieren formar parte de un grupo debería estar registrada ya sea en la iglesia de la Asociación o en una iglesia local (la iglesia madre).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74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971600" y="1916832"/>
            <a:ext cx="420661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membresía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los que quieren formar parte de un grupo estuviera registrada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iglesia de la Asociación, la Junta Directiva de la Asociación votará la transferencia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su membresía a la iglesia de la Asociación e indicará que forman parte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del nuevo grupo.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774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99592" y="1688107"/>
            <a:ext cx="34563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Cuando la Junta Directiva de la Asociación aprueba la organización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 grupo, se debe designar un grupo de liderazgo, incluyendo un director, un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secretario y un tesorero.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49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84872" y="1772816"/>
            <a:ext cx="403114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designación debería ser realizada por el pastor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del distrito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o por otro pastor designado por la Junta Directiva de la Asociación, en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consejo con el grupo que está siendo organizado.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54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635896" y="692696"/>
            <a:ext cx="456665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nombramiento de todos los otros cargos debe ser hecho por voto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los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forman parte del grupo que se está organizando. El pastor del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distrito u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otra persona autorizada por la Junta Directiva de la Asociación presidirá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esta reunión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Solo pueden ser nombrados aquellos que sean miembros de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Iglesia Adventista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plena comunión.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20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83568" y="2060848"/>
            <a:ext cx="406260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director del grupo no será ordenado para el cargo de anciano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iglesia ni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tendrá autoridad para realizar las funciones de que está investido un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anciano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607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30156" y="1844824"/>
            <a:ext cx="45666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Sin embargo, cuando circunstancias excepcionales lo requieran,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Junta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Directiva de la Asociación puede nombrar a una persona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experiencia y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habilidad en el liderazgo para servir como anciano del grupo.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442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475656" y="2320348"/>
            <a:ext cx="6768752" cy="1972748"/>
          </a:xfrm>
          <a:prstGeom prst="rect">
            <a:avLst/>
          </a:prstGeom>
          <a:solidFill>
            <a:srgbClr val="A7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144983" y="1969307"/>
            <a:ext cx="6624736" cy="1938992"/>
          </a:xfrm>
          <a:prstGeom prst="rect">
            <a:avLst/>
          </a:prstGeom>
          <a:solidFill>
            <a:srgbClr val="01282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Cómo</a:t>
            </a:r>
            <a:r>
              <a:rPr lang="pt-BR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organizar una </a:t>
            </a:r>
            <a:r>
              <a:rPr lang="pt-BR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iglesia</a:t>
            </a:r>
            <a:endParaRPr lang="pt-BR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53807" y="1772816"/>
            <a:ext cx="45666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secretario del grupo llevará un registro de todas las actividades y las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reuniones del grupo, y enviará periódicamente informes estadísticos a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iglesia madre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 al secretario de la Asociación.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091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39552" y="2060848"/>
            <a:ext cx="45666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Estos informes deberían incluir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datos estadísticos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asistencia y las actividades del grupo, incluyendo actividades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evangelización realizadas durante la semana o en sábado.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010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81496" y="1351508"/>
            <a:ext cx="456665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tesorero del grupo llevará un registro cuidadoso de todo el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dinero recibido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gastado, y enviará puntualmente al tesorero de la Asociación,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 también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 el tesorero de la iglesia de la Asociación, todos los diezmos y las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ofrendas, excepto los fondos recolectados para propósitos locales.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046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83568" y="1988840"/>
            <a:ext cx="45666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 los miembros de un grupo organizado son miembros de la iglesia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Asociación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el grupo no tiene el derecho de administrar disciplina, ni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transferir 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recibir miembros.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713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61346" y="1844824"/>
            <a:ext cx="456665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Todos los asuntos de esta naturaleza deben ser remitidos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Junta Directiva de la Asociación, que funciona también como Junta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Directiva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 de la Asociación. El presidente de la Asociación sirve como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anciano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 de la Asociación.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893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53414" y="1700808"/>
            <a:ext cx="456665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 la Asociación organiza un grupo por medio de una iglesia madre cercana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lugar de hacerlo por medio de la iglesia de la Asociación, las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funciones mencionadas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antes (como los informes y la membresía) deberían ser enviadas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iglesia madre, y determinadas por ella.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56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53414" y="1556792"/>
            <a:ext cx="456665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Dado que un grupo debería querer crecer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y, posteriormente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ser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reconocido como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iglesia, la dirección del grupo debería preparar a los miembros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para funcionar como iglesia, al promover y auspiciar todas las campañas y las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actividades que normalmente se llevan a cabo en las iglesias regulares.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35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403648" y="2968420"/>
            <a:ext cx="6768752" cy="2044756"/>
          </a:xfrm>
          <a:prstGeom prst="rect">
            <a:avLst/>
          </a:prstGeom>
          <a:solidFill>
            <a:srgbClr val="A7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144983" y="2617379"/>
            <a:ext cx="6624736" cy="1938992"/>
          </a:xfrm>
          <a:prstGeom prst="rect">
            <a:avLst/>
          </a:prstGeom>
          <a:solidFill>
            <a:srgbClr val="01282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Cómo</a:t>
            </a:r>
            <a:r>
              <a:rPr lang="pt-BR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unir </a:t>
            </a:r>
            <a:r>
              <a:rPr lang="pt-BR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iglesias</a:t>
            </a:r>
            <a:endParaRPr lang="pt-BR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55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23928" y="764704"/>
            <a:ext cx="456665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Cuando sea aconsejable unir dos iglesias, la Junta Directiva de la Asociación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debe tomar primeramente un voto recomendando tal proceder.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Luego, en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una reunión debidamente convocada, dirigida por el presidente de la Asociación,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 por el pastor u otro ministro ordenado, cada una de las iglesias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debe votar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sobre el asunto de la unión.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645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95936" y="1052736"/>
            <a:ext cx="406260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 ambas iglesias toman un voto favorable,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debe entonces convocarse a una reunión conjunta de ambas iglesias, presidida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el presidente de la Asociación o, en su ausencia, por un pastor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ordenado designado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la Asociación.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044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72564" y="980728"/>
            <a:ext cx="45755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la organización de una iglesia, debe oficiar un ministro ordenado, previa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recomendación de la Junta Directiva de la Asociación (con respecto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 procedimiento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para organizar un grupo, véase p. 37). En vista de que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organización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una iglesia implica tanto, debe invitarse al presidente de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Asociación/Misión/Campo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estar presente en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ceremonia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35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043608" y="1052736"/>
            <a:ext cx="456665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esa reunión conjunta debe prepararse un convenio cuidadosamente escrito,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el que se mencione las razones para unir ambas iglesias y se exponga otros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asuntos especiales que puedan estar implicados en la unión, tales como lo relativo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la transferencia de las propiedades y la responsabilidad por las obligaciones financieras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existentes.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545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99592" y="1844824"/>
            <a:ext cx="45666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convenio debe establecer las condiciones en virtud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las cuales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 efectúa la unión, el nuevo nombre que se le dará a la iglesia unida y una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cláusula en la que se releve de sus cargos a todos los dirigentes de ambas iglesias.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06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27584" y="1124744"/>
            <a:ext cx="403244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adopción de este convenio por la reunión conjunta de ambas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iglesias consuma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unión. Inmediatamente, se elegirá una Comisión de Nombramientos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para proponer a los oficiales de la iglesia unida, con el fin de servir por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 resto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del año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eclesiástico.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Asociación archivará una copia del convenio.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083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47698" y="1628800"/>
            <a:ext cx="392430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Todos los miembros de ambas iglesias pasan a ser miembros de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nueva iglesia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No es permisible, en estas circunstancias, excluir a un miembro de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feligresía porque no se lo incluyó por olvido en la lista de miembros cuando se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hizo la unión.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684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355976" y="1700808"/>
            <a:ext cx="413461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cuerpo unido es responsable del orden y la disciplina de todos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miembros. Los miembros que estén bajo disciplina deben ser tratados como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 establece en otra parte de este Manual.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71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139952" y="1619869"/>
            <a:ext cx="41044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libros y registros de ambas iglesias pasan a pertenecer a los registros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del cuerpo unido. La Asociación local debe ser notificada y tomar los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votos correspondientes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su próximo congreso.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960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619672" y="2097358"/>
            <a:ext cx="6768752" cy="2339753"/>
          </a:xfrm>
          <a:prstGeom prst="rect">
            <a:avLst/>
          </a:prstGeom>
          <a:solidFill>
            <a:srgbClr val="A7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144982" y="1556792"/>
            <a:ext cx="7027417" cy="2585323"/>
          </a:xfrm>
          <a:prstGeom prst="rect">
            <a:avLst/>
          </a:prstGeom>
          <a:solidFill>
            <a:srgbClr val="01282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Procedimiento</a:t>
            </a:r>
            <a:r>
              <a:rPr lang="pt-BR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desorganizar o expulsar una </a:t>
            </a:r>
            <a:r>
              <a:rPr lang="pt-BR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iglesia</a:t>
            </a:r>
            <a:endParaRPr lang="pt-BR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281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1844824"/>
            <a:ext cx="456665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“Cristo amó a la iglesia, y se entregó a sí mismo por ella, para santificarla, habiéndola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purificado en el lavamiento del agua por la palabra, a fin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presentársela 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sí mismo, una iglesia gloriosa, que no tuviese mancha ni arruga ni cosa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semejante, sino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fuese santa y sin mancha [...].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397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55576" y="2348880"/>
            <a:ext cx="45666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Porque nadie aborreció jamás a su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propia carne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sino que la sustenta y la cuida, como también Cristo a la iglesia,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porque somos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miembros de su cuerpo, de su carne y de sus huesos” (Efe. 5:25-30).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643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27584" y="1700808"/>
            <a:ext cx="427862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Esta debe ser siempre la actitud que debe tenerse al administrar disciplina,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ya se trate de una persona individual o de la iglesia como cuerpo: ayudar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siempre y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salvar para la causa de Dios.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12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1412776"/>
            <a:ext cx="42484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Cuando un grupo de creyentes bautizados está preparado para asumir las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responsabilidades de una iglesia organizada, debe consultar con el presidente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Asociación y obtener la aprobación de la Junta Directiva de la Asociación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antes de fijar una fecha para la organización respectiva.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124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53414" y="2060848"/>
            <a:ext cx="45666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estatus de una iglesia no es necesariamente perpetuo. Se puede desorganizar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una iglesia o expulsarla de la hermandad de las iglesias de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Asociación por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siguientes razones: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71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483768" y="2420887"/>
            <a:ext cx="4566658" cy="1323439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</a:t>
            </a:r>
            <a:r>
              <a:rPr lang="pt-BR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pérdida</a:t>
            </a:r>
            <a:r>
              <a:rPr lang="pt-BR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pt-BR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miembros</a:t>
            </a:r>
            <a:endParaRPr lang="pt-BR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822048" y="2008865"/>
            <a:ext cx="1382110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0" dirty="0" smtClean="0">
                <a:ln w="38100">
                  <a:solidFill>
                    <a:srgbClr val="012827"/>
                  </a:solidFill>
                </a:ln>
                <a:solidFill>
                  <a:srgbClr val="A7935B"/>
                </a:solidFill>
                <a:latin typeface="Arial Black" panose="020B0A04020102020204" pitchFamily="34" charset="0"/>
              </a:rPr>
              <a:t>1</a:t>
            </a:r>
            <a:endParaRPr lang="pt-BR" sz="14000" dirty="0">
              <a:ln w="38100">
                <a:solidFill>
                  <a:srgbClr val="012827"/>
                </a:solidFill>
              </a:ln>
              <a:solidFill>
                <a:srgbClr val="A7935B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0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259632" y="1700808"/>
            <a:ext cx="384657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Hay ocasiones en que, a pesar de todos los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esfuerzos realizados para preservar una iglesia, esta pierde tantos miembros por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mudanza de domicilio, o por muerte, o por apostasía, que la existencia misma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congregación se ve amenazada.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32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971600" y="2132856"/>
            <a:ext cx="35283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esas circunstancias, la Junta Directiva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Asociación debe tomar un voto en el que recomiende la desorganización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esta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943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115616" y="1988840"/>
            <a:ext cx="38884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Antes de que la iglesia tome el voto final para desorganizarse, debe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invitarse 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miembros remanentes a transferir su membresía a otras iglesias.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97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55576" y="1557739"/>
            <a:ext cx="456665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 los miembros remanentes son suficientes, se puede convocar a una reunión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presidida por el presidente de la Asociación, o por un pastor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ordenado designado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él, con el fin de conceder cartas de traslado a todos los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miembros que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estén en plena comunión con la iglesia, para que se unan a otras iglesias.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74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418623" y="764704"/>
            <a:ext cx="374441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esta forma, la iglesia se desorganiza a sí misma en conformidad con la recomendación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Junta Directiva de la Asociación. Así quedará abierto el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camino para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la Junta Directiva de la Asociación tome un voto en el que registra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desorganización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dicha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303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275856" y="548680"/>
            <a:ext cx="521473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Si, a juicio de la Junta Directiva de la Asociación, hay un número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demasiado reducido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miembros remanentes como para convocar a una reunión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así,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Junta Directiva de la Asociación tendrá la autoridad para conceder cartas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traslado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los miembros remanentes que estén en plena comunión, a otras iglesias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 a la iglesia de la Asociación. De este modo, la iglesia queda desorganizada.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474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27584" y="980728"/>
            <a:ext cx="515494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 en el momento de desorganizar una iglesia hay miembros bajo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disciplina 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que, por lo tanto, no se les puede conceder cartas que afirmen que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están en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plena comunión, su feligresía se registrará provisionalmente en la iglesia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Asociación, mientras los administradores de la Asociación velan para que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brevedad se hagan todos los esfuerzos posibles para ayudarlos a alcanzar una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experiencia cristiana satisfactoria.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070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94128" y="1484784"/>
            <a:ext cx="43379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 el esfuerzo tiene éxito, pueden entonces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ser confirmados como miembros de la iglesia de la Asociación, o bien puede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concedérsele cartas de traslado a otras iglesias. Si no pueden ser ayudados 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recuperados, se los debe excluir de la feligresía por voto de la Junta Directiva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Asociación.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08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67544" y="1844824"/>
            <a:ext cx="40324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Conviene presentar, cuando los creyentes bautizados están ya reunidos, un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breve repaso de las creencias fundamentales de la Iglesia Adventista.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719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473372" y="2774830"/>
            <a:ext cx="4566658" cy="1323439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</a:t>
            </a:r>
            <a:r>
              <a:rPr lang="pt-BR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razones</a:t>
            </a:r>
            <a:r>
              <a:rPr lang="pt-BR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disciplina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749730" y="2262351"/>
            <a:ext cx="1382110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0" dirty="0" smtClean="0">
                <a:ln w="38100">
                  <a:solidFill>
                    <a:srgbClr val="012827"/>
                  </a:solidFill>
                </a:ln>
                <a:solidFill>
                  <a:srgbClr val="A7935B"/>
                </a:solidFill>
                <a:latin typeface="Arial Black" panose="020B0A04020102020204" pitchFamily="34" charset="0"/>
              </a:rPr>
              <a:t>2</a:t>
            </a:r>
            <a:endParaRPr lang="pt-BR" sz="14000" dirty="0">
              <a:ln w="38100">
                <a:solidFill>
                  <a:srgbClr val="012827"/>
                </a:solidFill>
              </a:ln>
              <a:solidFill>
                <a:srgbClr val="A7935B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369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635896" y="476672"/>
            <a:ext cx="499870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Son raras las ocasiones en que se hace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necesario disolver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una iglesia por razones de disciplina, porque la misión de la iglesia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 buscar y salvar. Pero, cuando en una iglesia persisten problemas serios,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tales como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apostasía, la negativa a actuar en armonía con el Manual de la iglesia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rebelión contra la Asociación, deben hacerse esfuerzos diligentes para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evitar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necesidad de disolver esa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92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101867" y="836712"/>
            <a:ext cx="456665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pastor debe tratar de profundizar la vida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espiritual de la iglesia mediante su predicación y su ministerio de visitación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personal. Debe realizarse, con la colaboración de la Asociación, una serie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reuniones de reavivamiento, con el fin de inducir a los miembros a renovar su pacto con el Señor.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20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187624" y="1772816"/>
            <a:ext cx="39778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 tales esfuerzos no tienen éxito, el pastor, en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cooperación con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Junta Directiva de la Asociación, debe reunirse con la iglesia y sus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dirigentes, tratando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llevar restauración y reconciliación.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795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259632" y="1340768"/>
            <a:ext cx="460851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 mejor adoptar las medidas correctivas que sean necesarias, que permitir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deterioro de las relaciones, que podría conducir a la expulsión de la iglesia.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Sin embargo, si fracasan todos los esfuerzos para preservar la iglesia,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Junta Directiva de la Asociación debe estudiar cuidadosamente el asunto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expulsión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795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339752" y="548680"/>
            <a:ext cx="6048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 la Asociación decide dar ese paso, se seguirá el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siguiente procedimiento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381033" y="2420888"/>
            <a:ext cx="6984776" cy="1938992"/>
          </a:xfrm>
          <a:prstGeom prst="rect">
            <a:avLst/>
          </a:prstGeom>
          <a:solidFill>
            <a:srgbClr val="A7935B"/>
          </a:solidFill>
          <a:ln w="57150">
            <a:solidFill>
              <a:srgbClr val="01282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decisión que recomienda la expulsión, junto con las razones que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apoyan, se presentará a la iglesia misma en una reunión administrativa,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para su información y consideración.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11560" y="2780928"/>
            <a:ext cx="1332416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500" dirty="0" smtClean="0">
                <a:solidFill>
                  <a:srgbClr val="012827"/>
                </a:solidFill>
                <a:latin typeface="Arial Black" panose="020B0A04020102020204" pitchFamily="34" charset="0"/>
              </a:rPr>
              <a:t>A</a:t>
            </a:r>
            <a:endParaRPr lang="pt-BR" sz="11500" dirty="0">
              <a:solidFill>
                <a:srgbClr val="012827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98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475656" y="2948751"/>
            <a:ext cx="6120680" cy="1200329"/>
          </a:xfrm>
          <a:prstGeom prst="rect">
            <a:avLst/>
          </a:prstGeom>
          <a:solidFill>
            <a:srgbClr val="A7935B"/>
          </a:solidFill>
          <a:ln w="57150">
            <a:solidFill>
              <a:srgbClr val="01282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caso de que la iglesia no acepte la recomendación, puede responder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una de las siguientes formas: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11560" y="2780928"/>
            <a:ext cx="1332416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500" dirty="0" smtClean="0">
                <a:solidFill>
                  <a:srgbClr val="012827"/>
                </a:solidFill>
                <a:latin typeface="Arial Black" panose="020B0A04020102020204" pitchFamily="34" charset="0"/>
              </a:rPr>
              <a:t>B</a:t>
            </a:r>
            <a:endParaRPr lang="pt-BR" sz="11500" dirty="0">
              <a:solidFill>
                <a:srgbClr val="012827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126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2236555" y="1104304"/>
            <a:ext cx="6120680" cy="2308324"/>
          </a:xfrm>
          <a:prstGeom prst="rect">
            <a:avLst/>
          </a:prstGeom>
          <a:solidFill>
            <a:srgbClr val="A7935B"/>
          </a:solidFill>
          <a:ln w="57150">
            <a:solidFill>
              <a:srgbClr val="01282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Tomar un voto para eliminar las causas de la disciplina, en el que se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acepta las especificaciones de la Asociación, y solicitar a la Asociación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rescinda la recomendación de desorganizarla o expulsarla.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372459" y="1149787"/>
            <a:ext cx="100540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 smtClean="0">
                <a:solidFill>
                  <a:srgbClr val="012827"/>
                </a:solidFill>
                <a:latin typeface="Arial Black" panose="020B0A04020102020204" pitchFamily="34" charset="0"/>
              </a:rPr>
              <a:t>1</a:t>
            </a:r>
            <a:endParaRPr lang="pt-BR" sz="9600" dirty="0">
              <a:solidFill>
                <a:srgbClr val="012827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260986" y="3861048"/>
            <a:ext cx="6767398" cy="1569660"/>
          </a:xfrm>
          <a:prstGeom prst="rect">
            <a:avLst/>
          </a:prstGeom>
          <a:solidFill>
            <a:srgbClr val="A7935B"/>
          </a:solidFill>
          <a:ln w="57150">
            <a:solidFill>
              <a:srgbClr val="01282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Apelar a la Junta Directiva de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Unión,</a:t>
            </a:r>
          </a:p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la División en caso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una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Unión de iglesias, para que sirva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árbitro</a:t>
            </a:r>
          </a:p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favor de la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55583" y="3834149"/>
            <a:ext cx="100540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 smtClean="0">
                <a:solidFill>
                  <a:srgbClr val="012827"/>
                </a:solidFill>
                <a:latin typeface="Arial Black" panose="020B0A04020102020204" pitchFamily="34" charset="0"/>
              </a:rPr>
              <a:t>2</a:t>
            </a:r>
            <a:endParaRPr lang="pt-BR" sz="9600" dirty="0">
              <a:solidFill>
                <a:srgbClr val="012827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42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619672" y="2204864"/>
            <a:ext cx="6120680" cy="1938992"/>
          </a:xfrm>
          <a:prstGeom prst="rect">
            <a:avLst/>
          </a:prstGeom>
          <a:solidFill>
            <a:srgbClr val="A7935B"/>
          </a:solidFill>
          <a:ln w="57150">
            <a:solidFill>
              <a:srgbClr val="01282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caso de que la iglesia permanezca en rebelión, la Asociación convocará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una reunión de su Junta Directiva y recomendará al Congreso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del Campo la expulsión de la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827584" y="3212832"/>
            <a:ext cx="1332416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500" dirty="0" smtClean="0">
                <a:solidFill>
                  <a:srgbClr val="012827"/>
                </a:solidFill>
                <a:latin typeface="Arial Black" panose="020B0A04020102020204" pitchFamily="34" charset="0"/>
              </a:rPr>
              <a:t>C</a:t>
            </a:r>
            <a:endParaRPr lang="pt-BR" sz="11500" dirty="0">
              <a:solidFill>
                <a:srgbClr val="012827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88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619672" y="2204864"/>
            <a:ext cx="6120680" cy="830997"/>
          </a:xfrm>
          <a:prstGeom prst="rect">
            <a:avLst/>
          </a:prstGeom>
          <a:solidFill>
            <a:srgbClr val="A7935B"/>
          </a:solidFill>
          <a:ln w="57150">
            <a:solidFill>
              <a:srgbClr val="01282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 el Congreso vota la expulsión, la Asociación ejecutará la decisión.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971600" y="2132856"/>
            <a:ext cx="1332416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500" dirty="0" smtClean="0">
                <a:solidFill>
                  <a:srgbClr val="012827"/>
                </a:solidFill>
                <a:latin typeface="Arial Black" panose="020B0A04020102020204" pitchFamily="34" charset="0"/>
              </a:rPr>
              <a:t>D</a:t>
            </a:r>
            <a:endParaRPr lang="pt-BR" sz="11500" dirty="0">
              <a:solidFill>
                <a:srgbClr val="012827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89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211960" y="1468314"/>
            <a:ext cx="42874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Después, el pastor oficiante pide que pasen al frente todos los que concuerden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 esos principios y deseen unirse a la feligresía de la iglesia. 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continuación, se registra el nombre de cada uno de los que pasaron al frente.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54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403648" y="2555904"/>
            <a:ext cx="6768752" cy="2601287"/>
          </a:xfrm>
          <a:prstGeom prst="rect">
            <a:avLst/>
          </a:prstGeom>
          <a:solidFill>
            <a:srgbClr val="A7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144983" y="2204864"/>
            <a:ext cx="6624736" cy="2585323"/>
          </a:xfrm>
          <a:prstGeom prst="rect">
            <a:avLst/>
          </a:prstGeom>
          <a:solidFill>
            <a:srgbClr val="01282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cuidado de los miembros, registros y fondos</a:t>
            </a:r>
            <a:endParaRPr lang="pt-BR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9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95936" y="2492896"/>
            <a:ext cx="45666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la feligresía de una iglesia que ha sido desorganizada o expulsada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puede haber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miembros leales que deseen retener su membresía en la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649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766265" y="908720"/>
            <a:ext cx="456665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asegurar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su bienestar, la feligresía de tales miembros debe mantenerse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provisionalmente hasta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 año en la iglesia de la Asociación, para darles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oportunidad, 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quienes lo deseen, de que se confirme su condición de miembros de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iglesia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Asociación, o se los transfiera a otra iglesia de su elección.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70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27584" y="1628800"/>
            <a:ext cx="39058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Su situación será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evaluada por la Junta Directiva de la Asociación y, si es satisfactoria, sus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nombres pueden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recomendarse para que sean aceptados como miembros de la iglesia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Asociación o bien de una iglesia de su elección.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23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80356" y="1988840"/>
            <a:ext cx="456665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Debe enviarse al secretario de la Asociación los nombres de los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miembros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una iglesia desorganizada o expulsada que estuvieren bajo disciplina, para ser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estudiados a la brevedad por la Junta Directiva de la Asociación, conforme a lo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dispuesto antes en “Pérdida de miembros”.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5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82413" y="1412776"/>
            <a:ext cx="456665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Cuando se desorganiza o se expulsa una iglesia por pérdida de miembros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 por razones de disciplina, todas las ofrendas, las cuentas financieras y todos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los bienes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muebles e inmuebles que estén a nombre de la iglesia local, o 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nombre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Asociación o de otra asociación jurídica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denominacional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quedan en custodia en la Asociación.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077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27584" y="1844824"/>
            <a:ext cx="41196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lo tanto, la Asociación tiene el derecho,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autoridad y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deber de administrar, proteger o disponer de las referidas propiedades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 fondos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Todos los libros y los registros de tal iglesia quedan bajo custodia del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secretario y/o del tesorero de la Asociación.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370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83568" y="2132856"/>
            <a:ext cx="38884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los casos en que no sea por un acto disciplinario, una alternativa para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desorganizar o expulsar una iglesia es hacer que vuelva a tener estatus de grupo.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136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27584" y="1772816"/>
            <a:ext cx="42636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Esta decisión será tomada por mayoría en la Junta Directiva de la Asociación,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luego de una consulta con el pastor distrital y los miembros, y transmitida 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iglesia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el pastor o por un representante de la Asociación.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319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96344" y="1484784"/>
            <a:ext cx="456665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una Junta de Iglesia (véase la p. 40), se pueden votar las cartas de traslado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todos los miembros en plena comunión que quedan, para formar parte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iglesia de la Asociación o de otras iglesias, en el caso de los miembros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deseen ser transferidos.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500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95936" y="692696"/>
            <a:ext cx="45755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 una o más de estas personas ya son miembros de la iglesia de la Asociación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 de alguna otra iglesia, el pastor que oficia se habrá cerciorado previamente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este hecho y tendrá ya en su poder las cartas de traslado para unirse a esta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nueva iglesia, pasando así estos miembros a formar el núcleo constitutivo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nueva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24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55576" y="1052736"/>
            <a:ext cx="456665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la misma reunión, el pastor, en consejo con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miembros locales, designará de entre los miembros del nuevo grupo 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 equipo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líderes, que incluye a un director, un secretario y un tesorero. Para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más detalles con respecto a otros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asuntos organizacionales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relacionados con un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grupo, ver “Cómo organizar un grupo”, en la página 38.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139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7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707904" y="1412776"/>
            <a:ext cx="45755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Sin embargo, si entre los que pasaron al frente no hay ninguna persona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sea ya miembro de otra iglesia, entonces se elige, para constituir el núcleo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nueva iglesia, a tres de ellos (preferentemente a tres sólidos observadores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del sábado).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71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1567</TotalTime>
  <Words>3315</Words>
  <Application>Microsoft Office PowerPoint</Application>
  <PresentationFormat>Apresentação na tela (4:3)</PresentationFormat>
  <Paragraphs>202</Paragraphs>
  <Slides>81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81</vt:i4>
      </vt:variant>
    </vt:vector>
  </HeadingPairs>
  <TitlesOfParts>
    <vt:vector size="82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Alana</dc:creator>
  <cp:lastModifiedBy>Alana</cp:lastModifiedBy>
  <cp:revision>97</cp:revision>
  <dcterms:created xsi:type="dcterms:W3CDTF">2016-04-24T19:33:28Z</dcterms:created>
  <dcterms:modified xsi:type="dcterms:W3CDTF">2016-05-31T00:29:56Z</dcterms:modified>
</cp:coreProperties>
</file>