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96" r:id="rId4"/>
    <p:sldId id="270" r:id="rId5"/>
    <p:sldId id="397" r:id="rId6"/>
    <p:sldId id="398" r:id="rId7"/>
    <p:sldId id="399" r:id="rId8"/>
    <p:sldId id="400" r:id="rId9"/>
    <p:sldId id="401" r:id="rId10"/>
    <p:sldId id="402" r:id="rId11"/>
    <p:sldId id="403" r:id="rId12"/>
    <p:sldId id="404" r:id="rId13"/>
    <p:sldId id="405" r:id="rId14"/>
    <p:sldId id="407" r:id="rId15"/>
    <p:sldId id="408" r:id="rId16"/>
    <p:sldId id="776" r:id="rId17"/>
    <p:sldId id="409" r:id="rId18"/>
    <p:sldId id="410" r:id="rId19"/>
    <p:sldId id="411" r:id="rId20"/>
    <p:sldId id="412" r:id="rId21"/>
    <p:sldId id="413" r:id="rId22"/>
    <p:sldId id="414" r:id="rId23"/>
    <p:sldId id="415" r:id="rId24"/>
    <p:sldId id="416" r:id="rId25"/>
    <p:sldId id="417" r:id="rId26"/>
    <p:sldId id="418" r:id="rId27"/>
    <p:sldId id="419" r:id="rId28"/>
    <p:sldId id="420" r:id="rId29"/>
    <p:sldId id="422" r:id="rId30"/>
    <p:sldId id="421" r:id="rId31"/>
    <p:sldId id="423" r:id="rId32"/>
    <p:sldId id="424" r:id="rId33"/>
    <p:sldId id="425" r:id="rId34"/>
    <p:sldId id="426" r:id="rId35"/>
    <p:sldId id="427" r:id="rId36"/>
    <p:sldId id="428" r:id="rId37"/>
    <p:sldId id="429" r:id="rId38"/>
    <p:sldId id="431" r:id="rId39"/>
    <p:sldId id="430" r:id="rId40"/>
    <p:sldId id="432" r:id="rId41"/>
    <p:sldId id="433" r:id="rId42"/>
    <p:sldId id="434" r:id="rId43"/>
    <p:sldId id="435" r:id="rId44"/>
    <p:sldId id="436" r:id="rId45"/>
    <p:sldId id="437" r:id="rId46"/>
    <p:sldId id="438" r:id="rId47"/>
    <p:sldId id="439" r:id="rId48"/>
    <p:sldId id="440" r:id="rId49"/>
    <p:sldId id="441" r:id="rId50"/>
    <p:sldId id="443" r:id="rId51"/>
    <p:sldId id="444" r:id="rId52"/>
    <p:sldId id="445" r:id="rId53"/>
    <p:sldId id="446" r:id="rId54"/>
    <p:sldId id="447" r:id="rId55"/>
    <p:sldId id="448" r:id="rId56"/>
    <p:sldId id="449" r:id="rId57"/>
    <p:sldId id="450" r:id="rId58"/>
    <p:sldId id="451" r:id="rId59"/>
    <p:sldId id="453" r:id="rId60"/>
    <p:sldId id="452" r:id="rId61"/>
    <p:sldId id="454" r:id="rId62"/>
    <p:sldId id="455" r:id="rId63"/>
    <p:sldId id="456" r:id="rId64"/>
    <p:sldId id="457" r:id="rId65"/>
    <p:sldId id="458" r:id="rId66"/>
    <p:sldId id="459" r:id="rId67"/>
    <p:sldId id="460" r:id="rId68"/>
    <p:sldId id="461" r:id="rId69"/>
    <p:sldId id="462" r:id="rId70"/>
    <p:sldId id="463" r:id="rId71"/>
    <p:sldId id="464" r:id="rId72"/>
    <p:sldId id="465" r:id="rId73"/>
    <p:sldId id="466" r:id="rId74"/>
    <p:sldId id="467" r:id="rId75"/>
    <p:sldId id="468" r:id="rId76"/>
    <p:sldId id="469" r:id="rId77"/>
    <p:sldId id="470" r:id="rId78"/>
    <p:sldId id="471" r:id="rId79"/>
    <p:sldId id="472" r:id="rId80"/>
    <p:sldId id="473" r:id="rId81"/>
    <p:sldId id="474" r:id="rId82"/>
    <p:sldId id="475" r:id="rId83"/>
    <p:sldId id="476" r:id="rId84"/>
    <p:sldId id="477" r:id="rId85"/>
    <p:sldId id="478" r:id="rId86"/>
    <p:sldId id="479" r:id="rId87"/>
    <p:sldId id="480" r:id="rId88"/>
    <p:sldId id="481" r:id="rId89"/>
    <p:sldId id="482" r:id="rId90"/>
    <p:sldId id="483" r:id="rId91"/>
    <p:sldId id="484" r:id="rId92"/>
    <p:sldId id="485" r:id="rId93"/>
    <p:sldId id="486" r:id="rId94"/>
    <p:sldId id="487" r:id="rId95"/>
    <p:sldId id="488" r:id="rId96"/>
    <p:sldId id="489" r:id="rId97"/>
    <p:sldId id="490" r:id="rId98"/>
    <p:sldId id="491" r:id="rId99"/>
    <p:sldId id="492" r:id="rId100"/>
    <p:sldId id="493" r:id="rId101"/>
    <p:sldId id="494" r:id="rId102"/>
    <p:sldId id="495" r:id="rId103"/>
    <p:sldId id="496" r:id="rId104"/>
    <p:sldId id="497" r:id="rId105"/>
    <p:sldId id="498" r:id="rId106"/>
    <p:sldId id="499" r:id="rId107"/>
    <p:sldId id="500" r:id="rId108"/>
    <p:sldId id="777" r:id="rId109"/>
    <p:sldId id="778" r:id="rId110"/>
    <p:sldId id="779" r:id="rId111"/>
    <p:sldId id="781" r:id="rId112"/>
    <p:sldId id="782" r:id="rId113"/>
    <p:sldId id="783" r:id="rId114"/>
    <p:sldId id="784" r:id="rId115"/>
    <p:sldId id="785" r:id="rId116"/>
    <p:sldId id="786" r:id="rId117"/>
    <p:sldId id="787" r:id="rId118"/>
    <p:sldId id="788" r:id="rId119"/>
    <p:sldId id="789" r:id="rId120"/>
    <p:sldId id="790" r:id="rId121"/>
    <p:sldId id="792" r:id="rId122"/>
    <p:sldId id="791" r:id="rId123"/>
    <p:sldId id="793" r:id="rId124"/>
    <p:sldId id="794" r:id="rId125"/>
    <p:sldId id="795" r:id="rId126"/>
    <p:sldId id="780" r:id="rId127"/>
    <p:sldId id="501" r:id="rId128"/>
    <p:sldId id="502" r:id="rId129"/>
    <p:sldId id="503" r:id="rId130"/>
    <p:sldId id="504" r:id="rId131"/>
    <p:sldId id="505" r:id="rId132"/>
    <p:sldId id="506" r:id="rId133"/>
    <p:sldId id="507" r:id="rId134"/>
    <p:sldId id="508" r:id="rId135"/>
    <p:sldId id="509" r:id="rId136"/>
    <p:sldId id="511" r:id="rId137"/>
    <p:sldId id="510" r:id="rId138"/>
    <p:sldId id="512" r:id="rId139"/>
    <p:sldId id="513" r:id="rId140"/>
    <p:sldId id="514" r:id="rId141"/>
    <p:sldId id="515" r:id="rId142"/>
    <p:sldId id="516" r:id="rId143"/>
    <p:sldId id="517" r:id="rId144"/>
    <p:sldId id="518" r:id="rId145"/>
    <p:sldId id="519" r:id="rId146"/>
    <p:sldId id="520" r:id="rId147"/>
    <p:sldId id="521" r:id="rId148"/>
    <p:sldId id="522" r:id="rId149"/>
    <p:sldId id="523" r:id="rId150"/>
    <p:sldId id="796" r:id="rId151"/>
    <p:sldId id="524" r:id="rId152"/>
    <p:sldId id="525" r:id="rId153"/>
    <p:sldId id="526" r:id="rId154"/>
    <p:sldId id="527" r:id="rId155"/>
    <p:sldId id="528" r:id="rId156"/>
    <p:sldId id="797" r:id="rId157"/>
    <p:sldId id="529" r:id="rId158"/>
    <p:sldId id="530" r:id="rId159"/>
    <p:sldId id="531" r:id="rId160"/>
    <p:sldId id="532" r:id="rId161"/>
    <p:sldId id="533" r:id="rId162"/>
    <p:sldId id="534" r:id="rId163"/>
    <p:sldId id="535" r:id="rId164"/>
    <p:sldId id="536" r:id="rId165"/>
    <p:sldId id="537" r:id="rId166"/>
    <p:sldId id="538" r:id="rId167"/>
    <p:sldId id="539" r:id="rId168"/>
    <p:sldId id="540" r:id="rId169"/>
    <p:sldId id="541" r:id="rId170"/>
    <p:sldId id="542" r:id="rId171"/>
    <p:sldId id="543" r:id="rId172"/>
    <p:sldId id="544" r:id="rId173"/>
    <p:sldId id="545" r:id="rId174"/>
    <p:sldId id="546" r:id="rId175"/>
    <p:sldId id="798" r:id="rId176"/>
    <p:sldId id="547" r:id="rId177"/>
    <p:sldId id="548" r:id="rId178"/>
    <p:sldId id="549" r:id="rId179"/>
    <p:sldId id="550" r:id="rId180"/>
    <p:sldId id="551" r:id="rId181"/>
    <p:sldId id="552" r:id="rId182"/>
    <p:sldId id="553" r:id="rId183"/>
    <p:sldId id="554" r:id="rId184"/>
    <p:sldId id="555" r:id="rId185"/>
    <p:sldId id="556" r:id="rId186"/>
    <p:sldId id="557" r:id="rId187"/>
    <p:sldId id="558" r:id="rId188"/>
    <p:sldId id="559" r:id="rId189"/>
    <p:sldId id="560" r:id="rId190"/>
    <p:sldId id="561" r:id="rId191"/>
    <p:sldId id="562" r:id="rId192"/>
    <p:sldId id="563" r:id="rId193"/>
    <p:sldId id="564" r:id="rId194"/>
    <p:sldId id="565" r:id="rId195"/>
    <p:sldId id="566" r:id="rId196"/>
    <p:sldId id="567" r:id="rId197"/>
    <p:sldId id="568" r:id="rId198"/>
    <p:sldId id="569" r:id="rId199"/>
    <p:sldId id="570" r:id="rId200"/>
    <p:sldId id="572" r:id="rId201"/>
    <p:sldId id="573" r:id="rId202"/>
    <p:sldId id="574" r:id="rId203"/>
    <p:sldId id="575" r:id="rId204"/>
    <p:sldId id="576" r:id="rId205"/>
    <p:sldId id="577" r:id="rId206"/>
    <p:sldId id="578" r:id="rId207"/>
    <p:sldId id="579" r:id="rId208"/>
    <p:sldId id="580" r:id="rId209"/>
    <p:sldId id="581" r:id="rId210"/>
    <p:sldId id="571" r:id="rId211"/>
    <p:sldId id="582" r:id="rId212"/>
    <p:sldId id="583" r:id="rId213"/>
    <p:sldId id="584" r:id="rId214"/>
    <p:sldId id="585" r:id="rId215"/>
    <p:sldId id="586" r:id="rId216"/>
    <p:sldId id="587" r:id="rId217"/>
    <p:sldId id="588" r:id="rId218"/>
    <p:sldId id="589" r:id="rId219"/>
    <p:sldId id="590" r:id="rId220"/>
    <p:sldId id="591" r:id="rId221"/>
    <p:sldId id="592" r:id="rId222"/>
    <p:sldId id="593" r:id="rId223"/>
    <p:sldId id="594" r:id="rId224"/>
    <p:sldId id="595" r:id="rId225"/>
    <p:sldId id="596" r:id="rId226"/>
    <p:sldId id="597" r:id="rId227"/>
    <p:sldId id="598" r:id="rId228"/>
    <p:sldId id="599" r:id="rId229"/>
    <p:sldId id="600" r:id="rId230"/>
    <p:sldId id="601" r:id="rId231"/>
    <p:sldId id="602" r:id="rId232"/>
    <p:sldId id="603" r:id="rId233"/>
    <p:sldId id="604" r:id="rId234"/>
    <p:sldId id="799" r:id="rId235"/>
    <p:sldId id="605" r:id="rId236"/>
    <p:sldId id="606" r:id="rId237"/>
    <p:sldId id="607" r:id="rId238"/>
    <p:sldId id="608" r:id="rId239"/>
    <p:sldId id="609" r:id="rId240"/>
    <p:sldId id="610" r:id="rId241"/>
    <p:sldId id="611" r:id="rId242"/>
    <p:sldId id="612" r:id="rId243"/>
    <p:sldId id="613" r:id="rId244"/>
    <p:sldId id="614" r:id="rId245"/>
    <p:sldId id="615" r:id="rId246"/>
    <p:sldId id="616" r:id="rId247"/>
    <p:sldId id="617" r:id="rId248"/>
    <p:sldId id="619" r:id="rId249"/>
    <p:sldId id="620" r:id="rId250"/>
    <p:sldId id="621" r:id="rId251"/>
    <p:sldId id="622" r:id="rId252"/>
    <p:sldId id="623" r:id="rId253"/>
    <p:sldId id="624" r:id="rId254"/>
    <p:sldId id="625" r:id="rId255"/>
    <p:sldId id="626" r:id="rId256"/>
    <p:sldId id="627" r:id="rId257"/>
    <p:sldId id="628" r:id="rId258"/>
    <p:sldId id="629" r:id="rId259"/>
    <p:sldId id="630" r:id="rId260"/>
    <p:sldId id="631" r:id="rId261"/>
    <p:sldId id="632" r:id="rId262"/>
    <p:sldId id="633" r:id="rId263"/>
    <p:sldId id="634" r:id="rId264"/>
    <p:sldId id="635" r:id="rId265"/>
    <p:sldId id="636" r:id="rId266"/>
    <p:sldId id="637" r:id="rId267"/>
    <p:sldId id="638" r:id="rId268"/>
    <p:sldId id="639" r:id="rId269"/>
    <p:sldId id="640" r:id="rId270"/>
    <p:sldId id="641" r:id="rId271"/>
    <p:sldId id="642" r:id="rId272"/>
    <p:sldId id="643" r:id="rId273"/>
    <p:sldId id="644" r:id="rId274"/>
    <p:sldId id="645" r:id="rId275"/>
    <p:sldId id="646" r:id="rId276"/>
    <p:sldId id="648" r:id="rId277"/>
    <p:sldId id="800" r:id="rId278"/>
    <p:sldId id="649" r:id="rId279"/>
    <p:sldId id="650" r:id="rId280"/>
    <p:sldId id="647" r:id="rId281"/>
    <p:sldId id="651" r:id="rId282"/>
    <p:sldId id="652" r:id="rId283"/>
    <p:sldId id="653" r:id="rId284"/>
    <p:sldId id="654" r:id="rId285"/>
    <p:sldId id="655" r:id="rId286"/>
    <p:sldId id="801" r:id="rId287"/>
    <p:sldId id="656" r:id="rId288"/>
    <p:sldId id="657" r:id="rId289"/>
    <p:sldId id="658" r:id="rId290"/>
    <p:sldId id="659" r:id="rId291"/>
    <p:sldId id="660" r:id="rId292"/>
    <p:sldId id="661" r:id="rId293"/>
    <p:sldId id="662" r:id="rId294"/>
    <p:sldId id="663" r:id="rId295"/>
    <p:sldId id="664" r:id="rId296"/>
    <p:sldId id="665" r:id="rId297"/>
    <p:sldId id="666" r:id="rId298"/>
    <p:sldId id="667" r:id="rId299"/>
    <p:sldId id="668" r:id="rId300"/>
    <p:sldId id="669" r:id="rId301"/>
    <p:sldId id="670" r:id="rId302"/>
    <p:sldId id="671" r:id="rId303"/>
    <p:sldId id="672" r:id="rId304"/>
    <p:sldId id="673" r:id="rId305"/>
    <p:sldId id="674" r:id="rId306"/>
    <p:sldId id="675" r:id="rId307"/>
    <p:sldId id="676" r:id="rId308"/>
    <p:sldId id="677" r:id="rId309"/>
    <p:sldId id="678" r:id="rId310"/>
    <p:sldId id="679" r:id="rId311"/>
    <p:sldId id="680" r:id="rId312"/>
    <p:sldId id="681" r:id="rId313"/>
    <p:sldId id="682" r:id="rId314"/>
    <p:sldId id="683" r:id="rId315"/>
    <p:sldId id="684" r:id="rId316"/>
    <p:sldId id="685" r:id="rId317"/>
    <p:sldId id="686" r:id="rId318"/>
    <p:sldId id="687" r:id="rId319"/>
    <p:sldId id="688" r:id="rId320"/>
    <p:sldId id="689" r:id="rId321"/>
    <p:sldId id="690" r:id="rId322"/>
    <p:sldId id="691" r:id="rId323"/>
    <p:sldId id="802" r:id="rId324"/>
    <p:sldId id="692" r:id="rId325"/>
    <p:sldId id="693" r:id="rId326"/>
    <p:sldId id="694" r:id="rId327"/>
    <p:sldId id="695" r:id="rId328"/>
    <p:sldId id="696" r:id="rId329"/>
    <p:sldId id="697" r:id="rId330"/>
    <p:sldId id="698" r:id="rId331"/>
    <p:sldId id="699" r:id="rId332"/>
    <p:sldId id="700" r:id="rId333"/>
    <p:sldId id="701" r:id="rId334"/>
    <p:sldId id="702" r:id="rId335"/>
    <p:sldId id="703" r:id="rId336"/>
    <p:sldId id="705" r:id="rId337"/>
    <p:sldId id="706" r:id="rId338"/>
    <p:sldId id="707" r:id="rId339"/>
    <p:sldId id="708" r:id="rId340"/>
    <p:sldId id="709" r:id="rId341"/>
    <p:sldId id="710" r:id="rId342"/>
    <p:sldId id="711" r:id="rId343"/>
    <p:sldId id="712" r:id="rId344"/>
    <p:sldId id="713" r:id="rId345"/>
    <p:sldId id="714" r:id="rId346"/>
    <p:sldId id="715" r:id="rId347"/>
    <p:sldId id="803" r:id="rId348"/>
    <p:sldId id="716" r:id="rId349"/>
    <p:sldId id="717" r:id="rId350"/>
    <p:sldId id="718" r:id="rId351"/>
    <p:sldId id="719" r:id="rId352"/>
    <p:sldId id="720" r:id="rId353"/>
    <p:sldId id="721" r:id="rId354"/>
    <p:sldId id="722" r:id="rId355"/>
    <p:sldId id="723" r:id="rId356"/>
    <p:sldId id="724" r:id="rId357"/>
    <p:sldId id="725" r:id="rId358"/>
    <p:sldId id="726" r:id="rId359"/>
    <p:sldId id="727" r:id="rId360"/>
    <p:sldId id="728" r:id="rId361"/>
    <p:sldId id="729" r:id="rId362"/>
    <p:sldId id="730" r:id="rId363"/>
    <p:sldId id="731" r:id="rId364"/>
    <p:sldId id="732" r:id="rId365"/>
    <p:sldId id="733" r:id="rId366"/>
    <p:sldId id="734" r:id="rId367"/>
    <p:sldId id="735" r:id="rId368"/>
    <p:sldId id="736" r:id="rId369"/>
    <p:sldId id="737" r:id="rId370"/>
    <p:sldId id="738" r:id="rId371"/>
    <p:sldId id="739" r:id="rId372"/>
    <p:sldId id="740" r:id="rId373"/>
    <p:sldId id="741" r:id="rId374"/>
    <p:sldId id="742" r:id="rId375"/>
    <p:sldId id="743" r:id="rId376"/>
    <p:sldId id="744" r:id="rId377"/>
    <p:sldId id="745" r:id="rId378"/>
    <p:sldId id="746" r:id="rId379"/>
    <p:sldId id="747" r:id="rId380"/>
    <p:sldId id="748" r:id="rId381"/>
    <p:sldId id="749" r:id="rId382"/>
    <p:sldId id="750" r:id="rId383"/>
    <p:sldId id="751" r:id="rId384"/>
    <p:sldId id="752" r:id="rId385"/>
    <p:sldId id="753" r:id="rId386"/>
    <p:sldId id="754" r:id="rId387"/>
    <p:sldId id="755" r:id="rId388"/>
    <p:sldId id="756" r:id="rId389"/>
    <p:sldId id="757" r:id="rId390"/>
    <p:sldId id="758" r:id="rId391"/>
    <p:sldId id="759" r:id="rId392"/>
    <p:sldId id="760" r:id="rId393"/>
    <p:sldId id="761" r:id="rId394"/>
    <p:sldId id="762" r:id="rId395"/>
    <p:sldId id="763" r:id="rId396"/>
    <p:sldId id="764" r:id="rId397"/>
    <p:sldId id="765" r:id="rId398"/>
    <p:sldId id="766" r:id="rId399"/>
    <p:sldId id="767" r:id="rId400"/>
    <p:sldId id="768" r:id="rId401"/>
    <p:sldId id="769" r:id="rId402"/>
    <p:sldId id="770" r:id="rId403"/>
    <p:sldId id="771" r:id="rId404"/>
    <p:sldId id="773" r:id="rId405"/>
    <p:sldId id="774" r:id="rId406"/>
    <p:sldId id="775" r:id="rId407"/>
    <p:sldId id="269" r:id="rId408"/>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E591"/>
    <a:srgbClr val="A7935B"/>
    <a:srgbClr val="0128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29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37" Type="http://schemas.openxmlformats.org/officeDocument/2006/relationships/slide" Target="slides/slide336.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261" Type="http://schemas.openxmlformats.org/officeDocument/2006/relationships/slide" Target="slides/slide260.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230" Type="http://schemas.openxmlformats.org/officeDocument/2006/relationships/slide" Target="slides/slide229.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241" Type="http://schemas.openxmlformats.org/officeDocument/2006/relationships/slide" Target="slides/slide240.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196" Type="http://schemas.openxmlformats.org/officeDocument/2006/relationships/slide" Target="slides/slide195.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165" Type="http://schemas.openxmlformats.org/officeDocument/2006/relationships/slide" Target="slides/slide164.xml"/><Relationship Id="rId372" Type="http://schemas.openxmlformats.org/officeDocument/2006/relationships/slide" Target="slides/slide371.xml"/><Relationship Id="rId232" Type="http://schemas.openxmlformats.org/officeDocument/2006/relationships/slide" Target="slides/slide231.xml"/><Relationship Id="rId274" Type="http://schemas.openxmlformats.org/officeDocument/2006/relationships/slide" Target="slides/slide273.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slide" Target="slides/slide393.xml"/><Relationship Id="rId408" Type="http://schemas.openxmlformats.org/officeDocument/2006/relationships/slide" Target="slides/slide407.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slide" Target="slides/slide394.xml"/><Relationship Id="rId409" Type="http://schemas.openxmlformats.org/officeDocument/2006/relationships/presProps" Target="presProps.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410" Type="http://schemas.openxmlformats.org/officeDocument/2006/relationships/viewProps" Target="viewProps.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theme" Target="theme/theme1.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tableStyles" Target="tableStyles.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240" Type="http://schemas.openxmlformats.org/officeDocument/2006/relationships/slide" Target="slides/slide239.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251" Type="http://schemas.openxmlformats.org/officeDocument/2006/relationships/slide" Target="slides/slide250.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220" Type="http://schemas.openxmlformats.org/officeDocument/2006/relationships/slide" Target="slides/slide219.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200" Type="http://schemas.openxmlformats.org/officeDocument/2006/relationships/slide" Target="slides/slide199.xml"/><Relationship Id="rId382" Type="http://schemas.openxmlformats.org/officeDocument/2006/relationships/slide" Target="slides/slide381.xml"/><Relationship Id="rId242" Type="http://schemas.openxmlformats.org/officeDocument/2006/relationships/slide" Target="slides/slide241.xml"/><Relationship Id="rId284" Type="http://schemas.openxmlformats.org/officeDocument/2006/relationships/slide" Target="slides/slide283.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7006AAA6-DFEA-4BC1-BAAD-3778580737B0}" type="datetimeFigureOut">
              <a:rPr lang="pt-BR" smtClean="0"/>
              <a:t>30/05/2016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3EC9850-AB67-4F6F-B785-882E0DFE5AF5}" type="slidenum">
              <a:rPr lang="pt-BR" smtClean="0"/>
              <a:t>‹nº›</a:t>
            </a:fld>
            <a:endParaRPr lang="pt-BR"/>
          </a:p>
        </p:txBody>
      </p:sp>
    </p:spTree>
    <p:extLst>
      <p:ext uri="{BB962C8B-B14F-4D97-AF65-F5344CB8AC3E}">
        <p14:creationId xmlns:p14="http://schemas.microsoft.com/office/powerpoint/2010/main" val="2606053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006AAA6-DFEA-4BC1-BAAD-3778580737B0}" type="datetimeFigureOut">
              <a:rPr lang="pt-BR" smtClean="0"/>
              <a:t>30/05/2016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3EC9850-AB67-4F6F-B785-882E0DFE5AF5}" type="slidenum">
              <a:rPr lang="pt-BR" smtClean="0"/>
              <a:t>‹nº›</a:t>
            </a:fld>
            <a:endParaRPr lang="pt-BR"/>
          </a:p>
        </p:txBody>
      </p:sp>
    </p:spTree>
    <p:extLst>
      <p:ext uri="{BB962C8B-B14F-4D97-AF65-F5344CB8AC3E}">
        <p14:creationId xmlns:p14="http://schemas.microsoft.com/office/powerpoint/2010/main" val="2546730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006AAA6-DFEA-4BC1-BAAD-3778580737B0}" type="datetimeFigureOut">
              <a:rPr lang="pt-BR" smtClean="0"/>
              <a:t>30/05/2016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3EC9850-AB67-4F6F-B785-882E0DFE5AF5}" type="slidenum">
              <a:rPr lang="pt-BR" smtClean="0"/>
              <a:t>‹nº›</a:t>
            </a:fld>
            <a:endParaRPr lang="pt-BR"/>
          </a:p>
        </p:txBody>
      </p:sp>
    </p:spTree>
    <p:extLst>
      <p:ext uri="{BB962C8B-B14F-4D97-AF65-F5344CB8AC3E}">
        <p14:creationId xmlns:p14="http://schemas.microsoft.com/office/powerpoint/2010/main" val="950444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006AAA6-DFEA-4BC1-BAAD-3778580737B0}" type="datetimeFigureOut">
              <a:rPr lang="pt-BR" smtClean="0"/>
              <a:t>30/05/2016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3EC9850-AB67-4F6F-B785-882E0DFE5AF5}" type="slidenum">
              <a:rPr lang="pt-BR" smtClean="0"/>
              <a:t>‹nº›</a:t>
            </a:fld>
            <a:endParaRPr lang="pt-BR"/>
          </a:p>
        </p:txBody>
      </p:sp>
    </p:spTree>
    <p:extLst>
      <p:ext uri="{BB962C8B-B14F-4D97-AF65-F5344CB8AC3E}">
        <p14:creationId xmlns:p14="http://schemas.microsoft.com/office/powerpoint/2010/main" val="4164391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7006AAA6-DFEA-4BC1-BAAD-3778580737B0}" type="datetimeFigureOut">
              <a:rPr lang="pt-BR" smtClean="0"/>
              <a:t>30/05/2016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3EC9850-AB67-4F6F-B785-882E0DFE5AF5}" type="slidenum">
              <a:rPr lang="pt-BR" smtClean="0"/>
              <a:t>‹nº›</a:t>
            </a:fld>
            <a:endParaRPr lang="pt-BR"/>
          </a:p>
        </p:txBody>
      </p:sp>
    </p:spTree>
    <p:extLst>
      <p:ext uri="{BB962C8B-B14F-4D97-AF65-F5344CB8AC3E}">
        <p14:creationId xmlns:p14="http://schemas.microsoft.com/office/powerpoint/2010/main" val="3893307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7006AAA6-DFEA-4BC1-BAAD-3778580737B0}" type="datetimeFigureOut">
              <a:rPr lang="pt-BR" smtClean="0"/>
              <a:t>30/05/2016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3EC9850-AB67-4F6F-B785-882E0DFE5AF5}" type="slidenum">
              <a:rPr lang="pt-BR" smtClean="0"/>
              <a:t>‹nº›</a:t>
            </a:fld>
            <a:endParaRPr lang="pt-BR"/>
          </a:p>
        </p:txBody>
      </p:sp>
    </p:spTree>
    <p:extLst>
      <p:ext uri="{BB962C8B-B14F-4D97-AF65-F5344CB8AC3E}">
        <p14:creationId xmlns:p14="http://schemas.microsoft.com/office/powerpoint/2010/main" val="1412173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7006AAA6-DFEA-4BC1-BAAD-3778580737B0}" type="datetimeFigureOut">
              <a:rPr lang="pt-BR" smtClean="0"/>
              <a:t>30/05/2016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13EC9850-AB67-4F6F-B785-882E0DFE5AF5}" type="slidenum">
              <a:rPr lang="pt-BR" smtClean="0"/>
              <a:t>‹nº›</a:t>
            </a:fld>
            <a:endParaRPr lang="pt-BR"/>
          </a:p>
        </p:txBody>
      </p:sp>
    </p:spTree>
    <p:extLst>
      <p:ext uri="{BB962C8B-B14F-4D97-AF65-F5344CB8AC3E}">
        <p14:creationId xmlns:p14="http://schemas.microsoft.com/office/powerpoint/2010/main" val="242521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7006AAA6-DFEA-4BC1-BAAD-3778580737B0}" type="datetimeFigureOut">
              <a:rPr lang="pt-BR" smtClean="0"/>
              <a:t>30/05/2016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13EC9850-AB67-4F6F-B785-882E0DFE5AF5}" type="slidenum">
              <a:rPr lang="pt-BR" smtClean="0"/>
              <a:t>‹nº›</a:t>
            </a:fld>
            <a:endParaRPr lang="pt-BR"/>
          </a:p>
        </p:txBody>
      </p:sp>
    </p:spTree>
    <p:extLst>
      <p:ext uri="{BB962C8B-B14F-4D97-AF65-F5344CB8AC3E}">
        <p14:creationId xmlns:p14="http://schemas.microsoft.com/office/powerpoint/2010/main" val="1623727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7006AAA6-DFEA-4BC1-BAAD-3778580737B0}" type="datetimeFigureOut">
              <a:rPr lang="pt-BR" smtClean="0"/>
              <a:t>30/05/2016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13EC9850-AB67-4F6F-B785-882E0DFE5AF5}" type="slidenum">
              <a:rPr lang="pt-BR" smtClean="0"/>
              <a:t>‹nº›</a:t>
            </a:fld>
            <a:endParaRPr lang="pt-BR"/>
          </a:p>
        </p:txBody>
      </p:sp>
    </p:spTree>
    <p:extLst>
      <p:ext uri="{BB962C8B-B14F-4D97-AF65-F5344CB8AC3E}">
        <p14:creationId xmlns:p14="http://schemas.microsoft.com/office/powerpoint/2010/main" val="342818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7006AAA6-DFEA-4BC1-BAAD-3778580737B0}" type="datetimeFigureOut">
              <a:rPr lang="pt-BR" smtClean="0"/>
              <a:t>30/05/2016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3EC9850-AB67-4F6F-B785-882E0DFE5AF5}" type="slidenum">
              <a:rPr lang="pt-BR" smtClean="0"/>
              <a:t>‹nº›</a:t>
            </a:fld>
            <a:endParaRPr lang="pt-BR"/>
          </a:p>
        </p:txBody>
      </p:sp>
    </p:spTree>
    <p:extLst>
      <p:ext uri="{BB962C8B-B14F-4D97-AF65-F5344CB8AC3E}">
        <p14:creationId xmlns:p14="http://schemas.microsoft.com/office/powerpoint/2010/main" val="1758922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7006AAA6-DFEA-4BC1-BAAD-3778580737B0}" type="datetimeFigureOut">
              <a:rPr lang="pt-BR" smtClean="0"/>
              <a:t>30/05/2016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3EC9850-AB67-4F6F-B785-882E0DFE5AF5}" type="slidenum">
              <a:rPr lang="pt-BR" smtClean="0"/>
              <a:t>‹nº›</a:t>
            </a:fld>
            <a:endParaRPr lang="pt-BR"/>
          </a:p>
        </p:txBody>
      </p:sp>
    </p:spTree>
    <p:extLst>
      <p:ext uri="{BB962C8B-B14F-4D97-AF65-F5344CB8AC3E}">
        <p14:creationId xmlns:p14="http://schemas.microsoft.com/office/powerpoint/2010/main" val="280448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06AAA6-DFEA-4BC1-BAAD-3778580737B0}" type="datetimeFigureOut">
              <a:rPr lang="pt-BR" smtClean="0"/>
              <a:t>30/05/2016</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EC9850-AB67-4F6F-B785-882E0DFE5AF5}" type="slidenum">
              <a:rPr lang="pt-BR" smtClean="0"/>
              <a:t>‹nº›</a:t>
            </a:fld>
            <a:endParaRPr lang="pt-BR"/>
          </a:p>
        </p:txBody>
      </p:sp>
    </p:spTree>
    <p:extLst>
      <p:ext uri="{BB962C8B-B14F-4D97-AF65-F5344CB8AC3E}">
        <p14:creationId xmlns:p14="http://schemas.microsoft.com/office/powerpoint/2010/main" val="24095855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4.jp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4.jp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4.jp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1.jpg"/><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1.jp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6.jp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6.jpg"/><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7.jpg"/><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7.jpg"/><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9.jpg"/><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9.jpg"/><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9.jpg"/><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1.jpg"/><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1.jpg"/><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2.jpg"/><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2.jpg"/><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4.jpg"/><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4.jpg"/><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5.jpg"/><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5.jpg"/><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0.jpg"/><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0.jpg"/><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1.jpg"/><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1.jpg"/><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1.jpg"/><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2.jpg"/><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2.jpg"/><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3.jpg"/><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3.jpg"/><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3.jpg"/><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4.jpg"/><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4.jpg"/><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4.jpg"/><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5.jpg"/><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5.jpg"/><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6.jpg"/><Relationship Id="rId1" Type="http://schemas.openxmlformats.org/officeDocument/2006/relationships/slideLayout" Target="../slideLayouts/slideLayout7.xml"/></Relationships>
</file>

<file path=ppt/slides/_rels/slide2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6.jpg"/><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7.jpg"/><Relationship Id="rId1" Type="http://schemas.openxmlformats.org/officeDocument/2006/relationships/slideLayout" Target="../slideLayouts/slideLayout7.xml"/></Relationships>
</file>

<file path=ppt/slides/_rels/slide2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7.jpg"/><Relationship Id="rId1" Type="http://schemas.openxmlformats.org/officeDocument/2006/relationships/slideLayout" Target="../slideLayouts/slideLayout7.xml"/></Relationships>
</file>

<file path=ppt/slides/_rels/slide2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8.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8.jpg"/><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jpg"/><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jpg"/><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jpg"/><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jpg"/><Relationship Id="rId1" Type="http://schemas.openxmlformats.org/officeDocument/2006/relationships/slideLayout" Target="../slideLayouts/slideLayout7.xml"/></Relationships>
</file>

<file path=ppt/slides/_rels/slide2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1.jpg"/><Relationship Id="rId1" Type="http://schemas.openxmlformats.org/officeDocument/2006/relationships/slideLayout" Target="../slideLayouts/slideLayout7.xml"/></Relationships>
</file>

<file path=ppt/slides/_rels/slide2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2.jpg"/><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3.jpg"/><Relationship Id="rId1" Type="http://schemas.openxmlformats.org/officeDocument/2006/relationships/slideLayout" Target="../slideLayouts/slideLayout7.xml"/></Relationships>
</file>

<file path=ppt/slides/_rels/slide2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3.jpg"/><Relationship Id="rId1" Type="http://schemas.openxmlformats.org/officeDocument/2006/relationships/slideLayout" Target="../slideLayouts/slideLayout7.xml"/></Relationships>
</file>

<file path=ppt/slides/_rels/slide2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4.jpg"/><Relationship Id="rId1" Type="http://schemas.openxmlformats.org/officeDocument/2006/relationships/slideLayout" Target="../slideLayouts/slideLayout7.xml"/></Relationships>
</file>

<file path=ppt/slides/_rels/slide2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4.jpg"/><Relationship Id="rId1" Type="http://schemas.openxmlformats.org/officeDocument/2006/relationships/slideLayout" Target="../slideLayouts/slideLayout7.xml"/></Relationships>
</file>

<file path=ppt/slides/_rels/slide2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4.jpg"/><Relationship Id="rId1" Type="http://schemas.openxmlformats.org/officeDocument/2006/relationships/slideLayout" Target="../slideLayouts/slideLayout7.xml"/></Relationships>
</file>

<file path=ppt/slides/_rels/slide2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5.jpg"/><Relationship Id="rId1" Type="http://schemas.openxmlformats.org/officeDocument/2006/relationships/slideLayout" Target="../slideLayouts/slideLayout7.xml"/></Relationships>
</file>

<file path=ppt/slides/_rels/slide2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5.jpg"/><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6.jpg"/><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6.jpg"/><Relationship Id="rId1" Type="http://schemas.openxmlformats.org/officeDocument/2006/relationships/slideLayout" Target="../slideLayouts/slideLayout7.xml"/></Relationships>
</file>

<file path=ppt/slides/_rels/slide2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7.jpg"/><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7.jpg"/><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8.jpg"/><Relationship Id="rId1" Type="http://schemas.openxmlformats.org/officeDocument/2006/relationships/slideLayout" Target="../slideLayouts/slideLayout7.xml"/></Relationships>
</file>

<file path=ppt/slides/_rels/slide2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8.jpg"/><Relationship Id="rId1" Type="http://schemas.openxmlformats.org/officeDocument/2006/relationships/slideLayout" Target="../slideLayouts/slideLayout7.xml"/></Relationships>
</file>

<file path=ppt/slides/_rels/slide2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9.jpg"/><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9.jpg"/><Relationship Id="rId1" Type="http://schemas.openxmlformats.org/officeDocument/2006/relationships/slideLayout" Target="../slideLayouts/slideLayout7.xml"/></Relationships>
</file>

<file path=ppt/slides/_rels/slide2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0.jpg"/><Relationship Id="rId1" Type="http://schemas.openxmlformats.org/officeDocument/2006/relationships/slideLayout" Target="../slideLayouts/slideLayout7.xml"/></Relationships>
</file>

<file path=ppt/slides/_rels/slide2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1.jpg"/><Relationship Id="rId1" Type="http://schemas.openxmlformats.org/officeDocument/2006/relationships/slideLayout" Target="../slideLayouts/slideLayout7.xml"/></Relationships>
</file>

<file path=ppt/slides/_rels/slide2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1.jpg"/><Relationship Id="rId1" Type="http://schemas.openxmlformats.org/officeDocument/2006/relationships/slideLayout" Target="../slideLayouts/slideLayout7.xml"/></Relationships>
</file>

<file path=ppt/slides/_rels/slide2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1.jpg"/><Relationship Id="rId1" Type="http://schemas.openxmlformats.org/officeDocument/2006/relationships/slideLayout" Target="../slideLayouts/slideLayout7.xml"/></Relationships>
</file>

<file path=ppt/slides/_rels/slide2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1.jpg"/><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2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2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2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2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2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2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2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2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2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2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3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3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3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7.jpg"/><Relationship Id="rId1" Type="http://schemas.openxmlformats.org/officeDocument/2006/relationships/slideLayout" Target="../slideLayouts/slideLayout7.xml"/></Relationships>
</file>

<file path=ppt/slides/_rels/slide3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7.jpg"/><Relationship Id="rId1" Type="http://schemas.openxmlformats.org/officeDocument/2006/relationships/slideLayout" Target="../slideLayouts/slideLayout7.xml"/></Relationships>
</file>

<file path=ppt/slides/_rels/slide3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7.jpg"/><Relationship Id="rId1" Type="http://schemas.openxmlformats.org/officeDocument/2006/relationships/slideLayout" Target="../slideLayouts/slideLayout7.xml"/></Relationships>
</file>

<file path=ppt/slides/_rels/slide3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7.jpg"/><Relationship Id="rId1" Type="http://schemas.openxmlformats.org/officeDocument/2006/relationships/slideLayout" Target="../slideLayouts/slideLayout7.xml"/></Relationships>
</file>

<file path=ppt/slides/_rels/slide3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3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9.jpg"/><Relationship Id="rId1" Type="http://schemas.openxmlformats.org/officeDocument/2006/relationships/slideLayout" Target="../slideLayouts/slideLayout7.xml"/></Relationships>
</file>

<file path=ppt/slides/_rels/slide3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8.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8.jpg"/><Relationship Id="rId1" Type="http://schemas.openxmlformats.org/officeDocument/2006/relationships/slideLayout" Target="../slideLayouts/slideLayout7.xml"/></Relationships>
</file>

<file path=ppt/slides/_rels/slide3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3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3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1.jpg"/><Relationship Id="rId1" Type="http://schemas.openxmlformats.org/officeDocument/2006/relationships/slideLayout" Target="../slideLayouts/slideLayout7.xml"/></Relationships>
</file>

<file path=ppt/slides/_rels/slide3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1.jpg"/><Relationship Id="rId1" Type="http://schemas.openxmlformats.org/officeDocument/2006/relationships/slideLayout" Target="../slideLayouts/slideLayout7.xml"/></Relationships>
</file>

<file path=ppt/slides/_rels/slide3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9.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9.jpg"/><Relationship Id="rId1" Type="http://schemas.openxmlformats.org/officeDocument/2006/relationships/slideLayout" Target="../slideLayouts/slideLayout7.xml"/></Relationships>
</file>

<file path=ppt/slides/_rels/slide3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0.jpg"/><Relationship Id="rId1" Type="http://schemas.openxmlformats.org/officeDocument/2006/relationships/slideLayout" Target="../slideLayouts/slideLayout7.xml"/></Relationships>
</file>

<file path=ppt/slides/_rels/slide3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0.jpg"/><Relationship Id="rId1" Type="http://schemas.openxmlformats.org/officeDocument/2006/relationships/slideLayout" Target="../slideLayouts/slideLayout7.xml"/></Relationships>
</file>

<file path=ppt/slides/_rels/slide3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0.jpg"/><Relationship Id="rId1" Type="http://schemas.openxmlformats.org/officeDocument/2006/relationships/slideLayout" Target="../slideLayouts/slideLayout7.xml"/></Relationships>
</file>

<file path=ppt/slides/_rels/slide3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0.jpg"/><Relationship Id="rId1" Type="http://schemas.openxmlformats.org/officeDocument/2006/relationships/slideLayout" Target="../slideLayouts/slideLayout7.xml"/></Relationships>
</file>

<file path=ppt/slides/_rels/slide3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1.jpg"/><Relationship Id="rId1" Type="http://schemas.openxmlformats.org/officeDocument/2006/relationships/slideLayout" Target="../slideLayouts/slideLayout7.xml"/></Relationships>
</file>

<file path=ppt/slides/_rels/slide3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1.jpg"/><Relationship Id="rId1" Type="http://schemas.openxmlformats.org/officeDocument/2006/relationships/slideLayout" Target="../slideLayouts/slideLayout7.xml"/></Relationships>
</file>

<file path=ppt/slides/_rels/slide3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2.jpg"/><Relationship Id="rId1" Type="http://schemas.openxmlformats.org/officeDocument/2006/relationships/slideLayout" Target="../slideLayouts/slideLayout7.xml"/></Relationships>
</file>

<file path=ppt/slides/_rels/slide3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2.jpg"/><Relationship Id="rId1" Type="http://schemas.openxmlformats.org/officeDocument/2006/relationships/slideLayout" Target="../slideLayouts/slideLayout7.xml"/></Relationships>
</file>

<file path=ppt/slides/_rels/slide3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3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3.jpg"/><Relationship Id="rId1" Type="http://schemas.openxmlformats.org/officeDocument/2006/relationships/slideLayout" Target="../slideLayouts/slideLayout7.xml"/></Relationships>
</file>

<file path=ppt/slides/_rels/slide3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3.jpg"/><Relationship Id="rId1" Type="http://schemas.openxmlformats.org/officeDocument/2006/relationships/slideLayout" Target="../slideLayouts/slideLayout7.xml"/></Relationships>
</file>

<file path=ppt/slides/_rels/slide3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4.jpg"/><Relationship Id="rId1" Type="http://schemas.openxmlformats.org/officeDocument/2006/relationships/slideLayout" Target="../slideLayouts/slideLayout7.xml"/></Relationships>
</file>

<file path=ppt/slides/_rels/slide3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5.jpg"/><Relationship Id="rId1" Type="http://schemas.openxmlformats.org/officeDocument/2006/relationships/slideLayout" Target="../slideLayouts/slideLayout7.xml"/></Relationships>
</file>

<file path=ppt/slides/_rels/slide3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6.jpg"/><Relationship Id="rId1" Type="http://schemas.openxmlformats.org/officeDocument/2006/relationships/slideLayout" Target="../slideLayouts/slideLayout7.xml"/></Relationships>
</file>

<file path=ppt/slides/_rels/slide3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6.jpg"/><Relationship Id="rId1" Type="http://schemas.openxmlformats.org/officeDocument/2006/relationships/slideLayout" Target="../slideLayouts/slideLayout7.xml"/></Relationships>
</file>

<file path=ppt/slides/_rels/slide3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6.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7.jpg"/><Relationship Id="rId1" Type="http://schemas.openxmlformats.org/officeDocument/2006/relationships/slideLayout" Target="../slideLayouts/slideLayout7.xml"/></Relationships>
</file>

<file path=ppt/slides/_rels/slide3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8.jpg"/><Relationship Id="rId1" Type="http://schemas.openxmlformats.org/officeDocument/2006/relationships/slideLayout" Target="../slideLayouts/slideLayout7.xml"/></Relationships>
</file>

<file path=ppt/slides/_rels/slide3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8.jpg"/><Relationship Id="rId1" Type="http://schemas.openxmlformats.org/officeDocument/2006/relationships/slideLayout" Target="../slideLayouts/slideLayout7.xml"/></Relationships>
</file>

<file path=ppt/slides/_rels/slide3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9.jpg"/><Relationship Id="rId1" Type="http://schemas.openxmlformats.org/officeDocument/2006/relationships/slideLayout" Target="../slideLayouts/slideLayout7.xml"/></Relationships>
</file>

<file path=ppt/slides/_rels/slide3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9.jpg"/><Relationship Id="rId1" Type="http://schemas.openxmlformats.org/officeDocument/2006/relationships/slideLayout" Target="../slideLayouts/slideLayout7.xml"/></Relationships>
</file>

<file path=ppt/slides/_rels/slide3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9.jpg"/><Relationship Id="rId1" Type="http://schemas.openxmlformats.org/officeDocument/2006/relationships/slideLayout" Target="../slideLayouts/slideLayout7.xml"/></Relationships>
</file>

<file path=ppt/slides/_rels/slide3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9.jpg"/><Relationship Id="rId1" Type="http://schemas.openxmlformats.org/officeDocument/2006/relationships/slideLayout" Target="../slideLayouts/slideLayout7.xml"/></Relationships>
</file>

<file path=ppt/slides/_rels/slide3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0.jpg"/><Relationship Id="rId1" Type="http://schemas.openxmlformats.org/officeDocument/2006/relationships/slideLayout" Target="../slideLayouts/slideLayout7.xml"/></Relationships>
</file>

<file path=ppt/slides/_rels/slide3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0.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3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1.jpg"/><Relationship Id="rId1" Type="http://schemas.openxmlformats.org/officeDocument/2006/relationships/slideLayout" Target="../slideLayouts/slideLayout7.xml"/></Relationships>
</file>

<file path=ppt/slides/_rels/slide3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1.jpg"/><Relationship Id="rId1" Type="http://schemas.openxmlformats.org/officeDocument/2006/relationships/slideLayout" Target="../slideLayouts/slideLayout7.xml"/></Relationships>
</file>

<file path=ppt/slides/_rels/slide3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2.jpg"/><Relationship Id="rId1" Type="http://schemas.openxmlformats.org/officeDocument/2006/relationships/slideLayout" Target="../slideLayouts/slideLayout7.xml"/></Relationships>
</file>

<file path=ppt/slides/_rels/slide3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2.jpg"/><Relationship Id="rId1" Type="http://schemas.openxmlformats.org/officeDocument/2006/relationships/slideLayout" Target="../slideLayouts/slideLayout7.xml"/></Relationships>
</file>

<file path=ppt/slides/_rels/slide3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2.jpg"/><Relationship Id="rId1" Type="http://schemas.openxmlformats.org/officeDocument/2006/relationships/slideLayout" Target="../slideLayouts/slideLayout7.xml"/></Relationships>
</file>

<file path=ppt/slides/_rels/slide3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3.jpg"/><Relationship Id="rId1" Type="http://schemas.openxmlformats.org/officeDocument/2006/relationships/slideLayout" Target="../slideLayouts/slideLayout7.xml"/></Relationships>
</file>

<file path=ppt/slides/_rels/slide3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5.jpg"/><Relationship Id="rId1" Type="http://schemas.openxmlformats.org/officeDocument/2006/relationships/slideLayout" Target="../slideLayouts/slideLayout7.xml"/></Relationships>
</file>

<file path=ppt/slides/_rels/slide3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5.jpg"/><Relationship Id="rId1" Type="http://schemas.openxmlformats.org/officeDocument/2006/relationships/slideLayout" Target="../slideLayouts/slideLayout7.xml"/></Relationships>
</file>

<file path=ppt/slides/_rels/slide3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5.jpg"/><Relationship Id="rId1" Type="http://schemas.openxmlformats.org/officeDocument/2006/relationships/slideLayout" Target="../slideLayouts/slideLayout7.xml"/></Relationships>
</file>

<file path=ppt/slides/_rels/slide3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6.jpg"/><Relationship Id="rId1" Type="http://schemas.openxmlformats.org/officeDocument/2006/relationships/slideLayout" Target="../slideLayouts/slideLayout7.xml"/></Relationships>
</file>

<file path=ppt/slides/_rels/slide3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6.jpg"/><Relationship Id="rId1" Type="http://schemas.openxmlformats.org/officeDocument/2006/relationships/slideLayout" Target="../slideLayouts/slideLayout7.xml"/></Relationships>
</file>

<file path=ppt/slides/_rels/slide3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6.jpg"/><Relationship Id="rId1" Type="http://schemas.openxmlformats.org/officeDocument/2006/relationships/slideLayout" Target="../slideLayouts/slideLayout7.xml"/></Relationships>
</file>

<file path=ppt/slides/_rels/slide3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7.jpg"/><Relationship Id="rId1" Type="http://schemas.openxmlformats.org/officeDocument/2006/relationships/slideLayout" Target="../slideLayouts/slideLayout7.xml"/></Relationships>
</file>

<file path=ppt/slides/_rels/slide3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7.jpg"/><Relationship Id="rId1" Type="http://schemas.openxmlformats.org/officeDocument/2006/relationships/slideLayout" Target="../slideLayouts/slideLayout7.xml"/></Relationships>
</file>

<file path=ppt/slides/_rels/slide3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7.jpg"/><Relationship Id="rId1" Type="http://schemas.openxmlformats.org/officeDocument/2006/relationships/slideLayout" Target="../slideLayouts/slideLayout7.xml"/></Relationships>
</file>

<file path=ppt/slides/_rels/slide3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8.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8.jpg"/><Relationship Id="rId1" Type="http://schemas.openxmlformats.org/officeDocument/2006/relationships/slideLayout" Target="../slideLayouts/slideLayout7.xml"/></Relationships>
</file>

<file path=ppt/slides/_rels/slide3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8.jpg"/><Relationship Id="rId1" Type="http://schemas.openxmlformats.org/officeDocument/2006/relationships/slideLayout" Target="../slideLayouts/slideLayout7.xml"/></Relationships>
</file>

<file path=ppt/slides/_rels/slide3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9.jpg"/><Relationship Id="rId1" Type="http://schemas.openxmlformats.org/officeDocument/2006/relationships/slideLayout" Target="../slideLayouts/slideLayout7.xml"/></Relationships>
</file>

<file path=ppt/slides/_rels/slide3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9.jpg"/><Relationship Id="rId1" Type="http://schemas.openxmlformats.org/officeDocument/2006/relationships/slideLayout" Target="../slideLayouts/slideLayout7.xml"/></Relationships>
</file>

<file path=ppt/slides/_rels/slide3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9.jpg"/><Relationship Id="rId1" Type="http://schemas.openxmlformats.org/officeDocument/2006/relationships/slideLayout" Target="../slideLayouts/slideLayout7.xml"/></Relationships>
</file>

<file path=ppt/slides/_rels/slide3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3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0.jpg"/><Relationship Id="rId1" Type="http://schemas.openxmlformats.org/officeDocument/2006/relationships/slideLayout" Target="../slideLayouts/slideLayout7.xml"/></Relationships>
</file>

<file path=ppt/slides/_rels/slide3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0.jpg"/><Relationship Id="rId1" Type="http://schemas.openxmlformats.org/officeDocument/2006/relationships/slideLayout" Target="../slideLayouts/slideLayout7.xml"/></Relationships>
</file>

<file path=ppt/slides/_rels/slide3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0.jpg"/><Relationship Id="rId1" Type="http://schemas.openxmlformats.org/officeDocument/2006/relationships/slideLayout" Target="../slideLayouts/slideLayout7.xml"/></Relationships>
</file>

<file path=ppt/slides/_rels/slide3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1.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1.jpg"/><Relationship Id="rId1" Type="http://schemas.openxmlformats.org/officeDocument/2006/relationships/slideLayout" Target="../slideLayouts/slideLayout7.xml"/></Relationships>
</file>

<file path=ppt/slides/_rels/slide3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2.jpg"/><Relationship Id="rId1" Type="http://schemas.openxmlformats.org/officeDocument/2006/relationships/slideLayout" Target="../slideLayouts/slideLayout7.xml"/></Relationships>
</file>

<file path=ppt/slides/_rels/slide3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2.jpg"/><Relationship Id="rId1" Type="http://schemas.openxmlformats.org/officeDocument/2006/relationships/slideLayout" Target="../slideLayouts/slideLayout7.xml"/></Relationships>
</file>

<file path=ppt/slides/_rels/slide3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3.jpg"/><Relationship Id="rId1" Type="http://schemas.openxmlformats.org/officeDocument/2006/relationships/slideLayout" Target="../slideLayouts/slideLayout7.xml"/></Relationships>
</file>

<file path=ppt/slides/_rels/slide3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3.jpg"/><Relationship Id="rId1" Type="http://schemas.openxmlformats.org/officeDocument/2006/relationships/slideLayout" Target="../slideLayouts/slideLayout7.xml"/></Relationships>
</file>

<file path=ppt/slides/_rels/slide3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3.jpg"/><Relationship Id="rId1" Type="http://schemas.openxmlformats.org/officeDocument/2006/relationships/slideLayout" Target="../slideLayouts/slideLayout7.xml"/></Relationships>
</file>

<file path=ppt/slides/_rels/slide3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4.jpg"/><Relationship Id="rId1" Type="http://schemas.openxmlformats.org/officeDocument/2006/relationships/slideLayout" Target="../slideLayouts/slideLayout7.xml"/></Relationships>
</file>

<file path=ppt/slides/_rels/slide3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4.jpg"/><Relationship Id="rId1" Type="http://schemas.openxmlformats.org/officeDocument/2006/relationships/slideLayout" Target="../slideLayouts/slideLayout7.xml"/></Relationships>
</file>

<file path=ppt/slides/_rels/slide3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5.jpg"/><Relationship Id="rId1" Type="http://schemas.openxmlformats.org/officeDocument/2006/relationships/slideLayout" Target="../slideLayouts/slideLayout7.xml"/></Relationships>
</file>

<file path=ppt/slides/_rels/slide3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5.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6.jpg"/><Relationship Id="rId1" Type="http://schemas.openxmlformats.org/officeDocument/2006/relationships/slideLayout" Target="../slideLayouts/slideLayout7.xml"/></Relationships>
</file>

<file path=ppt/slides/_rels/slide3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6.jpg"/><Relationship Id="rId1" Type="http://schemas.openxmlformats.org/officeDocument/2006/relationships/slideLayout" Target="../slideLayouts/slideLayout7.xml"/></Relationships>
</file>

<file path=ppt/slides/_rels/slide3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7.jpg"/><Relationship Id="rId1" Type="http://schemas.openxmlformats.org/officeDocument/2006/relationships/slideLayout" Target="../slideLayouts/slideLayout7.xml"/></Relationships>
</file>

<file path=ppt/slides/_rels/slide3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7.jpg"/><Relationship Id="rId1" Type="http://schemas.openxmlformats.org/officeDocument/2006/relationships/slideLayout" Target="../slideLayouts/slideLayout7.xml"/></Relationships>
</file>

<file path=ppt/slides/_rels/slide3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8.jpg"/><Relationship Id="rId1" Type="http://schemas.openxmlformats.org/officeDocument/2006/relationships/slideLayout" Target="../slideLayouts/slideLayout7.xml"/></Relationships>
</file>

<file path=ppt/slides/_rels/slide3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8.jpg"/><Relationship Id="rId1" Type="http://schemas.openxmlformats.org/officeDocument/2006/relationships/slideLayout" Target="../slideLayouts/slideLayout7.xml"/></Relationships>
</file>

<file path=ppt/slides/_rels/slide3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8.jpg"/><Relationship Id="rId1" Type="http://schemas.openxmlformats.org/officeDocument/2006/relationships/slideLayout" Target="../slideLayouts/slideLayout7.xml"/></Relationships>
</file>

<file path=ppt/slides/_rels/slide3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9.jpg"/><Relationship Id="rId1" Type="http://schemas.openxmlformats.org/officeDocument/2006/relationships/slideLayout" Target="../slideLayouts/slideLayout7.xml"/></Relationships>
</file>

<file path=ppt/slides/_rels/slide3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9.jpg"/><Relationship Id="rId1" Type="http://schemas.openxmlformats.org/officeDocument/2006/relationships/slideLayout" Target="../slideLayouts/slideLayout7.xml"/></Relationships>
</file>

<file path=ppt/slides/_rels/slide3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0.jpg"/><Relationship Id="rId1" Type="http://schemas.openxmlformats.org/officeDocument/2006/relationships/slideLayout" Target="../slideLayouts/slideLayout7.xml"/></Relationships>
</file>

<file path=ppt/slides/_rels/slide4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0.jpg"/><Relationship Id="rId1" Type="http://schemas.openxmlformats.org/officeDocument/2006/relationships/slideLayout" Target="../slideLayouts/slideLayout7.xml"/></Relationships>
</file>

<file path=ppt/slides/_rels/slide4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0.jpg"/><Relationship Id="rId1" Type="http://schemas.openxmlformats.org/officeDocument/2006/relationships/slideLayout" Target="../slideLayouts/slideLayout7.xml"/></Relationships>
</file>

<file path=ppt/slides/_rels/slide4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1.jpg"/><Relationship Id="rId1" Type="http://schemas.openxmlformats.org/officeDocument/2006/relationships/slideLayout" Target="../slideLayouts/slideLayout7.xml"/></Relationships>
</file>

<file path=ppt/slides/_rels/slide4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2.jpg"/><Relationship Id="rId1" Type="http://schemas.openxmlformats.org/officeDocument/2006/relationships/slideLayout" Target="../slideLayouts/slideLayout7.xml"/></Relationships>
</file>

<file path=ppt/slides/_rels/slide4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2.jpg"/><Relationship Id="rId1" Type="http://schemas.openxmlformats.org/officeDocument/2006/relationships/slideLayout" Target="../slideLayouts/slideLayout7.xml"/></Relationships>
</file>

<file path=ppt/slides/_rels/slide40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363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1340768"/>
            <a:ext cx="4464496"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“También es necesario que tenga buen testimonio de los de afuera, </a:t>
            </a:r>
            <a:r>
              <a:rPr lang="es-ES" sz="2400" b="1" dirty="0" smtClean="0">
                <a:latin typeface="Arial" panose="020B0604020202020204" pitchFamily="34" charset="0"/>
                <a:cs typeface="Arial" panose="020B0604020202020204" pitchFamily="34" charset="0"/>
              </a:rPr>
              <a:t>para que </a:t>
            </a:r>
            <a:r>
              <a:rPr lang="es-ES" sz="2400" b="1" dirty="0">
                <a:latin typeface="Arial" panose="020B0604020202020204" pitchFamily="34" charset="0"/>
                <a:cs typeface="Arial" panose="020B0604020202020204" pitchFamily="34" charset="0"/>
              </a:rPr>
              <a:t>no caiga en descrédito y en lazo del diablo. Los diáconos asimismo </a:t>
            </a:r>
            <a:r>
              <a:rPr lang="es-ES" sz="2400" b="1" dirty="0" smtClean="0">
                <a:latin typeface="Arial" panose="020B0604020202020204" pitchFamily="34" charset="0"/>
                <a:cs typeface="Arial" panose="020B0604020202020204" pitchFamily="34" charset="0"/>
              </a:rPr>
              <a:t>deben ser </a:t>
            </a:r>
            <a:r>
              <a:rPr lang="es-ES" sz="2400" b="1" dirty="0">
                <a:latin typeface="Arial" panose="020B0604020202020204" pitchFamily="34" charset="0"/>
                <a:cs typeface="Arial" panose="020B0604020202020204" pitchFamily="34" charset="0"/>
              </a:rPr>
              <a:t>honestos, sin doblez, no dados a mucho vino, no codiciosos de ganancias</a:t>
            </a:r>
          </a:p>
          <a:p>
            <a:pPr algn="ctr"/>
            <a:r>
              <a:rPr lang="es-ES" sz="2400" b="1" dirty="0">
                <a:latin typeface="Arial" panose="020B0604020202020204" pitchFamily="34" charset="0"/>
                <a:cs typeface="Arial" panose="020B0604020202020204" pitchFamily="34" charset="0"/>
              </a:rPr>
              <a:t>deshonestas; que guarden el misterio de la fe con limpia conciencia.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275856" y="620688"/>
            <a:ext cx="547260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Idoneidad</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moral y religiosa</a:t>
            </a:r>
          </a:p>
        </p:txBody>
      </p:sp>
    </p:spTree>
    <p:extLst>
      <p:ext uri="{BB962C8B-B14F-4D97-AF65-F5344CB8AC3E}">
        <p14:creationId xmlns:p14="http://schemas.microsoft.com/office/powerpoint/2010/main" val="1333212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23928" y="1988840"/>
            <a:ext cx="4354273"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diácono no</a:t>
            </a:r>
          </a:p>
          <a:p>
            <a:pPr algn="ctr"/>
            <a:r>
              <a:rPr lang="es-ES" sz="2400" b="1" dirty="0">
                <a:latin typeface="Arial" panose="020B0604020202020204" pitchFamily="34" charset="0"/>
                <a:cs typeface="Arial" panose="020B0604020202020204" pitchFamily="34" charset="0"/>
              </a:rPr>
              <a:t>está autorizado para presidir la Cena del Señor, los bautismos, ni las reuniones</a:t>
            </a:r>
          </a:p>
          <a:p>
            <a:pPr algn="ctr"/>
            <a:r>
              <a:rPr lang="es-ES" sz="2400" b="1" dirty="0">
                <a:latin typeface="Arial" panose="020B0604020202020204" pitchFamily="34" charset="0"/>
                <a:cs typeface="Arial" panose="020B0604020202020204" pitchFamily="34" charset="0"/>
              </a:rPr>
              <a:t>administrativas de la iglesia, y no se les permite realizar la ceremonia de matrimonio,</a:t>
            </a:r>
          </a:p>
          <a:p>
            <a:pPr algn="ctr"/>
            <a:r>
              <a:rPr lang="es-ES" sz="2400" b="1" dirty="0">
                <a:latin typeface="Arial" panose="020B0604020202020204" pitchFamily="34" charset="0"/>
                <a:cs typeface="Arial" panose="020B0604020202020204" pitchFamily="34" charset="0"/>
              </a:rPr>
              <a:t>ni oficiar en la recepción o en la transferencia de miembros.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771800" y="404664"/>
            <a:ext cx="5952102"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Los diáconos no están autorizados para presidir los ritos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6883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499992" y="1988840"/>
            <a:ext cx="3778209"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Si una iglesia no tiene a alguien autorizado para realizar tales deberes,</a:t>
            </a:r>
          </a:p>
          <a:p>
            <a:pPr algn="ctr"/>
            <a:r>
              <a:rPr lang="es-ES" sz="2400" b="1" dirty="0">
                <a:latin typeface="Arial" panose="020B0604020202020204" pitchFamily="34" charset="0"/>
                <a:cs typeface="Arial" panose="020B0604020202020204" pitchFamily="34" charset="0"/>
              </a:rPr>
              <a:t>el dirigente de la iglesia debe buscar el consejo y la asistencia de la Asociación.</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2771800" y="404664"/>
            <a:ext cx="5952102"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Los diáconos no están autorizados para presidir los ritos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754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499992" y="1200277"/>
            <a:ext cx="3922225" cy="193899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obra de los diáconos comprende un amplio</a:t>
            </a:r>
          </a:p>
          <a:p>
            <a:pPr algn="ctr"/>
            <a:r>
              <a:rPr lang="es-ES" sz="2400" b="1" dirty="0">
                <a:latin typeface="Arial" panose="020B0604020202020204" pitchFamily="34" charset="0"/>
                <a:cs typeface="Arial" panose="020B0604020202020204" pitchFamily="34" charset="0"/>
              </a:rPr>
              <a:t>campo de servicios prácticos para la iglesia, tales como:</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67944" y="404664"/>
            <a:ext cx="465595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Deberes</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los</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diáconos</a:t>
            </a:r>
          </a:p>
        </p:txBody>
      </p:sp>
    </p:spTree>
    <p:extLst>
      <p:ext uri="{BB962C8B-B14F-4D97-AF65-F5344CB8AC3E}">
        <p14:creationId xmlns:p14="http://schemas.microsoft.com/office/powerpoint/2010/main" val="284142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401646" y="2125034"/>
            <a:ext cx="6270412" cy="3785652"/>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En las reuniones de la iglesia, los</a:t>
            </a:r>
          </a:p>
          <a:p>
            <a:pPr algn="ctr"/>
            <a:r>
              <a:rPr lang="es-ES" sz="2400" b="1" dirty="0">
                <a:latin typeface="Arial" panose="020B0604020202020204" pitchFamily="34" charset="0"/>
                <a:cs typeface="Arial" panose="020B0604020202020204" pitchFamily="34" charset="0"/>
              </a:rPr>
              <a:t>diáconos son generalmente responsables de dar la bienvenida a miembros y a</a:t>
            </a:r>
          </a:p>
          <a:p>
            <a:pPr algn="ctr"/>
            <a:r>
              <a:rPr lang="es-ES" sz="2400" b="1" dirty="0">
                <a:latin typeface="Arial" panose="020B0604020202020204" pitchFamily="34" charset="0"/>
                <a:cs typeface="Arial" panose="020B0604020202020204" pitchFamily="34" charset="0"/>
              </a:rPr>
              <a:t>visitas al entrar en la iglesia, y de ayudarlos, cuando sea necesario, a encontrar asiento. Además, deben estar listos para colaborar con el pastor y con los ancianos, con el fin de que las reuniones llevadas a cabo en la iglesia se </a:t>
            </a:r>
            <a:r>
              <a:rPr lang="es-ES" sz="2400" b="1" dirty="0" smtClean="0">
                <a:latin typeface="Arial" panose="020B0604020202020204" pitchFamily="34" charset="0"/>
                <a:cs typeface="Arial" panose="020B0604020202020204" pitchFamily="34" charset="0"/>
              </a:rPr>
              <a:t>desarrollen sin </a:t>
            </a:r>
            <a:r>
              <a:rPr lang="es-ES" sz="2400" b="1" dirty="0">
                <a:latin typeface="Arial" panose="020B0604020202020204" pitchFamily="34" charset="0"/>
                <a:cs typeface="Arial" panose="020B0604020202020204" pitchFamily="34" charset="0"/>
              </a:rPr>
              <a:t>contratiempos.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1407362" y="1178749"/>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Ayudar en los servicios y en las reuniones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aixaDeTexto 3"/>
          <p:cNvSpPr txBox="1"/>
          <p:nvPr/>
        </p:nvSpPr>
        <p:spPr>
          <a:xfrm>
            <a:off x="761031" y="1068199"/>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1</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4192282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900247" y="2354104"/>
            <a:ext cx="6270412" cy="1938992"/>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En muchas iglesias se agrupan a los miembros </a:t>
            </a:r>
            <a:r>
              <a:rPr lang="es-ES" sz="2400" b="1" dirty="0" smtClean="0">
                <a:latin typeface="Arial" panose="020B0604020202020204" pitchFamily="34" charset="0"/>
                <a:cs typeface="Arial" panose="020B0604020202020204" pitchFamily="34" charset="0"/>
              </a:rPr>
              <a:t>en barrios</a:t>
            </a:r>
            <a:r>
              <a:rPr lang="es-ES" sz="2400" b="1" dirty="0">
                <a:latin typeface="Arial" panose="020B0604020202020204" pitchFamily="34" charset="0"/>
                <a:cs typeface="Arial" panose="020B0604020202020204" pitchFamily="34" charset="0"/>
              </a:rPr>
              <a:t>, asignando a cada diácono un barrio, con el plan de que visiten </a:t>
            </a:r>
            <a:r>
              <a:rPr lang="es-ES" sz="2400" b="1" dirty="0" smtClean="0">
                <a:latin typeface="Arial" panose="020B0604020202020204" pitchFamily="34" charset="0"/>
                <a:cs typeface="Arial" panose="020B0604020202020204" pitchFamily="34" charset="0"/>
              </a:rPr>
              <a:t>cada hogar </a:t>
            </a:r>
            <a:r>
              <a:rPr lang="es-ES" sz="2400" b="1" dirty="0">
                <a:latin typeface="Arial" panose="020B0604020202020204" pitchFamily="34" charset="0"/>
                <a:cs typeface="Arial" panose="020B0604020202020204" pitchFamily="34" charset="0"/>
              </a:rPr>
              <a:t>al menos una vez en el trimestre.</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1905963" y="1807715"/>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Visitar a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los</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miembros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aixaDeTexto 3"/>
          <p:cNvSpPr txBox="1"/>
          <p:nvPr/>
        </p:nvSpPr>
        <p:spPr>
          <a:xfrm>
            <a:off x="1259632" y="1297269"/>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2</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344976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973996" y="1778040"/>
            <a:ext cx="6270412" cy="1200329"/>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Los diáconos deben hacer los </a:t>
            </a:r>
            <a:r>
              <a:rPr lang="es-ES" sz="2400" b="1" dirty="0" smtClean="0">
                <a:latin typeface="Arial" panose="020B0604020202020204" pitchFamily="34" charset="0"/>
                <a:cs typeface="Arial" panose="020B0604020202020204" pitchFamily="34" charset="0"/>
              </a:rPr>
              <a:t>preparativos necesarios </a:t>
            </a:r>
            <a:r>
              <a:rPr lang="es-ES" sz="2400" b="1" dirty="0">
                <a:latin typeface="Arial" panose="020B0604020202020204" pitchFamily="34" charset="0"/>
                <a:cs typeface="Arial" panose="020B0604020202020204" pitchFamily="34" charset="0"/>
              </a:rPr>
              <a:t>para esta ceremonia (véase la p. 48).</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1979712" y="1231651"/>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Preparar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los</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servicios</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bautismales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aixaDeTexto 3"/>
          <p:cNvSpPr txBox="1"/>
          <p:nvPr/>
        </p:nvSpPr>
        <p:spPr>
          <a:xfrm>
            <a:off x="1187624" y="721205"/>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3</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1913409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334036" y="1317483"/>
            <a:ext cx="6270412" cy="4154984"/>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En el servicio del lavamiento de los</a:t>
            </a:r>
          </a:p>
          <a:p>
            <a:pPr algn="ctr"/>
            <a:r>
              <a:rPr lang="es-ES" sz="2400" b="1" dirty="0">
                <a:latin typeface="Arial" panose="020B0604020202020204" pitchFamily="34" charset="0"/>
                <a:cs typeface="Arial" panose="020B0604020202020204" pitchFamily="34" charset="0"/>
              </a:rPr>
              <a:t>pies, los diáconos o las diaconisas proveen todo lo que sea necesario, tal </a:t>
            </a:r>
            <a:r>
              <a:rPr lang="es-ES" sz="2400" b="1" dirty="0" smtClean="0">
                <a:latin typeface="Arial" panose="020B0604020202020204" pitchFamily="34" charset="0"/>
                <a:cs typeface="Arial" panose="020B0604020202020204" pitchFamily="34" charset="0"/>
              </a:rPr>
              <a:t>como: toallas</a:t>
            </a:r>
            <a:r>
              <a:rPr lang="es-ES" sz="2400" b="1" dirty="0">
                <a:latin typeface="Arial" panose="020B0604020202020204" pitchFamily="34" charset="0"/>
                <a:cs typeface="Arial" panose="020B0604020202020204" pitchFamily="34" charset="0"/>
              </a:rPr>
              <a:t>, palanganas, agua y baldes. Después del servicio, deben cuidar que </a:t>
            </a:r>
            <a:r>
              <a:rPr lang="es-ES" sz="2400" b="1" dirty="0" smtClean="0">
                <a:latin typeface="Arial" panose="020B0604020202020204" pitchFamily="34" charset="0"/>
                <a:cs typeface="Arial" panose="020B0604020202020204" pitchFamily="34" charset="0"/>
              </a:rPr>
              <a:t>los recipientes </a:t>
            </a:r>
            <a:r>
              <a:rPr lang="es-ES" sz="2400" b="1" dirty="0">
                <a:latin typeface="Arial" panose="020B0604020202020204" pitchFamily="34" charset="0"/>
                <a:cs typeface="Arial" panose="020B0604020202020204" pitchFamily="34" charset="0"/>
              </a:rPr>
              <a:t>y las toallas usados sean lavados y guardados en su debido lugar.</a:t>
            </a:r>
          </a:p>
          <a:p>
            <a:pPr algn="ctr"/>
            <a:r>
              <a:rPr lang="es-ES" sz="2400" b="1" dirty="0">
                <a:latin typeface="Arial" panose="020B0604020202020204" pitchFamily="34" charset="0"/>
                <a:cs typeface="Arial" panose="020B0604020202020204" pitchFamily="34" charset="0"/>
              </a:rPr>
              <a:t>El pan y el vino que sobró no deben ser consumidos, sino dispuestos de una</a:t>
            </a:r>
          </a:p>
          <a:p>
            <a:pPr algn="ctr"/>
            <a:r>
              <a:rPr lang="es-ES" sz="2400" b="1" dirty="0">
                <a:latin typeface="Arial" panose="020B0604020202020204" pitchFamily="34" charset="0"/>
                <a:cs typeface="Arial" panose="020B0604020202020204" pitchFamily="34" charset="0"/>
              </a:rPr>
              <a:t>manera respetuosa por los diáconos y las diaconisas luego de la Cena del Señor.</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339752" y="77109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Ayudar en el servicio de Comunión</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aixaDeTexto 3"/>
          <p:cNvSpPr txBox="1"/>
          <p:nvPr/>
        </p:nvSpPr>
        <p:spPr>
          <a:xfrm>
            <a:off x="1547664" y="260648"/>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4</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3488634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1115616" y="2132856"/>
            <a:ext cx="7632848" cy="2677656"/>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Otra responsabilidad </a:t>
            </a:r>
            <a:r>
              <a:rPr lang="es-ES" sz="2400" b="1" dirty="0" smtClean="0">
                <a:latin typeface="Arial" panose="020B0604020202020204" pitchFamily="34" charset="0"/>
                <a:cs typeface="Arial" panose="020B0604020202020204" pitchFamily="34" charset="0"/>
              </a:rPr>
              <a:t>importante de </a:t>
            </a:r>
            <a:r>
              <a:rPr lang="es-ES" sz="2400" b="1" dirty="0">
                <a:latin typeface="Arial" panose="020B0604020202020204" pitchFamily="34" charset="0"/>
                <a:cs typeface="Arial" panose="020B0604020202020204" pitchFamily="34" charset="0"/>
              </a:rPr>
              <a:t>los diáconos es el cuidado de los enfermos y el socorro de los pobres y </a:t>
            </a:r>
            <a:r>
              <a:rPr lang="es-ES" sz="2400" b="1" dirty="0" smtClean="0">
                <a:latin typeface="Arial" panose="020B0604020202020204" pitchFamily="34" charset="0"/>
                <a:cs typeface="Arial" panose="020B0604020202020204" pitchFamily="34" charset="0"/>
              </a:rPr>
              <a:t>los desafortunados</a:t>
            </a:r>
            <a:r>
              <a:rPr lang="es-ES" sz="2400" b="1" dirty="0">
                <a:latin typeface="Arial" panose="020B0604020202020204" pitchFamily="34" charset="0"/>
                <a:cs typeface="Arial" panose="020B0604020202020204" pitchFamily="34" charset="0"/>
              </a:rPr>
              <a:t>, y debe mantener a la iglesia informada de las necesidades, para</a:t>
            </a:r>
          </a:p>
          <a:p>
            <a:pPr algn="ctr"/>
            <a:r>
              <a:rPr lang="es-ES" sz="2400" b="1" dirty="0">
                <a:latin typeface="Arial" panose="020B0604020202020204" pitchFamily="34" charset="0"/>
                <a:cs typeface="Arial" panose="020B0604020202020204" pitchFamily="34" charset="0"/>
              </a:rPr>
              <a:t>conseguir el apoyo de los miembros. El dinero para esa obra debe ser provisto por el fondo de pobres de la iglesia local. </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1115616" y="1609636"/>
            <a:ext cx="763284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Cuidar de los enfermos y de los </a:t>
            </a:r>
            <a:r>
              <a:rPr lang="es-ES" sz="2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pobres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aixaDeTexto 6"/>
          <p:cNvSpPr txBox="1"/>
          <p:nvPr/>
        </p:nvSpPr>
        <p:spPr>
          <a:xfrm>
            <a:off x="323528" y="1099190"/>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5</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326735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1115616" y="2132856"/>
            <a:ext cx="7632848" cy="1569660"/>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smtClean="0">
                <a:latin typeface="Arial" panose="020B0604020202020204" pitchFamily="34" charset="0"/>
                <a:cs typeface="Arial" panose="020B0604020202020204" pitchFamily="34" charset="0"/>
              </a:rPr>
              <a:t>El </a:t>
            </a:r>
            <a:r>
              <a:rPr lang="es-ES" sz="2400" b="1" dirty="0">
                <a:latin typeface="Arial" panose="020B0604020202020204" pitchFamily="34" charset="0"/>
                <a:cs typeface="Arial" panose="020B0604020202020204" pitchFamily="34" charset="0"/>
              </a:rPr>
              <a:t>tesorero, por recomendación de </a:t>
            </a:r>
            <a:r>
              <a:rPr lang="es-ES" sz="2400" b="1" dirty="0" smtClean="0">
                <a:latin typeface="Arial" panose="020B0604020202020204" pitchFamily="34" charset="0"/>
                <a:cs typeface="Arial" panose="020B0604020202020204" pitchFamily="34" charset="0"/>
              </a:rPr>
              <a:t>la Junta </a:t>
            </a:r>
            <a:r>
              <a:rPr lang="es-ES" sz="2400" b="1" dirty="0">
                <a:latin typeface="Arial" panose="020B0604020202020204" pitchFamily="34" charset="0"/>
                <a:cs typeface="Arial" panose="020B0604020202020204" pitchFamily="34" charset="0"/>
              </a:rPr>
              <a:t>Directiva de la iglesia, entregará a los diáconos o a las diaconisas el </a:t>
            </a:r>
            <a:r>
              <a:rPr lang="es-ES" sz="2400" b="1" dirty="0" smtClean="0">
                <a:latin typeface="Arial" panose="020B0604020202020204" pitchFamily="34" charset="0"/>
                <a:cs typeface="Arial" panose="020B0604020202020204" pitchFamily="34" charset="0"/>
              </a:rPr>
              <a:t>dinero que </a:t>
            </a:r>
            <a:r>
              <a:rPr lang="es-ES" sz="2400" b="1" dirty="0">
                <a:latin typeface="Arial" panose="020B0604020202020204" pitchFamily="34" charset="0"/>
                <a:cs typeface="Arial" panose="020B0604020202020204" pitchFamily="34" charset="0"/>
              </a:rPr>
              <a:t>se requiera para auxiliar en los casos de necesidad.</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1115616" y="1609636"/>
            <a:ext cx="763284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Cuidar de los enfermos y de los </a:t>
            </a:r>
            <a:r>
              <a:rPr lang="es-ES" sz="2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pobres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aixaDeTexto 6"/>
          <p:cNvSpPr txBox="1"/>
          <p:nvPr/>
        </p:nvSpPr>
        <p:spPr>
          <a:xfrm>
            <a:off x="323528" y="1099190"/>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5</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2812353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1134069" y="2545740"/>
            <a:ext cx="7632848" cy="2308324"/>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En algunas iglesias, donde </a:t>
            </a:r>
            <a:r>
              <a:rPr lang="es-ES" sz="2400" b="1" dirty="0" smtClean="0">
                <a:latin typeface="Arial" panose="020B0604020202020204" pitchFamily="34" charset="0"/>
                <a:cs typeface="Arial" panose="020B0604020202020204" pitchFamily="34" charset="0"/>
              </a:rPr>
              <a:t>la responsabilidad </a:t>
            </a:r>
            <a:r>
              <a:rPr lang="es-ES" sz="2400" b="1" dirty="0">
                <a:latin typeface="Arial" panose="020B0604020202020204" pitchFamily="34" charset="0"/>
                <a:cs typeface="Arial" panose="020B0604020202020204" pitchFamily="34" charset="0"/>
              </a:rPr>
              <a:t>por el cuidado y el mantenimiento del edificio de iglesia </a:t>
            </a:r>
            <a:r>
              <a:rPr lang="es-ES" sz="2400" b="1" dirty="0" smtClean="0">
                <a:latin typeface="Arial" panose="020B0604020202020204" pitchFamily="34" charset="0"/>
                <a:cs typeface="Arial" panose="020B0604020202020204" pitchFamily="34" charset="0"/>
              </a:rPr>
              <a:t>no ha </a:t>
            </a:r>
            <a:r>
              <a:rPr lang="es-ES" sz="2400" b="1" dirty="0">
                <a:latin typeface="Arial" panose="020B0604020202020204" pitchFamily="34" charset="0"/>
                <a:cs typeface="Arial" panose="020B0604020202020204" pitchFamily="34" charset="0"/>
              </a:rPr>
              <a:t>sido asignada a una comisión de construcción, los diáconos y las diaconisas</a:t>
            </a:r>
          </a:p>
          <a:p>
            <a:pPr algn="ctr"/>
            <a:r>
              <a:rPr lang="es-ES" sz="2400" b="1" dirty="0">
                <a:latin typeface="Arial" panose="020B0604020202020204" pitchFamily="34" charset="0"/>
                <a:cs typeface="Arial" panose="020B0604020202020204" pitchFamily="34" charset="0"/>
              </a:rPr>
              <a:t>asumen dicha responsabilidad (véase Notas, </a:t>
            </a:r>
            <a:endParaRPr lang="es-ES" sz="2400" b="1" dirty="0" smtClean="0">
              <a:latin typeface="Arial" panose="020B0604020202020204" pitchFamily="34" charset="0"/>
              <a:cs typeface="Arial" panose="020B0604020202020204" pitchFamily="34" charset="0"/>
            </a:endParaRPr>
          </a:p>
          <a:p>
            <a:pPr algn="ctr"/>
            <a:r>
              <a:rPr lang="es-ES" sz="2400" b="1" dirty="0" smtClean="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3, pp. 169, 170).</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1115616" y="1609636"/>
            <a:ext cx="7632848"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Cuidar y mantener la propiedad de la iglesia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aixaDeTexto 6"/>
          <p:cNvSpPr txBox="1"/>
          <p:nvPr/>
        </p:nvSpPr>
        <p:spPr>
          <a:xfrm>
            <a:off x="323528" y="1099190"/>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6</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698447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67515" y="1628800"/>
            <a:ext cx="4464496"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Y </a:t>
            </a:r>
            <a:r>
              <a:rPr lang="es-ES" sz="2400" b="1" dirty="0" smtClean="0">
                <a:latin typeface="Arial" panose="020B0604020202020204" pitchFamily="34" charset="0"/>
                <a:cs typeface="Arial" panose="020B0604020202020204" pitchFamily="34" charset="0"/>
              </a:rPr>
              <a:t>éstos también </a:t>
            </a:r>
            <a:r>
              <a:rPr lang="es-ES" sz="2400" b="1" dirty="0">
                <a:latin typeface="Arial" panose="020B0604020202020204" pitchFamily="34" charset="0"/>
                <a:cs typeface="Arial" panose="020B0604020202020204" pitchFamily="34" charset="0"/>
              </a:rPr>
              <a:t>sean sometidos a prueba primero, y entonces ejerzan el diaconado, </a:t>
            </a:r>
            <a:r>
              <a:rPr lang="es-ES" sz="2400" b="1" dirty="0" smtClean="0">
                <a:latin typeface="Arial" panose="020B0604020202020204" pitchFamily="34" charset="0"/>
                <a:cs typeface="Arial" panose="020B0604020202020204" pitchFamily="34" charset="0"/>
              </a:rPr>
              <a:t>si son </a:t>
            </a:r>
            <a:r>
              <a:rPr lang="es-ES" sz="2400" b="1" dirty="0">
                <a:latin typeface="Arial" panose="020B0604020202020204" pitchFamily="34" charset="0"/>
                <a:cs typeface="Arial" panose="020B0604020202020204" pitchFamily="34" charset="0"/>
              </a:rPr>
              <a:t>irreprensibles. Las mujeres asimismo sean honestas; no calumniadoras, sino</a:t>
            </a:r>
          </a:p>
          <a:p>
            <a:pPr algn="ctr"/>
            <a:r>
              <a:rPr lang="es-ES" sz="2400" b="1" dirty="0">
                <a:latin typeface="Arial" panose="020B0604020202020204" pitchFamily="34" charset="0"/>
                <a:cs typeface="Arial" panose="020B0604020202020204" pitchFamily="34" charset="0"/>
              </a:rPr>
              <a:t>sobrias, fieles en todo.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275856" y="620688"/>
            <a:ext cx="547260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Idoneidad</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moral y religiosa</a:t>
            </a:r>
          </a:p>
        </p:txBody>
      </p:sp>
    </p:spTree>
    <p:extLst>
      <p:ext uri="{BB962C8B-B14F-4D97-AF65-F5344CB8AC3E}">
        <p14:creationId xmlns:p14="http://schemas.microsoft.com/office/powerpoint/2010/main" val="56358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824404"/>
            <a:ext cx="6768752" cy="1180660"/>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588847"/>
            <a:ext cx="6624736" cy="1015663"/>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err="1">
                <a:solidFill>
                  <a:schemeClr val="bg1"/>
                </a:solidFill>
                <a:latin typeface="Arial" panose="020B0604020202020204" pitchFamily="34" charset="0"/>
                <a:cs typeface="Arial" panose="020B0604020202020204" pitchFamily="34" charset="0"/>
              </a:rPr>
              <a:t>Las</a:t>
            </a:r>
            <a:r>
              <a:rPr lang="pt-BR" sz="6000" b="1" dirty="0">
                <a:solidFill>
                  <a:schemeClr val="bg1"/>
                </a:solidFill>
                <a:latin typeface="Arial" panose="020B0604020202020204" pitchFamily="34" charset="0"/>
                <a:cs typeface="Arial" panose="020B0604020202020204" pitchFamily="34" charset="0"/>
              </a:rPr>
              <a:t> diaconisas</a:t>
            </a:r>
          </a:p>
        </p:txBody>
      </p:sp>
    </p:spTree>
    <p:extLst>
      <p:ext uri="{BB962C8B-B14F-4D97-AF65-F5344CB8AC3E}">
        <p14:creationId xmlns:p14="http://schemas.microsoft.com/office/powerpoint/2010/main" val="4215874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9"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196752"/>
            <a:ext cx="4757989"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Las diaconisas estaban incluidas en el cuadro directivo de las iglesias cristianas</a:t>
            </a:r>
          </a:p>
          <a:p>
            <a:pPr algn="ctr"/>
            <a:r>
              <a:rPr lang="es-ES" sz="2400" b="1" dirty="0">
                <a:latin typeface="Arial" panose="020B0604020202020204" pitchFamily="34" charset="0"/>
                <a:cs typeface="Arial" panose="020B0604020202020204" pitchFamily="34" charset="0"/>
              </a:rPr>
              <a:t>primitivas</a:t>
            </a:r>
            <a:r>
              <a:rPr lang="es-ES" sz="2400" b="1" dirty="0" smtClean="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Os recomiendo además nuestra hermana Febe, la cual es diaconisa de la</a:t>
            </a:r>
          </a:p>
          <a:p>
            <a:pPr algn="ctr"/>
            <a:r>
              <a:rPr lang="es-ES" sz="2400" b="1" dirty="0">
                <a:latin typeface="Arial" panose="020B0604020202020204" pitchFamily="34" charset="0"/>
                <a:cs typeface="Arial" panose="020B0604020202020204" pitchFamily="34" charset="0"/>
              </a:rPr>
              <a:t>iglesia en </a:t>
            </a:r>
            <a:r>
              <a:rPr lang="es-ES" sz="2400" b="1" dirty="0" err="1">
                <a:latin typeface="Arial" panose="020B0604020202020204" pitchFamily="34" charset="0"/>
                <a:cs typeface="Arial" panose="020B0604020202020204" pitchFamily="34" charset="0"/>
              </a:rPr>
              <a:t>Cencrea</a:t>
            </a:r>
            <a:r>
              <a:rPr lang="es-ES" sz="2400" b="1" dirty="0">
                <a:latin typeface="Arial" panose="020B0604020202020204" pitchFamily="34" charset="0"/>
                <a:cs typeface="Arial" panose="020B0604020202020204" pitchFamily="34" charset="0"/>
              </a:rPr>
              <a:t>; que la recibáis en el Señor, como es digno de los santos, y que</a:t>
            </a:r>
          </a:p>
          <a:p>
            <a:pPr algn="ctr"/>
            <a:r>
              <a:rPr lang="es-ES" sz="2400" b="1" dirty="0">
                <a:latin typeface="Arial" panose="020B0604020202020204" pitchFamily="34" charset="0"/>
                <a:cs typeface="Arial" panose="020B0604020202020204" pitchFamily="34" charset="0"/>
              </a:rPr>
              <a:t>la ayudéis en cualquier cosa en que necesite de vosotros; porque ella ha ayudado</a:t>
            </a:r>
          </a:p>
          <a:p>
            <a:pPr algn="ctr"/>
            <a:r>
              <a:rPr lang="es-ES" sz="2400" b="1" dirty="0">
                <a:latin typeface="Arial" panose="020B0604020202020204" pitchFamily="34" charset="0"/>
                <a:cs typeface="Arial" panose="020B0604020202020204" pitchFamily="34" charset="0"/>
              </a:rPr>
              <a:t>a muchos, y a mí mismo” (</a:t>
            </a:r>
            <a:r>
              <a:rPr lang="es-ES" sz="2400" b="1" dirty="0" err="1">
                <a:latin typeface="Arial" panose="020B0604020202020204" pitchFamily="34" charset="0"/>
                <a:cs typeface="Arial" panose="020B0604020202020204" pitchFamily="34" charset="0"/>
              </a:rPr>
              <a:t>Rom</a:t>
            </a:r>
            <a:r>
              <a:rPr lang="es-ES" sz="2400" b="1" dirty="0">
                <a:latin typeface="Arial" panose="020B0604020202020204" pitchFamily="34" charset="0"/>
                <a:cs typeface="Arial" panose="020B0604020202020204" pitchFamily="34" charset="0"/>
              </a:rPr>
              <a:t>. 16:1, 2).</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4752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899592" y="836712"/>
            <a:ext cx="5190037" cy="5632311"/>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Las diaconisas deben ser elegidas tomando en cuenta su consagración </a:t>
            </a:r>
            <a:r>
              <a:rPr lang="es-ES" sz="2400" b="1" dirty="0" smtClean="0">
                <a:latin typeface="Arial" panose="020B0604020202020204" pitchFamily="34" charset="0"/>
                <a:cs typeface="Arial" panose="020B0604020202020204" pitchFamily="34" charset="0"/>
              </a:rPr>
              <a:t>y otras </a:t>
            </a:r>
            <a:r>
              <a:rPr lang="es-ES" sz="2400" b="1" dirty="0">
                <a:latin typeface="Arial" panose="020B0604020202020204" pitchFamily="34" charset="0"/>
                <a:cs typeface="Arial" panose="020B0604020202020204" pitchFamily="34" charset="0"/>
              </a:rPr>
              <a:t>cualidades que las habiliten para desempeñar los deberes de su </a:t>
            </a:r>
            <a:r>
              <a:rPr lang="es-ES" sz="2400" b="1" dirty="0" smtClean="0">
                <a:latin typeface="Arial" panose="020B0604020202020204" pitchFamily="34" charset="0"/>
                <a:cs typeface="Arial" panose="020B0604020202020204" pitchFamily="34" charset="0"/>
              </a:rPr>
              <a:t>cargo. La </a:t>
            </a:r>
            <a:r>
              <a:rPr lang="es-ES" sz="2400" b="1" dirty="0">
                <a:latin typeface="Arial" panose="020B0604020202020204" pitchFamily="34" charset="0"/>
                <a:cs typeface="Arial" panose="020B0604020202020204" pitchFamily="34" charset="0"/>
              </a:rPr>
              <a:t>Asociación Ministerial, en coordinación con los departamentos, </a:t>
            </a:r>
            <a:r>
              <a:rPr lang="es-ES" sz="2400" b="1" dirty="0" smtClean="0">
                <a:latin typeface="Arial" panose="020B0604020202020204" pitchFamily="34" charset="0"/>
                <a:cs typeface="Arial" panose="020B0604020202020204" pitchFamily="34" charset="0"/>
              </a:rPr>
              <a:t>promueve el </a:t>
            </a:r>
            <a:r>
              <a:rPr lang="es-ES" sz="2400" b="1" dirty="0">
                <a:latin typeface="Arial" panose="020B0604020202020204" pitchFamily="34" charset="0"/>
                <a:cs typeface="Arial" panose="020B0604020202020204" pitchFamily="34" charset="0"/>
              </a:rPr>
              <a:t>entrenamiento y la capacitación de las diaconisas. Sin embargo, el </a:t>
            </a:r>
            <a:r>
              <a:rPr lang="es-ES" sz="2400" b="1" dirty="0" smtClean="0">
                <a:latin typeface="Arial" panose="020B0604020202020204" pitchFamily="34" charset="0"/>
                <a:cs typeface="Arial" panose="020B0604020202020204" pitchFamily="34" charset="0"/>
              </a:rPr>
              <a:t>pastor, junto </a:t>
            </a:r>
            <a:r>
              <a:rPr lang="es-ES" sz="2400" b="1" dirty="0">
                <a:latin typeface="Arial" panose="020B0604020202020204" pitchFamily="34" charset="0"/>
                <a:cs typeface="Arial" panose="020B0604020202020204" pitchFamily="34" charset="0"/>
              </a:rPr>
              <a:t>con los ancianos, tiene la responsabilidad primaria del </a:t>
            </a:r>
            <a:r>
              <a:rPr lang="es-ES" sz="2400" b="1" dirty="0" smtClean="0">
                <a:latin typeface="Arial" panose="020B0604020202020204" pitchFamily="34" charset="0"/>
                <a:cs typeface="Arial" panose="020B0604020202020204" pitchFamily="34" charset="0"/>
              </a:rPr>
              <a:t>entrenamiento de </a:t>
            </a:r>
            <a:r>
              <a:rPr lang="es-ES" sz="2400" b="1" dirty="0">
                <a:latin typeface="Arial" panose="020B0604020202020204" pitchFamily="34" charset="0"/>
                <a:cs typeface="Arial" panose="020B0604020202020204" pitchFamily="34" charset="0"/>
              </a:rPr>
              <a:t>los diáconos. (Véase Notas #3, pp. 169, 170).</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32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76082" y="1988840"/>
            <a:ext cx="6312142"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Cuando una iglesia elige varias diaconisas, debe constituirse una comisión de diaconisas, con la jefa de diaconisas como presidenta y otra diaconisa como secretaria. Esta comisión tiene autoridad para asignar deberes a cada una de las diaconisas, y debe colaborar estrechamente con la comisión de diáconos, especialmente en la tarea de dar la bienvenida </a:t>
            </a:r>
            <a:r>
              <a:rPr lang="es-ES" sz="2400" b="1" dirty="0" smtClean="0">
                <a:latin typeface="Arial" panose="020B0604020202020204" pitchFamily="34" charset="0"/>
                <a:cs typeface="Arial" panose="020B0604020202020204" pitchFamily="34" charset="0"/>
              </a:rPr>
              <a:t>a los </a:t>
            </a:r>
            <a:r>
              <a:rPr lang="es-ES" sz="2400" b="1" dirty="0">
                <a:latin typeface="Arial" panose="020B0604020202020204" pitchFamily="34" charset="0"/>
                <a:cs typeface="Arial" panose="020B0604020202020204" pitchFamily="34" charset="0"/>
              </a:rPr>
              <a:t>miembros y a las visitas, y en la visitación de los </a:t>
            </a:r>
            <a:r>
              <a:rPr lang="es-ES" sz="2400" b="1" dirty="0" smtClean="0">
                <a:latin typeface="Arial" panose="020B0604020202020204" pitchFamily="34" charset="0"/>
                <a:cs typeface="Arial" panose="020B0604020202020204" pitchFamily="34" charset="0"/>
              </a:rPr>
              <a:t>hogares</a:t>
            </a:r>
          </a:p>
          <a:p>
            <a:pPr algn="ctr"/>
            <a:r>
              <a:rPr lang="es-ES" sz="2400" b="1" dirty="0" smtClean="0">
                <a:latin typeface="Arial" panose="020B0604020202020204" pitchFamily="34" charset="0"/>
                <a:cs typeface="Arial" panose="020B0604020202020204" pitchFamily="34" charset="0"/>
              </a:rPr>
              <a:t>(véase </a:t>
            </a:r>
            <a:r>
              <a:rPr lang="es-ES" sz="2400" b="1" dirty="0">
                <a:latin typeface="Arial" panose="020B0604020202020204" pitchFamily="34" charset="0"/>
                <a:cs typeface="Arial" panose="020B0604020202020204" pitchFamily="34" charset="0"/>
              </a:rPr>
              <a:t>la p. 76).</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76082" y="1430865"/>
            <a:ext cx="5592062"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 diaconisas</a:t>
            </a:r>
          </a:p>
        </p:txBody>
      </p:sp>
    </p:spTree>
    <p:extLst>
      <p:ext uri="{BB962C8B-B14F-4D97-AF65-F5344CB8AC3E}">
        <p14:creationId xmlns:p14="http://schemas.microsoft.com/office/powerpoint/2010/main" val="2083932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131840" y="1556792"/>
            <a:ext cx="5376038"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Este servicio, al igual que el de</a:t>
            </a:r>
          </a:p>
          <a:p>
            <a:pPr algn="ctr"/>
            <a:r>
              <a:rPr lang="es-ES" sz="2400" b="1" dirty="0">
                <a:latin typeface="Arial" panose="020B0604020202020204" pitchFamily="34" charset="0"/>
                <a:cs typeface="Arial" panose="020B0604020202020204" pitchFamily="34" charset="0"/>
              </a:rPr>
              <a:t>ordenación de diáconos, debería ser llevado a cabo por un pastor ordenado </a:t>
            </a:r>
            <a:r>
              <a:rPr lang="es-ES" sz="2400" b="1" dirty="0" smtClean="0">
                <a:latin typeface="Arial" panose="020B0604020202020204" pitchFamily="34" charset="0"/>
                <a:cs typeface="Arial" panose="020B0604020202020204" pitchFamily="34" charset="0"/>
              </a:rPr>
              <a:t>que tenga </a:t>
            </a:r>
            <a:r>
              <a:rPr lang="es-ES" sz="2400" b="1" dirty="0">
                <a:latin typeface="Arial" panose="020B0604020202020204" pitchFamily="34" charset="0"/>
                <a:cs typeface="Arial" panose="020B0604020202020204" pitchFamily="34" charset="0"/>
              </a:rPr>
              <a:t>credenciales actualizadas, expedidas por la Asociación. El rito de ordenación</a:t>
            </a:r>
          </a:p>
          <a:p>
            <a:pPr algn="ctr"/>
            <a:r>
              <a:rPr lang="es-ES" sz="2400" b="1" dirty="0">
                <a:latin typeface="Arial" panose="020B0604020202020204" pitchFamily="34" charset="0"/>
                <a:cs typeface="Arial" panose="020B0604020202020204" pitchFamily="34" charset="0"/>
              </a:rPr>
              <a:t>debe realizarse con sencillez, en presencia de la 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3131840" y="404664"/>
            <a:ext cx="5592062"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Servicio de ordenación de las diaconisas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3561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131840" y="1556792"/>
            <a:ext cx="5376038"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Si alguna vez en el pasado fue ordenada como diaconisa, y se mantuvo </a:t>
            </a:r>
            <a:r>
              <a:rPr lang="es-ES" sz="2400" b="1" dirty="0" smtClean="0">
                <a:latin typeface="Arial" panose="020B0604020202020204" pitchFamily="34" charset="0"/>
                <a:cs typeface="Arial" panose="020B0604020202020204" pitchFamily="34" charset="0"/>
              </a:rPr>
              <a:t>en plena </a:t>
            </a:r>
            <a:r>
              <a:rPr lang="es-ES" sz="2400" b="1" dirty="0">
                <a:latin typeface="Arial" panose="020B0604020202020204" pitchFamily="34" charset="0"/>
                <a:cs typeface="Arial" panose="020B0604020202020204" pitchFamily="34" charset="0"/>
              </a:rPr>
              <a:t>comunión con la iglesia, no es necesario ordenarla nuevamente, </a:t>
            </a:r>
            <a:r>
              <a:rPr lang="es-ES" sz="2400" b="1" dirty="0" smtClean="0">
                <a:latin typeface="Arial" panose="020B0604020202020204" pitchFamily="34" charset="0"/>
                <a:cs typeface="Arial" panose="020B0604020202020204" pitchFamily="34" charset="0"/>
              </a:rPr>
              <a:t>aunque se </a:t>
            </a:r>
            <a:r>
              <a:rPr lang="es-ES" sz="2400" b="1" dirty="0">
                <a:latin typeface="Arial" panose="020B0604020202020204" pitchFamily="34" charset="0"/>
                <a:cs typeface="Arial" panose="020B0604020202020204" pitchFamily="34" charset="0"/>
              </a:rPr>
              <a:t>haya trasladado a otra iglesia. Si al terminar el año eclesiástico la iglesia </a:t>
            </a:r>
            <a:r>
              <a:rPr lang="es-ES" sz="2400" b="1" dirty="0" smtClean="0">
                <a:latin typeface="Arial" panose="020B0604020202020204" pitchFamily="34" charset="0"/>
                <a:cs typeface="Arial" panose="020B0604020202020204" pitchFamily="34" charset="0"/>
              </a:rPr>
              <a:t>desea que </a:t>
            </a:r>
            <a:r>
              <a:rPr lang="es-ES" sz="2400" b="1" dirty="0">
                <a:latin typeface="Arial" panose="020B0604020202020204" pitchFamily="34" charset="0"/>
                <a:cs typeface="Arial" panose="020B0604020202020204" pitchFamily="34" charset="0"/>
              </a:rPr>
              <a:t>continúe sirviendo como diaconisa, deberá reelegirla.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3131840" y="404664"/>
            <a:ext cx="5592062"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Servicio de ordenación de las diaconisas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8769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239852" y="2060848"/>
            <a:ext cx="5376038"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Las </a:t>
            </a:r>
            <a:r>
              <a:rPr lang="es-ES" sz="2400" b="1" dirty="0" smtClean="0">
                <a:latin typeface="Arial" panose="020B0604020202020204" pitchFamily="34" charset="0"/>
                <a:cs typeface="Arial" panose="020B0604020202020204" pitchFamily="34" charset="0"/>
              </a:rPr>
              <a:t>diaconisas no </a:t>
            </a:r>
            <a:r>
              <a:rPr lang="es-ES" sz="2400" b="1" dirty="0">
                <a:latin typeface="Arial" panose="020B0604020202020204" pitchFamily="34" charset="0"/>
                <a:cs typeface="Arial" panose="020B0604020202020204" pitchFamily="34" charset="0"/>
              </a:rPr>
              <a:t>están autorizadas para presidir ninguno de los servicios ni las reuniones </a:t>
            </a:r>
            <a:r>
              <a:rPr lang="es-ES" sz="2400" b="1" dirty="0" smtClean="0">
                <a:latin typeface="Arial" panose="020B0604020202020204" pitchFamily="34" charset="0"/>
                <a:cs typeface="Arial" panose="020B0604020202020204" pitchFamily="34" charset="0"/>
              </a:rPr>
              <a:t>administrativas de </a:t>
            </a:r>
            <a:r>
              <a:rPr lang="es-ES" sz="2400" b="1" dirty="0">
                <a:latin typeface="Arial" panose="020B0604020202020204" pitchFamily="34" charset="0"/>
                <a:cs typeface="Arial" panose="020B0604020202020204" pitchFamily="34" charset="0"/>
              </a:rPr>
              <a:t>la iglesia, y no pueden realizar la ceremonia de matrimonio, </a:t>
            </a:r>
            <a:r>
              <a:rPr lang="es-ES" sz="2400" b="1" dirty="0" smtClean="0">
                <a:latin typeface="Arial" panose="020B0604020202020204" pitchFamily="34" charset="0"/>
                <a:cs typeface="Arial" panose="020B0604020202020204" pitchFamily="34" charset="0"/>
              </a:rPr>
              <a:t>ni oficiar </a:t>
            </a:r>
            <a:r>
              <a:rPr lang="es-ES" sz="2400" b="1" dirty="0">
                <a:latin typeface="Arial" panose="020B0604020202020204" pitchFamily="34" charset="0"/>
                <a:cs typeface="Arial" panose="020B0604020202020204" pitchFamily="34" charset="0"/>
              </a:rPr>
              <a:t>en la recepción o en la transferencia de miembros.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3131840" y="404664"/>
            <a:ext cx="5592062" cy="1384995"/>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Las diaconisas no están autorizados para presidir los ritos.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0725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77700" y="3474758"/>
            <a:ext cx="5376038" cy="193899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Si una iglesia no tiene a alguien autorizado para realizar tales deberes, </a:t>
            </a:r>
            <a:r>
              <a:rPr lang="es-ES" sz="2400" b="1" dirty="0" smtClean="0">
                <a:latin typeface="Arial" panose="020B0604020202020204" pitchFamily="34" charset="0"/>
                <a:cs typeface="Arial" panose="020B0604020202020204" pitchFamily="34" charset="0"/>
              </a:rPr>
              <a:t>el dirigente </a:t>
            </a:r>
            <a:r>
              <a:rPr lang="es-ES" sz="2400" b="1" dirty="0">
                <a:latin typeface="Arial" panose="020B0604020202020204" pitchFamily="34" charset="0"/>
                <a:cs typeface="Arial" panose="020B0604020202020204" pitchFamily="34" charset="0"/>
              </a:rPr>
              <a:t>de la iglesia debe buscar el consejo y la asistencia de la Asociación.</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69688" y="1789659"/>
            <a:ext cx="5592062" cy="1384995"/>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Las diaconisas no están autorizados para presidir los ritos.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8978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755576" y="2766412"/>
            <a:ext cx="5376038" cy="156966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Las diaconisas sirven a la iglesia en una </a:t>
            </a:r>
            <a:r>
              <a:rPr lang="es-ES" sz="2400" b="1" dirty="0" smtClean="0">
                <a:latin typeface="Arial" panose="020B0604020202020204" pitchFamily="34" charset="0"/>
                <a:cs typeface="Arial" panose="020B0604020202020204" pitchFamily="34" charset="0"/>
              </a:rPr>
              <a:t>amplia variedad </a:t>
            </a:r>
            <a:r>
              <a:rPr lang="es-ES" sz="2400" b="1" dirty="0">
                <a:latin typeface="Arial" panose="020B0604020202020204" pitchFamily="34" charset="0"/>
                <a:cs typeface="Arial" panose="020B0604020202020204" pitchFamily="34" charset="0"/>
              </a:rPr>
              <a:t>de importantes actividades, incluyendo:</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647564" y="1974324"/>
            <a:ext cx="5592062"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Deberes</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las</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diaconisas</a:t>
            </a:r>
          </a:p>
        </p:txBody>
      </p:sp>
    </p:spTree>
    <p:extLst>
      <p:ext uri="{BB962C8B-B14F-4D97-AF65-F5344CB8AC3E}">
        <p14:creationId xmlns:p14="http://schemas.microsoft.com/office/powerpoint/2010/main" val="335613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1134069" y="2545740"/>
            <a:ext cx="7632848" cy="1569660"/>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En muchas iglesias, las diaconisas</a:t>
            </a:r>
          </a:p>
          <a:p>
            <a:pPr algn="ctr"/>
            <a:r>
              <a:rPr lang="es-ES" sz="2400" b="1" dirty="0">
                <a:latin typeface="Arial" panose="020B0604020202020204" pitchFamily="34" charset="0"/>
                <a:cs typeface="Arial" panose="020B0604020202020204" pitchFamily="34" charset="0"/>
              </a:rPr>
              <a:t>ayudan a dar la bienvenida a los miembros y a las visitas, y a visitar a </a:t>
            </a:r>
            <a:r>
              <a:rPr lang="es-ES" sz="2400" b="1" dirty="0" smtClean="0">
                <a:latin typeface="Arial" panose="020B0604020202020204" pitchFamily="34" charset="0"/>
                <a:cs typeface="Arial" panose="020B0604020202020204" pitchFamily="34" charset="0"/>
              </a:rPr>
              <a:t>los miembros </a:t>
            </a:r>
            <a:r>
              <a:rPr lang="es-ES" sz="2400" b="1" dirty="0">
                <a:latin typeface="Arial" panose="020B0604020202020204" pitchFamily="34" charset="0"/>
                <a:cs typeface="Arial" panose="020B0604020202020204" pitchFamily="34" charset="0"/>
              </a:rPr>
              <a:t>en sus hogares, cuando no pueden asistir a los servicios.</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1115616" y="1609636"/>
            <a:ext cx="7632848"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Dar la bienvenida y visitación a los miembros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aixaDeTexto 6"/>
          <p:cNvSpPr txBox="1"/>
          <p:nvPr/>
        </p:nvSpPr>
        <p:spPr>
          <a:xfrm>
            <a:off x="323528" y="1099190"/>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1</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95781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35896" y="1628800"/>
            <a:ext cx="4696115"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diáconos sean maridos de una sola mujer, y que </a:t>
            </a:r>
            <a:r>
              <a:rPr lang="es-ES" sz="2400" b="1" dirty="0" smtClean="0">
                <a:latin typeface="Arial" panose="020B0604020202020204" pitchFamily="34" charset="0"/>
                <a:cs typeface="Arial" panose="020B0604020202020204" pitchFamily="34" charset="0"/>
              </a:rPr>
              <a:t>gobiernen bien </a:t>
            </a:r>
            <a:r>
              <a:rPr lang="es-ES" sz="2400" b="1" dirty="0">
                <a:latin typeface="Arial" panose="020B0604020202020204" pitchFamily="34" charset="0"/>
                <a:cs typeface="Arial" panose="020B0604020202020204" pitchFamily="34" charset="0"/>
              </a:rPr>
              <a:t>a sus hijos y sus casas. Porque los que ejerzan bien el diaconado, ganan para sí un grado honroso, y mucha confianza en la fe que es en Cristo</a:t>
            </a:r>
          </a:p>
          <a:p>
            <a:pPr algn="ctr"/>
            <a:r>
              <a:rPr lang="es-ES" sz="2400" b="1" dirty="0">
                <a:latin typeface="Arial" panose="020B0604020202020204" pitchFamily="34" charset="0"/>
                <a:cs typeface="Arial" panose="020B0604020202020204" pitchFamily="34" charset="0"/>
              </a:rPr>
              <a:t>Jesús” (1 Tim. 3:2-13; véase también Tito: 1:5-11; 2:1, 7, 8).</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275856" y="620688"/>
            <a:ext cx="547260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Idoneidad</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moral y religiosa</a:t>
            </a:r>
          </a:p>
        </p:txBody>
      </p:sp>
    </p:spTree>
    <p:extLst>
      <p:ext uri="{BB962C8B-B14F-4D97-AF65-F5344CB8AC3E}">
        <p14:creationId xmlns:p14="http://schemas.microsoft.com/office/powerpoint/2010/main" val="44499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1134069" y="2545740"/>
            <a:ext cx="7632848" cy="1938992"/>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Las diaconisas deben ayudar en las</a:t>
            </a:r>
          </a:p>
          <a:p>
            <a:pPr algn="ctr"/>
            <a:r>
              <a:rPr lang="es-ES" sz="2400" b="1" dirty="0">
                <a:latin typeface="Arial" panose="020B0604020202020204" pitchFamily="34" charset="0"/>
                <a:cs typeface="Arial" panose="020B0604020202020204" pitchFamily="34" charset="0"/>
              </a:rPr>
              <a:t>ceremonias bautismales, atendiendo a las damas que se van a bautizar, antes </a:t>
            </a:r>
            <a:r>
              <a:rPr lang="es-ES" sz="2400" b="1" dirty="0" smtClean="0">
                <a:latin typeface="Arial" panose="020B0604020202020204" pitchFamily="34" charset="0"/>
                <a:cs typeface="Arial" panose="020B0604020202020204" pitchFamily="34" charset="0"/>
              </a:rPr>
              <a:t>y después </a:t>
            </a:r>
            <a:r>
              <a:rPr lang="es-ES" sz="2400" b="1" dirty="0">
                <a:latin typeface="Arial" panose="020B0604020202020204" pitchFamily="34" charset="0"/>
                <a:cs typeface="Arial" panose="020B0604020202020204" pitchFamily="34" charset="0"/>
              </a:rPr>
              <a:t>de la ceremonia. También aconsejan y ayudan en cuanto a las </a:t>
            </a:r>
            <a:r>
              <a:rPr lang="es-ES" sz="2400" b="1" dirty="0" smtClean="0">
                <a:latin typeface="Arial" panose="020B0604020202020204" pitchFamily="34" charset="0"/>
                <a:cs typeface="Arial" panose="020B0604020202020204" pitchFamily="34" charset="0"/>
              </a:rPr>
              <a:t>ropas adecuadas </a:t>
            </a:r>
            <a:r>
              <a:rPr lang="es-ES" sz="2400" b="1" dirty="0">
                <a:latin typeface="Arial" panose="020B0604020202020204" pitchFamily="34" charset="0"/>
                <a:cs typeface="Arial" panose="020B0604020202020204" pitchFamily="34" charset="0"/>
              </a:rPr>
              <a:t>para el bautismo.</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1115616" y="2041684"/>
            <a:ext cx="763284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Ayudar en las ceremonias bautismales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aixaDeTexto 6"/>
          <p:cNvSpPr txBox="1"/>
          <p:nvPr/>
        </p:nvSpPr>
        <p:spPr>
          <a:xfrm>
            <a:off x="323528" y="1484784"/>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2</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178962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1134069" y="2545740"/>
            <a:ext cx="7632848" cy="1938992"/>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La iglesia debe tener túnicas bautismales </a:t>
            </a:r>
            <a:r>
              <a:rPr lang="es-ES" sz="2400" b="1" dirty="0" smtClean="0">
                <a:latin typeface="Arial" panose="020B0604020202020204" pitchFamily="34" charset="0"/>
                <a:cs typeface="Arial" panose="020B0604020202020204" pitchFamily="34" charset="0"/>
              </a:rPr>
              <a:t>confeccionadas con </a:t>
            </a:r>
            <a:r>
              <a:rPr lang="es-ES" sz="2400" b="1" dirty="0">
                <a:latin typeface="Arial" panose="020B0604020202020204" pitchFamily="34" charset="0"/>
                <a:cs typeface="Arial" panose="020B0604020202020204" pitchFamily="34" charset="0"/>
              </a:rPr>
              <a:t>tejidos adecuados. Luego del bautismo, las diaconisas deben lavarlas y</a:t>
            </a:r>
          </a:p>
          <a:p>
            <a:pPr algn="ctr"/>
            <a:r>
              <a:rPr lang="es-ES" sz="2400" b="1" dirty="0">
                <a:latin typeface="Arial" panose="020B0604020202020204" pitchFamily="34" charset="0"/>
                <a:cs typeface="Arial" panose="020B0604020202020204" pitchFamily="34" charset="0"/>
              </a:rPr>
              <a:t>guardarlas cuidadosamente para su uso futuro (véase la p. 48).</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1115616" y="2041684"/>
            <a:ext cx="763284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Ayudar en las ceremonias bautismales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aixaDeTexto 6"/>
          <p:cNvSpPr txBox="1"/>
          <p:nvPr/>
        </p:nvSpPr>
        <p:spPr>
          <a:xfrm>
            <a:off x="323528" y="1484784"/>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2</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2326363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1134069" y="2200796"/>
            <a:ext cx="7632848" cy="2308324"/>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Los diáconos y las diaconisas se encargan</a:t>
            </a:r>
          </a:p>
          <a:p>
            <a:pPr algn="ctr"/>
            <a:r>
              <a:rPr lang="es-ES" sz="2400" b="1" dirty="0">
                <a:latin typeface="Arial" panose="020B0604020202020204" pitchFamily="34" charset="0"/>
                <a:cs typeface="Arial" panose="020B0604020202020204" pitchFamily="34" charset="0"/>
              </a:rPr>
              <a:t>de todo lo necesario para este servicio, y también disponen de todo lo </a:t>
            </a:r>
            <a:r>
              <a:rPr lang="es-ES" sz="2400" b="1" dirty="0" smtClean="0">
                <a:latin typeface="Arial" panose="020B0604020202020204" pitchFamily="34" charset="0"/>
                <a:cs typeface="Arial" panose="020B0604020202020204" pitchFamily="34" charset="0"/>
              </a:rPr>
              <a:t>usado luego </a:t>
            </a:r>
            <a:r>
              <a:rPr lang="es-ES" sz="2400" b="1" dirty="0">
                <a:latin typeface="Arial" panose="020B0604020202020204" pitchFamily="34" charset="0"/>
                <a:cs typeface="Arial" panose="020B0604020202020204" pitchFamily="34" charset="0"/>
              </a:rPr>
              <a:t>de haber terminado (véanse las pp. 122</a:t>
            </a:r>
            <a:r>
              <a:rPr lang="es-ES" sz="2400" b="1" dirty="0" smtClean="0">
                <a:latin typeface="Arial" panose="020B0604020202020204" pitchFamily="34" charset="0"/>
                <a:cs typeface="Arial" panose="020B0604020202020204" pitchFamily="34" charset="0"/>
              </a:rPr>
              <a:t>). Antes </a:t>
            </a:r>
            <a:r>
              <a:rPr lang="es-ES" sz="2400" b="1" dirty="0">
                <a:latin typeface="Arial" panose="020B0604020202020204" pitchFamily="34" charset="0"/>
                <a:cs typeface="Arial" panose="020B0604020202020204" pitchFamily="34" charset="0"/>
              </a:rPr>
              <a:t>de que comience el servicio de Comunión, las diaconisas </a:t>
            </a:r>
            <a:r>
              <a:rPr lang="es-ES" sz="2400" b="1" dirty="0" smtClean="0">
                <a:latin typeface="Arial" panose="020B0604020202020204" pitchFamily="34" charset="0"/>
                <a:cs typeface="Arial" panose="020B0604020202020204" pitchFamily="34" charset="0"/>
              </a:rPr>
              <a:t>preparan la </a:t>
            </a:r>
            <a:r>
              <a:rPr lang="es-ES" sz="2400" b="1" dirty="0">
                <a:latin typeface="Arial" panose="020B0604020202020204" pitchFamily="34" charset="0"/>
                <a:cs typeface="Arial" panose="020B0604020202020204" pitchFamily="34" charset="0"/>
              </a:rPr>
              <a:t>mesa de la Comunión, incluyendo</a:t>
            </a:r>
            <a:r>
              <a:rPr lang="es-ES" sz="2400" b="1" dirty="0" smtClean="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1115616" y="1696740"/>
            <a:ext cx="763284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Ayudar en el servicio de Comunión</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aixaDeTexto 6"/>
          <p:cNvSpPr txBox="1"/>
          <p:nvPr/>
        </p:nvSpPr>
        <p:spPr>
          <a:xfrm>
            <a:off x="323528" y="1139840"/>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3</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17192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1134069" y="1969676"/>
            <a:ext cx="7632848" cy="3046988"/>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P</a:t>
            </a:r>
            <a:r>
              <a:rPr lang="es-ES" sz="2400" b="1" dirty="0" smtClean="0">
                <a:latin typeface="Arial" panose="020B0604020202020204" pitchFamily="34" charset="0"/>
                <a:cs typeface="Arial" panose="020B0604020202020204" pitchFamily="34" charset="0"/>
              </a:rPr>
              <a:t>reparar </a:t>
            </a:r>
            <a:r>
              <a:rPr lang="es-ES" sz="2400" b="1" dirty="0">
                <a:latin typeface="Arial" panose="020B0604020202020204" pitchFamily="34" charset="0"/>
                <a:cs typeface="Arial" panose="020B0604020202020204" pitchFamily="34" charset="0"/>
              </a:rPr>
              <a:t>el pan y el vino, llenar las copitas</a:t>
            </a:r>
          </a:p>
          <a:p>
            <a:pPr algn="ctr"/>
            <a:r>
              <a:rPr lang="es-ES" sz="2400" b="1" dirty="0">
                <a:latin typeface="Arial" panose="020B0604020202020204" pitchFamily="34" charset="0"/>
                <a:cs typeface="Arial" panose="020B0604020202020204" pitchFamily="34" charset="0"/>
              </a:rPr>
              <a:t>con el vino, poner los platos con el pan sin levadura y cubrir la mesa con el mantel preparado para este fin. Las diaconisas prestan asistencia en el servicio del lavamiento de los pies,</a:t>
            </a:r>
          </a:p>
          <a:p>
            <a:pPr algn="ctr"/>
            <a:r>
              <a:rPr lang="es-ES" sz="2400" b="1" dirty="0">
                <a:latin typeface="Arial" panose="020B0604020202020204" pitchFamily="34" charset="0"/>
                <a:cs typeface="Arial" panose="020B0604020202020204" pitchFamily="34" charset="0"/>
              </a:rPr>
              <a:t>brindando ayuda especial a las mujeres que estén de visita o que sean miembros</a:t>
            </a:r>
          </a:p>
          <a:p>
            <a:pPr algn="ctr"/>
            <a:r>
              <a:rPr lang="es-ES" sz="2400" b="1" dirty="0">
                <a:latin typeface="Arial" panose="020B0604020202020204" pitchFamily="34" charset="0"/>
                <a:cs typeface="Arial" panose="020B0604020202020204" pitchFamily="34" charset="0"/>
              </a:rPr>
              <a:t>nuevos.</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1115616" y="1465620"/>
            <a:ext cx="763284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Ayudar en el servicio de Comunión</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aixaDeTexto 6"/>
          <p:cNvSpPr txBox="1"/>
          <p:nvPr/>
        </p:nvSpPr>
        <p:spPr>
          <a:xfrm>
            <a:off x="323528" y="908720"/>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3</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933222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1134069" y="1969676"/>
            <a:ext cx="7632848" cy="1200329"/>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Las diaconisas ayudan a los diáconos</a:t>
            </a:r>
          </a:p>
          <a:p>
            <a:pPr algn="ctr"/>
            <a:r>
              <a:rPr lang="es-ES" sz="2400" b="1" dirty="0">
                <a:latin typeface="Arial" panose="020B0604020202020204" pitchFamily="34" charset="0"/>
                <a:cs typeface="Arial" panose="020B0604020202020204" pitchFamily="34" charset="0"/>
              </a:rPr>
              <a:t>en el cuidado de los enfermos, de los necesitados y de los </a:t>
            </a:r>
            <a:r>
              <a:rPr lang="es-ES" sz="2400" b="1" dirty="0" smtClean="0">
                <a:latin typeface="Arial" panose="020B0604020202020204" pitchFamily="34" charset="0"/>
                <a:cs typeface="Arial" panose="020B0604020202020204" pitchFamily="34" charset="0"/>
              </a:rPr>
              <a:t>desafortunados (véase </a:t>
            </a:r>
            <a:r>
              <a:rPr lang="es-ES" sz="2400" b="1" dirty="0">
                <a:latin typeface="Arial" panose="020B0604020202020204" pitchFamily="34" charset="0"/>
                <a:cs typeface="Arial" panose="020B0604020202020204" pitchFamily="34" charset="0"/>
              </a:rPr>
              <a:t>la p. 77).</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1115616" y="1465620"/>
            <a:ext cx="763284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Cuidar de los enfermos y los pobres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aixaDeTexto 6"/>
          <p:cNvSpPr txBox="1"/>
          <p:nvPr/>
        </p:nvSpPr>
        <p:spPr>
          <a:xfrm>
            <a:off x="323528" y="908720"/>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4</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5545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1134069" y="2423451"/>
            <a:ext cx="7632848" cy="2308324"/>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En algunas iglesias, donde la</a:t>
            </a:r>
          </a:p>
          <a:p>
            <a:pPr algn="ctr"/>
            <a:r>
              <a:rPr lang="es-ES" sz="2400" b="1" dirty="0">
                <a:latin typeface="Arial" panose="020B0604020202020204" pitchFamily="34" charset="0"/>
                <a:cs typeface="Arial" panose="020B0604020202020204" pitchFamily="34" charset="0"/>
              </a:rPr>
              <a:t>responsabilidad por el cuidado y el mantenimiento del edificio de iglesia </a:t>
            </a:r>
            <a:r>
              <a:rPr lang="es-ES" sz="2400" b="1" dirty="0" smtClean="0">
                <a:latin typeface="Arial" panose="020B0604020202020204" pitchFamily="34" charset="0"/>
                <a:cs typeface="Arial" panose="020B0604020202020204" pitchFamily="34" charset="0"/>
              </a:rPr>
              <a:t>no ha </a:t>
            </a:r>
            <a:r>
              <a:rPr lang="es-ES" sz="2400" b="1" dirty="0">
                <a:latin typeface="Arial" panose="020B0604020202020204" pitchFamily="34" charset="0"/>
                <a:cs typeface="Arial" panose="020B0604020202020204" pitchFamily="34" charset="0"/>
              </a:rPr>
              <a:t>sido asignada a una comisión de construcción, los diáconos y las </a:t>
            </a:r>
            <a:r>
              <a:rPr lang="es-ES" sz="2400" b="1" dirty="0" smtClean="0">
                <a:latin typeface="Arial" panose="020B0604020202020204" pitchFamily="34" charset="0"/>
                <a:cs typeface="Arial" panose="020B0604020202020204" pitchFamily="34" charset="0"/>
              </a:rPr>
              <a:t>diaconisas asumen </a:t>
            </a:r>
            <a:r>
              <a:rPr lang="es-ES" sz="2400" b="1" dirty="0">
                <a:latin typeface="Arial" panose="020B0604020202020204" pitchFamily="34" charset="0"/>
                <a:cs typeface="Arial" panose="020B0604020202020204" pitchFamily="34" charset="0"/>
              </a:rPr>
              <a:t>dicha responsabilidad (véase Notas, #3, p. 169, 170).</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1115616" y="1465620"/>
            <a:ext cx="7632848"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Cuidar y mantener la propiedad de la iglesia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aixaDeTexto 6"/>
          <p:cNvSpPr txBox="1"/>
          <p:nvPr/>
        </p:nvSpPr>
        <p:spPr>
          <a:xfrm>
            <a:off x="323528" y="908720"/>
            <a:ext cx="938077" cy="1446550"/>
          </a:xfrm>
          <a:prstGeom prst="rect">
            <a:avLst/>
          </a:prstGeom>
          <a:noFill/>
        </p:spPr>
        <p:txBody>
          <a:bodyPr wrap="none" rtlCol="0">
            <a:spAutoFit/>
          </a:bodyPr>
          <a:lstStyle/>
          <a:p>
            <a:r>
              <a:rPr lang="pt-BR" sz="8800" dirty="0" smtClean="0">
                <a:solidFill>
                  <a:srgbClr val="012827"/>
                </a:solidFill>
                <a:latin typeface="Arial Black" panose="020B0A04020102020204" pitchFamily="34" charset="0"/>
              </a:rPr>
              <a:t>5</a:t>
            </a:r>
            <a:endParaRPr lang="pt-BR" sz="8800" dirty="0">
              <a:solidFill>
                <a:srgbClr val="012827"/>
              </a:solidFill>
              <a:latin typeface="Arial Black" panose="020B0A04020102020204" pitchFamily="34" charset="0"/>
            </a:endParaRPr>
          </a:p>
        </p:txBody>
      </p:sp>
    </p:spTree>
    <p:extLst>
      <p:ext uri="{BB962C8B-B14F-4D97-AF65-F5344CB8AC3E}">
        <p14:creationId xmlns:p14="http://schemas.microsoft.com/office/powerpoint/2010/main" val="2629330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296405"/>
            <a:ext cx="6768752" cy="2116764"/>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060848"/>
            <a:ext cx="6624736" cy="1938992"/>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s-ES" sz="6000" b="1" dirty="0">
                <a:solidFill>
                  <a:schemeClr val="bg1"/>
                </a:solidFill>
                <a:latin typeface="Arial" panose="020B0604020202020204" pitchFamily="34" charset="0"/>
                <a:cs typeface="Arial" panose="020B0604020202020204" pitchFamily="34" charset="0"/>
              </a:rPr>
              <a:t>El secretario de la iglesia</a:t>
            </a:r>
            <a:endParaRPr lang="pt-BR"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887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1052736"/>
            <a:ext cx="4757989"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Gran parte del funcionamiento eficiente de la iglesia depende de la </a:t>
            </a:r>
            <a:r>
              <a:rPr lang="es-ES" sz="2400" b="1" dirty="0" smtClean="0">
                <a:latin typeface="Arial" panose="020B0604020202020204" pitchFamily="34" charset="0"/>
                <a:cs typeface="Arial" panose="020B0604020202020204" pitchFamily="34" charset="0"/>
              </a:rPr>
              <a:t>obra del </a:t>
            </a:r>
            <a:r>
              <a:rPr lang="es-ES" sz="2400" b="1" dirty="0">
                <a:latin typeface="Arial" panose="020B0604020202020204" pitchFamily="34" charset="0"/>
                <a:cs typeface="Arial" panose="020B0604020202020204" pitchFamily="34" charset="0"/>
              </a:rPr>
              <a:t>secretario. Debido a las funciones importantes y especializadas de </a:t>
            </a:r>
            <a:r>
              <a:rPr lang="es-ES" sz="2400" b="1" dirty="0" smtClean="0">
                <a:latin typeface="Arial" panose="020B0604020202020204" pitchFamily="34" charset="0"/>
                <a:cs typeface="Arial" panose="020B0604020202020204" pitchFamily="34" charset="0"/>
              </a:rPr>
              <a:t>este puesto</a:t>
            </a:r>
            <a:r>
              <a:rPr lang="es-ES" sz="2400" b="1" dirty="0">
                <a:latin typeface="Arial" panose="020B0604020202020204" pitchFamily="34" charset="0"/>
                <a:cs typeface="Arial" panose="020B0604020202020204" pitchFamily="34" charset="0"/>
              </a:rPr>
              <a:t>, es sabio elegir a alguien que pueda ser reelegido por repetidos </a:t>
            </a:r>
            <a:r>
              <a:rPr lang="es-ES" sz="2400" b="1" dirty="0" smtClean="0">
                <a:latin typeface="Arial" panose="020B0604020202020204" pitchFamily="34" charset="0"/>
                <a:cs typeface="Arial" panose="020B0604020202020204" pitchFamily="34" charset="0"/>
              </a:rPr>
              <a:t>períodos, con </a:t>
            </a:r>
            <a:r>
              <a:rPr lang="es-ES" sz="2400" b="1" dirty="0">
                <a:latin typeface="Arial" panose="020B0604020202020204" pitchFamily="34" charset="0"/>
                <a:cs typeface="Arial" panose="020B0604020202020204" pitchFamily="34" charset="0"/>
              </a:rPr>
              <a:t>el fin de dar continuidad al mantenimiento de los registros y a la</a:t>
            </a:r>
          </a:p>
          <a:p>
            <a:pPr algn="ctr"/>
            <a:r>
              <a:rPr lang="es-ES" sz="2400" b="1" dirty="0">
                <a:latin typeface="Arial" panose="020B0604020202020204" pitchFamily="34" charset="0"/>
                <a:cs typeface="Arial" panose="020B0604020202020204" pitchFamily="34" charset="0"/>
              </a:rPr>
              <a:t>información.</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9811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39952" y="1052736"/>
            <a:ext cx="4476191"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las iglesias grandes, se pueden elegir tantos vicesecretarios como se </a:t>
            </a:r>
            <a:r>
              <a:rPr lang="es-ES" sz="2400" b="1" dirty="0" smtClean="0">
                <a:latin typeface="Arial" panose="020B0604020202020204" pitchFamily="34" charset="0"/>
                <a:cs typeface="Arial" panose="020B0604020202020204" pitchFamily="34" charset="0"/>
              </a:rPr>
              <a:t>necesite. Cuando </a:t>
            </a:r>
            <a:r>
              <a:rPr lang="es-ES" sz="2400" b="1" dirty="0">
                <a:latin typeface="Arial" panose="020B0604020202020204" pitchFamily="34" charset="0"/>
                <a:cs typeface="Arial" panose="020B0604020202020204" pitchFamily="34" charset="0"/>
              </a:rPr>
              <a:t>el secretario no puede asistir a una reunión, debe hacer </a:t>
            </a:r>
            <a:r>
              <a:rPr lang="es-ES" sz="2400" b="1" dirty="0" smtClean="0">
                <a:latin typeface="Arial" panose="020B0604020202020204" pitchFamily="34" charset="0"/>
                <a:cs typeface="Arial" panose="020B0604020202020204" pitchFamily="34" charset="0"/>
              </a:rPr>
              <a:t>arreglos para </a:t>
            </a:r>
            <a:r>
              <a:rPr lang="es-ES" sz="2400" b="1" dirty="0">
                <a:latin typeface="Arial" panose="020B0604020202020204" pitchFamily="34" charset="0"/>
                <a:cs typeface="Arial" panose="020B0604020202020204" pitchFamily="34" charset="0"/>
              </a:rPr>
              <a:t>que un asistente esté presente y tome nota de los acuerdos (véase Notas</a:t>
            </a:r>
            <a:r>
              <a:rPr lang="es-ES" sz="2400" b="1" dirty="0" smtClean="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4, p. 170).</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831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67544" y="1640989"/>
            <a:ext cx="5256584"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 </a:t>
            </a:r>
            <a:r>
              <a:rPr lang="es-ES" sz="2400" b="1" dirty="0" smtClean="0">
                <a:latin typeface="Arial" panose="020B0604020202020204" pitchFamily="34" charset="0"/>
                <a:cs typeface="Arial" panose="020B0604020202020204" pitchFamily="34" charset="0"/>
              </a:rPr>
              <a:t>no tiene </a:t>
            </a:r>
            <a:r>
              <a:rPr lang="es-ES" sz="2400" b="1" dirty="0">
                <a:latin typeface="Arial" panose="020B0604020202020204" pitchFamily="34" charset="0"/>
                <a:cs typeface="Arial" panose="020B0604020202020204" pitchFamily="34" charset="0"/>
              </a:rPr>
              <a:t>autoridad para agregar o eliminar un nombre de la lista de miembros </a:t>
            </a:r>
            <a:r>
              <a:rPr lang="es-ES" sz="2400" b="1" dirty="0" smtClean="0">
                <a:latin typeface="Arial" panose="020B0604020202020204" pitchFamily="34" charset="0"/>
                <a:cs typeface="Arial" panose="020B0604020202020204" pitchFamily="34" charset="0"/>
              </a:rPr>
              <a:t>sin un </a:t>
            </a:r>
            <a:r>
              <a:rPr lang="es-ES" sz="2400" b="1" dirty="0">
                <a:latin typeface="Arial" panose="020B0604020202020204" pitchFamily="34" charset="0"/>
                <a:cs typeface="Arial" panose="020B0604020202020204" pitchFamily="34" charset="0"/>
              </a:rPr>
              <a:t>voto de la iglesia, que siempre debe votar agregar o eliminar un </a:t>
            </a:r>
            <a:r>
              <a:rPr lang="es-ES" sz="2400" b="1" dirty="0" smtClean="0">
                <a:latin typeface="Arial" panose="020B0604020202020204" pitchFamily="34" charset="0"/>
                <a:cs typeface="Arial" panose="020B0604020202020204" pitchFamily="34" charset="0"/>
              </a:rPr>
              <a:t>nombre, excepto </a:t>
            </a:r>
            <a:r>
              <a:rPr lang="es-ES" sz="2400" b="1" dirty="0">
                <a:latin typeface="Arial" panose="020B0604020202020204" pitchFamily="34" charset="0"/>
                <a:cs typeface="Arial" panose="020B0604020202020204" pitchFamily="34" charset="0"/>
              </a:rPr>
              <a:t>en el caso de muerte de uno de ellos. Cuando un miembro fallece, </a:t>
            </a:r>
            <a:r>
              <a:rPr lang="es-ES" sz="2400" b="1" dirty="0" smtClean="0">
                <a:latin typeface="Arial" panose="020B0604020202020204" pitchFamily="34" charset="0"/>
                <a:cs typeface="Arial" panose="020B0604020202020204" pitchFamily="34" charset="0"/>
              </a:rPr>
              <a:t>el secretario </a:t>
            </a:r>
            <a:r>
              <a:rPr lang="es-ES" sz="2400" b="1" dirty="0">
                <a:latin typeface="Arial" panose="020B0604020202020204" pitchFamily="34" charset="0"/>
                <a:cs typeface="Arial" panose="020B0604020202020204" pitchFamily="34" charset="0"/>
              </a:rPr>
              <a:t>debe, lo más pronto posible, registrar la fecha de su deceso al lado </a:t>
            </a:r>
            <a:r>
              <a:rPr lang="es-ES" sz="2400" b="1" dirty="0" smtClean="0">
                <a:latin typeface="Arial" panose="020B0604020202020204" pitchFamily="34" charset="0"/>
                <a:cs typeface="Arial" panose="020B0604020202020204" pitchFamily="34" charset="0"/>
              </a:rPr>
              <a:t>del nombre </a:t>
            </a:r>
            <a:r>
              <a:rPr lang="es-ES" sz="2400" b="1" dirty="0">
                <a:latin typeface="Arial" panose="020B0604020202020204" pitchFamily="34" charset="0"/>
                <a:cs typeface="Arial" panose="020B0604020202020204" pitchFamily="34" charset="0"/>
              </a:rPr>
              <a:t>en el Libro de Registro (véase la p. 54).</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339752" y="404664"/>
            <a:ext cx="6408712"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No debe añadir o borrar nombres sin el voto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742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39952" y="1124744"/>
            <a:ext cx="4608511"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“Ninguno tenga en poco tu juventud, sino sé ejemplo de los creyentes </a:t>
            </a:r>
            <a:r>
              <a:rPr lang="es-ES" sz="2400" b="1" dirty="0" smtClean="0">
                <a:latin typeface="Arial" panose="020B0604020202020204" pitchFamily="34" charset="0"/>
                <a:cs typeface="Arial" panose="020B0604020202020204" pitchFamily="34" charset="0"/>
              </a:rPr>
              <a:t>en palabra</a:t>
            </a:r>
            <a:r>
              <a:rPr lang="es-ES" sz="2400" b="1" dirty="0">
                <a:latin typeface="Arial" panose="020B0604020202020204" pitchFamily="34" charset="0"/>
                <a:cs typeface="Arial" panose="020B0604020202020204" pitchFamily="34" charset="0"/>
              </a:rPr>
              <a:t>, conducta, amor, espíritu, fe y pureza. Entre tanto que voy, ocúpate </a:t>
            </a:r>
            <a:r>
              <a:rPr lang="es-ES" sz="2400" b="1" dirty="0" smtClean="0">
                <a:latin typeface="Arial" panose="020B0604020202020204" pitchFamily="34" charset="0"/>
                <a:cs typeface="Arial" panose="020B0604020202020204" pitchFamily="34" charset="0"/>
              </a:rPr>
              <a:t>en la </a:t>
            </a:r>
            <a:r>
              <a:rPr lang="es-ES" sz="2400" b="1" dirty="0">
                <a:latin typeface="Arial" panose="020B0604020202020204" pitchFamily="34" charset="0"/>
                <a:cs typeface="Arial" panose="020B0604020202020204" pitchFamily="34" charset="0"/>
              </a:rPr>
              <a:t>lectura, la exhortación y la enseñanza. [...] Ten cuidado de ti mismo y de </a:t>
            </a:r>
            <a:r>
              <a:rPr lang="es-ES" sz="2400" b="1" dirty="0" smtClean="0">
                <a:latin typeface="Arial" panose="020B0604020202020204" pitchFamily="34" charset="0"/>
                <a:cs typeface="Arial" panose="020B0604020202020204" pitchFamily="34" charset="0"/>
              </a:rPr>
              <a:t>la doctrina</a:t>
            </a:r>
            <a:r>
              <a:rPr lang="es-ES" sz="2400" b="1" dirty="0">
                <a:latin typeface="Arial" panose="020B0604020202020204" pitchFamily="34" charset="0"/>
                <a:cs typeface="Arial" panose="020B0604020202020204" pitchFamily="34" charset="0"/>
              </a:rPr>
              <a:t>; persiste en ello, pues haciendo esto, te salvarás a ti mismo y a los </a:t>
            </a:r>
            <a:r>
              <a:rPr lang="es-ES" sz="2400" b="1" dirty="0" smtClean="0">
                <a:latin typeface="Arial" panose="020B0604020202020204" pitchFamily="34" charset="0"/>
                <a:cs typeface="Arial" panose="020B0604020202020204" pitchFamily="34" charset="0"/>
              </a:rPr>
              <a:t>que te </a:t>
            </a:r>
            <a:r>
              <a:rPr lang="es-ES" sz="2400" b="1" dirty="0">
                <a:latin typeface="Arial" panose="020B0604020202020204" pitchFamily="34" charset="0"/>
                <a:cs typeface="Arial" panose="020B0604020202020204" pitchFamily="34" charset="0"/>
              </a:rPr>
              <a:t>oyeren” (1 Tim. 4:12, 13, 16).</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275856" y="620688"/>
            <a:ext cx="547260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Idoneidad</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moral y religiosa</a:t>
            </a:r>
          </a:p>
        </p:txBody>
      </p:sp>
    </p:spTree>
    <p:extLst>
      <p:ext uri="{BB962C8B-B14F-4D97-AF65-F5344CB8AC3E}">
        <p14:creationId xmlns:p14="http://schemas.microsoft.com/office/powerpoint/2010/main" val="89062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048421" y="1844824"/>
            <a:ext cx="3528392"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 de la iglesia maneja la correspondencia</a:t>
            </a:r>
          </a:p>
          <a:p>
            <a:pPr algn="ctr"/>
            <a:r>
              <a:rPr lang="es-ES" sz="2400" b="1" dirty="0">
                <a:latin typeface="Arial" panose="020B0604020202020204" pitchFamily="34" charset="0"/>
                <a:cs typeface="Arial" panose="020B0604020202020204" pitchFamily="34" charset="0"/>
              </a:rPr>
              <a:t>con los miembros individuales y con las iglesias en lo que se refiere al</a:t>
            </a:r>
          </a:p>
          <a:p>
            <a:pPr algn="ctr"/>
            <a:r>
              <a:rPr lang="es-ES" sz="2400" b="1" dirty="0">
                <a:latin typeface="Arial" panose="020B0604020202020204" pitchFamily="34" charset="0"/>
                <a:cs typeface="Arial" panose="020B0604020202020204" pitchFamily="34" charset="0"/>
              </a:rPr>
              <a:t>traslado de miembros (véanse las pp. 50-54).</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339752" y="404664"/>
            <a:ext cx="6408712"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Transferencia</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miembros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011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827584" y="1905506"/>
            <a:ext cx="3600400"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 debe tratar de mantenerse</a:t>
            </a:r>
          </a:p>
          <a:p>
            <a:pPr algn="ctr"/>
            <a:r>
              <a:rPr lang="es-ES" sz="2400" b="1" dirty="0">
                <a:latin typeface="Arial" panose="020B0604020202020204" pitchFamily="34" charset="0"/>
                <a:cs typeface="Arial" panose="020B0604020202020204" pitchFamily="34" charset="0"/>
              </a:rPr>
              <a:t>en comunicación con los miembros ausentes, por medio de correspondencia</a:t>
            </a:r>
          </a:p>
          <a:p>
            <a:pPr algn="ctr"/>
            <a:r>
              <a:rPr lang="es-ES" sz="2400" b="1" dirty="0">
                <a:latin typeface="Arial" panose="020B0604020202020204" pitchFamily="34" charset="0"/>
                <a:cs typeface="Arial" panose="020B0604020202020204" pitchFamily="34" charset="0"/>
              </a:rPr>
              <a:t>(véase Notas, #5, p. 170).</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339752" y="404664"/>
            <a:ext cx="6408712"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Correspondencia</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con</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los</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miembros</a:t>
            </a:r>
            <a:r>
              <a:rPr lang="pt-BR" sz="24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12020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11560" y="1844824"/>
            <a:ext cx="4464496"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 con</a:t>
            </a:r>
          </a:p>
          <a:p>
            <a:pPr algn="ctr"/>
            <a:r>
              <a:rPr lang="es-ES" sz="2400" b="1" dirty="0">
                <a:latin typeface="Arial" panose="020B0604020202020204" pitchFamily="34" charset="0"/>
                <a:cs typeface="Arial" panose="020B0604020202020204" pitchFamily="34" charset="0"/>
              </a:rPr>
              <a:t>la autorización de la Junta Directiva de la iglesia, notifica con celeridad a la</a:t>
            </a:r>
          </a:p>
          <a:p>
            <a:pPr algn="ctr"/>
            <a:r>
              <a:rPr lang="es-ES" sz="2400" b="1" dirty="0">
                <a:latin typeface="Arial" panose="020B0604020202020204" pitchFamily="34" charset="0"/>
                <a:cs typeface="Arial" panose="020B0604020202020204" pitchFamily="34" charset="0"/>
              </a:rPr>
              <a:t>Asociación quiénes serán los delegados escogidos para representar a la iglesia</a:t>
            </a:r>
          </a:p>
          <a:p>
            <a:pPr algn="ctr"/>
            <a:r>
              <a:rPr lang="es-ES" sz="2400" b="1" dirty="0">
                <a:latin typeface="Arial" panose="020B0604020202020204" pitchFamily="34" charset="0"/>
                <a:cs typeface="Arial" panose="020B0604020202020204" pitchFamily="34" charset="0"/>
              </a:rPr>
              <a:t>en el Congreso de la Asociación, utilizando los formularios provistos por la</a:t>
            </a:r>
          </a:p>
          <a:p>
            <a:pPr algn="ctr"/>
            <a:r>
              <a:rPr lang="es-ES" sz="2400" b="1" dirty="0">
                <a:latin typeface="Arial" panose="020B0604020202020204" pitchFamily="34" charset="0"/>
                <a:cs typeface="Arial" panose="020B0604020202020204" pitchFamily="34" charset="0"/>
              </a:rPr>
              <a:t>Asociación (véase la p. 111).</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339752" y="404664"/>
            <a:ext cx="6408712"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Informar de los delegados al Congreso de la Asociación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1047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412776"/>
            <a:ext cx="4644516"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 deber del secretario de la </a:t>
            </a:r>
            <a:r>
              <a:rPr lang="es-ES" sz="2400" b="1" dirty="0" smtClean="0">
                <a:latin typeface="Arial" panose="020B0604020202020204" pitchFamily="34" charset="0"/>
                <a:cs typeface="Arial" panose="020B0604020202020204" pitchFamily="34" charset="0"/>
              </a:rPr>
              <a:t>iglesia preparar </a:t>
            </a:r>
            <a:r>
              <a:rPr lang="es-ES" sz="2400" b="1" dirty="0">
                <a:latin typeface="Arial" panose="020B0604020202020204" pitchFamily="34" charset="0"/>
                <a:cs typeface="Arial" panose="020B0604020202020204" pitchFamily="34" charset="0"/>
              </a:rPr>
              <a:t>y enviar puntualmente los informes solicitados por la Asociación.</a:t>
            </a:r>
          </a:p>
          <a:p>
            <a:pPr algn="ctr"/>
            <a:r>
              <a:rPr lang="es-ES" sz="2400" b="1" dirty="0">
                <a:latin typeface="Arial" panose="020B0604020202020204" pitchFamily="34" charset="0"/>
                <a:cs typeface="Arial" panose="020B0604020202020204" pitchFamily="34" charset="0"/>
              </a:rPr>
              <a:t>Es esencial que se envíen todos al secretario de la Asociación dentro del tiempo</a:t>
            </a:r>
          </a:p>
          <a:p>
            <a:pPr algn="ctr"/>
            <a:r>
              <a:rPr lang="es-ES" sz="2400" b="1" dirty="0">
                <a:latin typeface="Arial" panose="020B0604020202020204" pitchFamily="34" charset="0"/>
                <a:cs typeface="Arial" panose="020B0604020202020204" pitchFamily="34" charset="0"/>
              </a:rPr>
              <a:t>especificado, ya que estos informes son importantes para la exactitud de los </a:t>
            </a:r>
            <a:r>
              <a:rPr lang="es-ES" sz="2400" b="1" dirty="0" smtClean="0">
                <a:latin typeface="Arial" panose="020B0604020202020204" pitchFamily="34" charset="0"/>
                <a:cs typeface="Arial" panose="020B0604020202020204" pitchFamily="34" charset="0"/>
              </a:rPr>
              <a:t>informes preparados </a:t>
            </a:r>
            <a:r>
              <a:rPr lang="es-ES" sz="2400" b="1" dirty="0">
                <a:latin typeface="Arial" panose="020B0604020202020204" pitchFamily="34" charset="0"/>
                <a:cs typeface="Arial" panose="020B0604020202020204" pitchFamily="34" charset="0"/>
              </a:rPr>
              <a:t>por otras organizaciones de la iglesia mundial.</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339752" y="404664"/>
            <a:ext cx="6408712"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Debe enviar los informes puntualmente</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1391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11560" y="1340768"/>
            <a:ext cx="4608512"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a:t>
            </a:r>
          </a:p>
          <a:p>
            <a:pPr algn="ctr"/>
            <a:r>
              <a:rPr lang="es-ES" sz="2400" b="1" dirty="0">
                <a:latin typeface="Arial" panose="020B0604020202020204" pitchFamily="34" charset="0"/>
                <a:cs typeface="Arial" panose="020B0604020202020204" pitchFamily="34" charset="0"/>
              </a:rPr>
              <a:t>debe obtener la información que necesite, para preparar estos informes, de otros</a:t>
            </a:r>
          </a:p>
          <a:p>
            <a:pPr algn="ctr"/>
            <a:r>
              <a:rPr lang="es-ES" sz="2400" b="1" dirty="0">
                <a:latin typeface="Arial" panose="020B0604020202020204" pitchFamily="34" charset="0"/>
                <a:cs typeface="Arial" panose="020B0604020202020204" pitchFamily="34" charset="0"/>
              </a:rPr>
              <a:t>oficiales y directores de departamentos.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339752" y="404664"/>
            <a:ext cx="6408712"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Debe enviar los informes puntualmente</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6011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75556" y="1484784"/>
            <a:ext cx="5508612"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 de la iglesia prepara las actas de </a:t>
            </a:r>
            <a:r>
              <a:rPr lang="es-ES" sz="2400" b="1" dirty="0" smtClean="0">
                <a:latin typeface="Arial" panose="020B0604020202020204" pitchFamily="34" charset="0"/>
                <a:cs typeface="Arial" panose="020B0604020202020204" pitchFamily="34" charset="0"/>
              </a:rPr>
              <a:t>la iglesia </a:t>
            </a:r>
            <a:r>
              <a:rPr lang="es-ES" sz="2400" b="1" dirty="0">
                <a:latin typeface="Arial" panose="020B0604020202020204" pitchFamily="34" charset="0"/>
                <a:cs typeface="Arial" panose="020B0604020202020204" pitchFamily="34" charset="0"/>
              </a:rPr>
              <a:t>que deben conservarse cuidadosamente. Todos los registros y los libros</a:t>
            </a:r>
          </a:p>
          <a:p>
            <a:pPr algn="ctr"/>
            <a:r>
              <a:rPr lang="es-ES" sz="2400" b="1" dirty="0">
                <a:latin typeface="Arial" panose="020B0604020202020204" pitchFamily="34" charset="0"/>
                <a:cs typeface="Arial" panose="020B0604020202020204" pitchFamily="34" charset="0"/>
              </a:rPr>
              <a:t>de contabilidad de los diversos oficiales de la iglesia son propiedad de la </a:t>
            </a:r>
            <a:r>
              <a:rPr lang="es-ES" sz="2400" b="1" dirty="0" smtClean="0">
                <a:latin typeface="Arial" panose="020B0604020202020204" pitchFamily="34" charset="0"/>
                <a:cs typeface="Arial" panose="020B0604020202020204" pitchFamily="34" charset="0"/>
              </a:rPr>
              <a:t>iglesia; y </a:t>
            </a:r>
            <a:r>
              <a:rPr lang="es-ES" sz="2400" b="1" dirty="0">
                <a:latin typeface="Arial" panose="020B0604020202020204" pitchFamily="34" charset="0"/>
                <a:cs typeface="Arial" panose="020B0604020202020204" pitchFamily="34" charset="0"/>
              </a:rPr>
              <a:t>el secretario debe entregarlos, al finalizar su período de servicio, al nuevo secretario</a:t>
            </a:r>
          </a:p>
          <a:p>
            <a:pPr algn="ctr"/>
            <a:r>
              <a:rPr lang="es-ES" sz="2400" b="1" dirty="0">
                <a:latin typeface="Arial" panose="020B0604020202020204" pitchFamily="34" charset="0"/>
                <a:cs typeface="Arial" panose="020B0604020202020204" pitchFamily="34" charset="0"/>
              </a:rPr>
              <a:t>que haya sido elegido, o a la iglesia en cualquier momento del período,</a:t>
            </a:r>
          </a:p>
          <a:p>
            <a:pPr algn="ctr"/>
            <a:r>
              <a:rPr lang="es-ES" sz="2400" b="1" dirty="0">
                <a:latin typeface="Arial" panose="020B0604020202020204" pitchFamily="34" charset="0"/>
                <a:cs typeface="Arial" panose="020B0604020202020204" pitchFamily="34" charset="0"/>
              </a:rPr>
              <a:t>a pedido del pastor o de los ancianos.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339752" y="404664"/>
            <a:ext cx="6408712"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Las actas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9965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824404"/>
            <a:ext cx="6768752" cy="1058382"/>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588847"/>
            <a:ext cx="6624736" cy="1015663"/>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a:solidFill>
                  <a:schemeClr val="bg1"/>
                </a:solidFill>
                <a:latin typeface="Arial" panose="020B0604020202020204" pitchFamily="34" charset="0"/>
                <a:cs typeface="Arial" panose="020B0604020202020204" pitchFamily="34" charset="0"/>
              </a:rPr>
              <a:t>El </a:t>
            </a:r>
            <a:r>
              <a:rPr lang="pt-BR" sz="6000" b="1" dirty="0" err="1">
                <a:solidFill>
                  <a:schemeClr val="bg1"/>
                </a:solidFill>
                <a:latin typeface="Arial" panose="020B0604020202020204" pitchFamily="34" charset="0"/>
                <a:cs typeface="Arial" panose="020B0604020202020204" pitchFamily="34" charset="0"/>
              </a:rPr>
              <a:t>tesorero</a:t>
            </a:r>
            <a:endParaRPr lang="pt-BR"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702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1484784"/>
            <a:ext cx="4832333"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Dada la función importante del tesorero, es sabio escoger a alguien </a:t>
            </a:r>
            <a:r>
              <a:rPr lang="es-ES" sz="2400" b="1" dirty="0" smtClean="0">
                <a:latin typeface="Arial" panose="020B0604020202020204" pitchFamily="34" charset="0"/>
                <a:cs typeface="Arial" panose="020B0604020202020204" pitchFamily="34" charset="0"/>
              </a:rPr>
              <a:t>que pueda </a:t>
            </a:r>
            <a:r>
              <a:rPr lang="es-ES" sz="2400" b="1" dirty="0">
                <a:latin typeface="Arial" panose="020B0604020202020204" pitchFamily="34" charset="0"/>
                <a:cs typeface="Arial" panose="020B0604020202020204" pitchFamily="34" charset="0"/>
              </a:rPr>
              <a:t>ser reelegido, para dar continuidad en el mantenimiento de los </a:t>
            </a:r>
            <a:r>
              <a:rPr lang="es-ES" sz="2400" b="1" dirty="0" smtClean="0">
                <a:latin typeface="Arial" panose="020B0604020202020204" pitchFamily="34" charset="0"/>
                <a:cs typeface="Arial" panose="020B0604020202020204" pitchFamily="34" charset="0"/>
              </a:rPr>
              <a:t>registros y </a:t>
            </a:r>
            <a:r>
              <a:rPr lang="es-ES" sz="2400" b="1" dirty="0">
                <a:latin typeface="Arial" panose="020B0604020202020204" pitchFamily="34" charset="0"/>
                <a:cs typeface="Arial" panose="020B0604020202020204" pitchFamily="34" charset="0"/>
              </a:rPr>
              <a:t>de los informes. Las iglesias grandes pueden elegir tantos subtesoreros como</a:t>
            </a:r>
          </a:p>
          <a:p>
            <a:pPr algn="ctr"/>
            <a:r>
              <a:rPr lang="es-ES" sz="2400" b="1" dirty="0">
                <a:latin typeface="Arial" panose="020B0604020202020204" pitchFamily="34" charset="0"/>
                <a:cs typeface="Arial" panose="020B0604020202020204" pitchFamily="34" charset="0"/>
              </a:rPr>
              <a:t>sea necesario.</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3681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275856" y="692696"/>
            <a:ext cx="5336389"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tesorero puede incentivar grandemente la fidelidad en la </a:t>
            </a:r>
            <a:r>
              <a:rPr lang="es-ES" sz="2400" b="1" dirty="0" smtClean="0">
                <a:latin typeface="Arial" panose="020B0604020202020204" pitchFamily="34" charset="0"/>
                <a:cs typeface="Arial" panose="020B0604020202020204" pitchFamily="34" charset="0"/>
              </a:rPr>
              <a:t>devolución del </a:t>
            </a:r>
            <a:r>
              <a:rPr lang="es-ES" sz="2400" b="1" dirty="0">
                <a:latin typeface="Arial" panose="020B0604020202020204" pitchFamily="34" charset="0"/>
                <a:cs typeface="Arial" panose="020B0604020202020204" pitchFamily="34" charset="0"/>
              </a:rPr>
              <a:t>diezmo y profundizar el espíritu de liberalidad por parte de los </a:t>
            </a:r>
            <a:r>
              <a:rPr lang="es-ES" sz="2400" b="1" dirty="0" smtClean="0">
                <a:latin typeface="Arial" panose="020B0604020202020204" pitchFamily="34" charset="0"/>
                <a:cs typeface="Arial" panose="020B0604020202020204" pitchFamily="34" charset="0"/>
              </a:rPr>
              <a:t>miembros de </a:t>
            </a:r>
            <a:r>
              <a:rPr lang="es-ES" sz="2400" b="1" dirty="0">
                <a:latin typeface="Arial" panose="020B0604020202020204" pitchFamily="34" charset="0"/>
                <a:cs typeface="Arial" panose="020B0604020202020204" pitchFamily="34" charset="0"/>
              </a:rPr>
              <a:t>la iglesia. Una palabra de consejo dada con el espíritu del Maestro ayudará</a:t>
            </a:r>
          </a:p>
          <a:p>
            <a:pPr algn="ctr"/>
            <a:r>
              <a:rPr lang="es-ES" sz="2400" b="1" dirty="0">
                <a:latin typeface="Arial" panose="020B0604020202020204" pitchFamily="34" charset="0"/>
                <a:cs typeface="Arial" panose="020B0604020202020204" pitchFamily="34" charset="0"/>
              </a:rPr>
              <a:t>al hermano o a la hermana a entregar a Dios con fidelidad lo que le </a:t>
            </a:r>
            <a:r>
              <a:rPr lang="es-ES" sz="2400" b="1" dirty="0" smtClean="0">
                <a:latin typeface="Arial" panose="020B0604020202020204" pitchFamily="34" charset="0"/>
                <a:cs typeface="Arial" panose="020B0604020202020204" pitchFamily="34" charset="0"/>
              </a:rPr>
              <a:t>pertenece en </a:t>
            </a:r>
            <a:r>
              <a:rPr lang="es-ES" sz="2400" b="1" dirty="0">
                <a:latin typeface="Arial" panose="020B0604020202020204" pitchFamily="34" charset="0"/>
                <a:cs typeface="Arial" panose="020B0604020202020204" pitchFamily="34" charset="0"/>
              </a:rPr>
              <a:t>materia de diezmos y ofrendas, aun en tiempos de apretura financiera.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994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484784"/>
            <a:ext cx="5336389" cy="120032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tesorero de la iglesia es</a:t>
            </a:r>
          </a:p>
          <a:p>
            <a:pPr algn="ctr"/>
            <a:r>
              <a:rPr lang="es-ES" sz="2400" b="1" dirty="0">
                <a:latin typeface="Arial" panose="020B0604020202020204" pitchFamily="34" charset="0"/>
                <a:cs typeface="Arial" panose="020B0604020202020204" pitchFamily="34" charset="0"/>
              </a:rPr>
              <a:t>el custodio de todos los fondos de la iglesia. Estos fondos son:</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339752" y="404664"/>
            <a:ext cx="6408712"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Es el custodio de todos los fondos de la iglesia</a:t>
            </a:r>
            <a:endParaRPr lang="pt-BR" sz="2400" b="1" dirty="0">
              <a:solidFill>
                <a:schemeClr val="bg1"/>
              </a:solidFill>
              <a:latin typeface="Arial" panose="020B0604020202020204" pitchFamily="34" charset="0"/>
              <a:cs typeface="Arial" panose="020B0604020202020204" pitchFamily="34" charset="0"/>
            </a:endParaRPr>
          </a:p>
        </p:txBody>
      </p:sp>
      <p:sp>
        <p:nvSpPr>
          <p:cNvPr id="4" name="CaixaDeTexto 3"/>
          <p:cNvSpPr txBox="1"/>
          <p:nvPr/>
        </p:nvSpPr>
        <p:spPr>
          <a:xfrm>
            <a:off x="1214919" y="2924944"/>
            <a:ext cx="5229289"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pt-BR" sz="2400" b="1" dirty="0" err="1" smtClean="0">
                <a:latin typeface="Arial" panose="020B0604020202020204" pitchFamily="34" charset="0"/>
                <a:cs typeface="Arial" panose="020B0604020202020204" pitchFamily="34" charset="0"/>
              </a:rPr>
              <a:t>Fondos</a:t>
            </a:r>
            <a:r>
              <a:rPr lang="pt-BR" sz="2400" b="1" dirty="0" smtClean="0">
                <a:latin typeface="Arial" panose="020B0604020202020204" pitchFamily="34" charset="0"/>
                <a:cs typeface="Arial" panose="020B0604020202020204" pitchFamily="34" charset="0"/>
              </a:rPr>
              <a:t> </a:t>
            </a:r>
            <a:r>
              <a:rPr lang="pt-BR" sz="2400" b="1" dirty="0">
                <a:latin typeface="Arial" panose="020B0604020202020204" pitchFamily="34" charset="0"/>
                <a:cs typeface="Arial" panose="020B0604020202020204" pitchFamily="34" charset="0"/>
              </a:rPr>
              <a:t>de </a:t>
            </a:r>
            <a:r>
              <a:rPr lang="pt-BR" sz="2400" b="1" dirty="0" err="1" smtClean="0">
                <a:latin typeface="Arial" panose="020B0604020202020204" pitchFamily="34" charset="0"/>
                <a:cs typeface="Arial" panose="020B0604020202020204" pitchFamily="34" charset="0"/>
              </a:rPr>
              <a:t>la</a:t>
            </a:r>
            <a:r>
              <a:rPr lang="pt-BR" sz="2400" b="1" dirty="0" smtClean="0">
                <a:latin typeface="Arial" panose="020B0604020202020204" pitchFamily="34" charset="0"/>
                <a:cs typeface="Arial" panose="020B0604020202020204" pitchFamily="34" charset="0"/>
              </a:rPr>
              <a:t> </a:t>
            </a:r>
            <a:r>
              <a:rPr lang="pt-BR" sz="2400" b="1" dirty="0" err="1" smtClean="0">
                <a:latin typeface="Arial" panose="020B0604020202020204" pitchFamily="34" charset="0"/>
                <a:cs typeface="Arial" panose="020B0604020202020204" pitchFamily="34" charset="0"/>
              </a:rPr>
              <a:t>Asociación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755576" y="2740277"/>
            <a:ext cx="595035" cy="830997"/>
          </a:xfrm>
          <a:prstGeom prst="rect">
            <a:avLst/>
          </a:prstGeom>
          <a:noFill/>
        </p:spPr>
        <p:txBody>
          <a:bodyPr wrap="none" rtlCol="0">
            <a:spAutoFit/>
          </a:bodyPr>
          <a:lstStyle/>
          <a:p>
            <a:r>
              <a:rPr lang="pt-BR"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1</a:t>
            </a:r>
            <a:endParaRPr lang="pt-BR"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endParaRPr>
          </a:p>
        </p:txBody>
      </p:sp>
      <p:sp>
        <p:nvSpPr>
          <p:cNvPr id="6" name="CaixaDeTexto 5"/>
          <p:cNvSpPr txBox="1"/>
          <p:nvPr/>
        </p:nvSpPr>
        <p:spPr>
          <a:xfrm>
            <a:off x="1979712" y="3744257"/>
            <a:ext cx="4094835"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s-ES" sz="2400" b="1" dirty="0" smtClean="0">
                <a:latin typeface="Arial" panose="020B0604020202020204" pitchFamily="34" charset="0"/>
                <a:cs typeface="Arial" panose="020B0604020202020204" pitchFamily="34" charset="0"/>
              </a:rPr>
              <a:t>Fondos </a:t>
            </a:r>
            <a:r>
              <a:rPr lang="es-ES" sz="2400" b="1" dirty="0">
                <a:latin typeface="Arial" panose="020B0604020202020204" pitchFamily="34" charset="0"/>
                <a:cs typeface="Arial" panose="020B0604020202020204" pitchFamily="34" charset="0"/>
              </a:rPr>
              <a:t>de la iglesia local</a:t>
            </a:r>
            <a:endParaRPr lang="pt-BR" sz="2400" b="1" dirty="0">
              <a:latin typeface="Arial" panose="020B0604020202020204" pitchFamily="34" charset="0"/>
              <a:cs typeface="Arial" panose="020B0604020202020204" pitchFamily="34" charset="0"/>
            </a:endParaRPr>
          </a:p>
        </p:txBody>
      </p:sp>
      <p:sp>
        <p:nvSpPr>
          <p:cNvPr id="7" name="CaixaDeTexto 6"/>
          <p:cNvSpPr txBox="1"/>
          <p:nvPr/>
        </p:nvSpPr>
        <p:spPr>
          <a:xfrm>
            <a:off x="1479425" y="3586886"/>
            <a:ext cx="595035" cy="830997"/>
          </a:xfrm>
          <a:prstGeom prst="rect">
            <a:avLst/>
          </a:prstGeom>
          <a:noFill/>
        </p:spPr>
        <p:txBody>
          <a:bodyPr wrap="none" rtlCol="0">
            <a:spAutoFit/>
          </a:bodyPr>
          <a:lstStyle/>
          <a:p>
            <a:r>
              <a:rPr lang="pt-BR"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2</a:t>
            </a:r>
            <a:endParaRPr lang="pt-BR"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endParaRPr>
          </a:p>
        </p:txBody>
      </p:sp>
      <p:sp>
        <p:nvSpPr>
          <p:cNvPr id="8" name="CaixaDeTexto 7"/>
          <p:cNvSpPr txBox="1"/>
          <p:nvPr/>
        </p:nvSpPr>
        <p:spPr>
          <a:xfrm>
            <a:off x="2987824" y="4591313"/>
            <a:ext cx="4094835" cy="1200329"/>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s-ES" sz="2400" b="1" dirty="0" smtClean="0">
                <a:latin typeface="Arial" panose="020B0604020202020204" pitchFamily="34" charset="0"/>
                <a:cs typeface="Arial" panose="020B0604020202020204" pitchFamily="34" charset="0"/>
              </a:rPr>
              <a:t>Fondos </a:t>
            </a:r>
            <a:r>
              <a:rPr lang="es-ES" sz="2400" b="1" dirty="0">
                <a:latin typeface="Arial" panose="020B0604020202020204" pitchFamily="34" charset="0"/>
                <a:cs typeface="Arial" panose="020B0604020202020204" pitchFamily="34" charset="0"/>
              </a:rPr>
              <a:t>pertenecientes a los </a:t>
            </a:r>
            <a:r>
              <a:rPr lang="es-ES" sz="2400" b="1" dirty="0" smtClean="0">
                <a:latin typeface="Arial" panose="020B0604020202020204" pitchFamily="34" charset="0"/>
                <a:cs typeface="Arial" panose="020B0604020202020204" pitchFamily="34" charset="0"/>
              </a:rPr>
              <a:t>órganos auxiliares </a:t>
            </a:r>
            <a:r>
              <a:rPr lang="es-ES" sz="2400" b="1" dirty="0">
                <a:latin typeface="Arial" panose="020B0604020202020204" pitchFamily="34" charset="0"/>
                <a:cs typeface="Arial" panose="020B0604020202020204" pitchFamily="34" charset="0"/>
              </a:rPr>
              <a:t>de la iglesia local.</a:t>
            </a:r>
            <a:endParaRPr lang="pt-BR" sz="2400" b="1" dirty="0">
              <a:latin typeface="Arial" panose="020B0604020202020204" pitchFamily="34" charset="0"/>
              <a:cs typeface="Arial" panose="020B0604020202020204" pitchFamily="34" charset="0"/>
            </a:endParaRPr>
          </a:p>
        </p:txBody>
      </p:sp>
      <p:sp>
        <p:nvSpPr>
          <p:cNvPr id="9" name="CaixaDeTexto 8"/>
          <p:cNvSpPr txBox="1"/>
          <p:nvPr/>
        </p:nvSpPr>
        <p:spPr>
          <a:xfrm>
            <a:off x="2487537" y="4433942"/>
            <a:ext cx="595035" cy="830997"/>
          </a:xfrm>
          <a:prstGeom prst="rect">
            <a:avLst/>
          </a:prstGeom>
          <a:noFill/>
        </p:spPr>
        <p:txBody>
          <a:bodyPr wrap="none" rtlCol="0">
            <a:spAutoFit/>
          </a:bodyPr>
          <a:lstStyle/>
          <a:p>
            <a:r>
              <a:rPr lang="pt-BR"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3</a:t>
            </a:r>
            <a:endParaRPr lang="pt-BR"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endParaRPr>
          </a:p>
        </p:txBody>
      </p:sp>
    </p:spTree>
    <p:extLst>
      <p:ext uri="{BB962C8B-B14F-4D97-AF65-F5344CB8AC3E}">
        <p14:creationId xmlns:p14="http://schemas.microsoft.com/office/powerpoint/2010/main" val="2403151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67515" y="1556792"/>
            <a:ext cx="4464496"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apóstol Pablo, en su obra </a:t>
            </a:r>
            <a:r>
              <a:rPr lang="es-ES" sz="2400" b="1" dirty="0" smtClean="0">
                <a:latin typeface="Arial" panose="020B0604020202020204" pitchFamily="34" charset="0"/>
                <a:cs typeface="Arial" panose="020B0604020202020204" pitchFamily="34" charset="0"/>
              </a:rPr>
              <a:t>administrativa, convocó </a:t>
            </a:r>
            <a:r>
              <a:rPr lang="es-ES" sz="2400" b="1" dirty="0">
                <a:latin typeface="Arial" panose="020B0604020202020204" pitchFamily="34" charset="0"/>
                <a:cs typeface="Arial" panose="020B0604020202020204" pitchFamily="34" charset="0"/>
              </a:rPr>
              <a:t>a los “ancianos de la iglesia” (</a:t>
            </a:r>
            <a:r>
              <a:rPr lang="es-ES" sz="2400" b="1" dirty="0" err="1">
                <a:latin typeface="Arial" panose="020B0604020202020204" pitchFamily="34" charset="0"/>
                <a:cs typeface="Arial" panose="020B0604020202020204" pitchFamily="34" charset="0"/>
              </a:rPr>
              <a:t>Hech</a:t>
            </a:r>
            <a:r>
              <a:rPr lang="es-ES" sz="2400" b="1" dirty="0">
                <a:latin typeface="Arial" panose="020B0604020202020204" pitchFamily="34" charset="0"/>
                <a:cs typeface="Arial" panose="020B0604020202020204" pitchFamily="34" charset="0"/>
              </a:rPr>
              <a:t>. 20:17), y entonces les</a:t>
            </a:r>
          </a:p>
          <a:p>
            <a:pPr algn="ctr"/>
            <a:r>
              <a:rPr lang="es-ES" sz="2400" b="1" dirty="0">
                <a:latin typeface="Arial" panose="020B0604020202020204" pitchFamily="34" charset="0"/>
                <a:cs typeface="Arial" panose="020B0604020202020204" pitchFamily="34" charset="0"/>
              </a:rPr>
              <a:t>dio estos consejos: “Por tanto, mirad por vosotros, y por todo el rebaño en que</a:t>
            </a:r>
          </a:p>
          <a:p>
            <a:pPr algn="ctr"/>
            <a:r>
              <a:rPr lang="es-ES" sz="2400" b="1" dirty="0">
                <a:latin typeface="Arial" panose="020B0604020202020204" pitchFamily="34" charset="0"/>
                <a:cs typeface="Arial" panose="020B0604020202020204" pitchFamily="34" charset="0"/>
              </a:rPr>
              <a:t>el Espíritu Santo os ha puesto por obispos, para apacentar la iglesia del </a:t>
            </a:r>
            <a:r>
              <a:rPr lang="es-ES" sz="2400" b="1" dirty="0" smtClean="0">
                <a:latin typeface="Arial" panose="020B0604020202020204" pitchFamily="34" charset="0"/>
                <a:cs typeface="Arial" panose="020B0604020202020204" pitchFamily="34" charset="0"/>
              </a:rPr>
              <a:t>Señor, la </a:t>
            </a:r>
            <a:r>
              <a:rPr lang="es-ES" sz="2400" b="1" dirty="0">
                <a:latin typeface="Arial" panose="020B0604020202020204" pitchFamily="34" charset="0"/>
                <a:cs typeface="Arial" panose="020B0604020202020204" pitchFamily="34" charset="0"/>
              </a:rPr>
              <a:t>cual él ganó por su propia sangre.</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404664"/>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iglesia debe ser guardada y alimentada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1325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1412776"/>
            <a:ext cx="4464496"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tesorero debe depositar todos los fondos (de la Asociación, de la iglesia</a:t>
            </a:r>
          </a:p>
          <a:p>
            <a:pPr algn="ctr"/>
            <a:r>
              <a:rPr lang="es-ES" sz="2400" b="1" dirty="0">
                <a:latin typeface="Arial" panose="020B0604020202020204" pitchFamily="34" charset="0"/>
                <a:cs typeface="Arial" panose="020B0604020202020204" pitchFamily="34" charset="0"/>
              </a:rPr>
              <a:t>local y de los órganos auxiliares de la iglesia) en un banco o en una institución</a:t>
            </a:r>
          </a:p>
          <a:p>
            <a:pPr algn="ctr"/>
            <a:r>
              <a:rPr lang="es-ES" sz="2400" b="1" dirty="0">
                <a:latin typeface="Arial" panose="020B0604020202020204" pitchFamily="34" charset="0"/>
                <a:cs typeface="Arial" panose="020B0604020202020204" pitchFamily="34" charset="0"/>
              </a:rPr>
              <a:t>financiera, en una cuenta abierta a nombre de la iglesia, a menos que la Asociación</a:t>
            </a:r>
          </a:p>
          <a:p>
            <a:pPr algn="ctr"/>
            <a:r>
              <a:rPr lang="es-ES" sz="2400" b="1" dirty="0">
                <a:latin typeface="Arial" panose="020B0604020202020204" pitchFamily="34" charset="0"/>
                <a:cs typeface="Arial" panose="020B0604020202020204" pitchFamily="34" charset="0"/>
              </a:rPr>
              <a:t>autorice otro sistema.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194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39951" y="404664"/>
            <a:ext cx="4400285" cy="5632311"/>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excedente de los fondos de la iglesia puede depositarse en una cuenta </a:t>
            </a:r>
            <a:r>
              <a:rPr lang="es-ES" sz="2400" b="1" dirty="0" smtClean="0">
                <a:latin typeface="Arial" panose="020B0604020202020204" pitchFamily="34" charset="0"/>
                <a:cs typeface="Arial" panose="020B0604020202020204" pitchFamily="34" charset="0"/>
              </a:rPr>
              <a:t>de ahorros</a:t>
            </a:r>
            <a:r>
              <a:rPr lang="es-ES" sz="2400" b="1" dirty="0">
                <a:latin typeface="Arial" panose="020B0604020202020204" pitchFamily="34" charset="0"/>
                <a:cs typeface="Arial" panose="020B0604020202020204" pitchFamily="34" charset="0"/>
              </a:rPr>
              <a:t>, con la autorización de la Junta Directiva de la iglesia. Cuando se mueven</a:t>
            </a:r>
          </a:p>
          <a:p>
            <a:pPr algn="ctr"/>
            <a:r>
              <a:rPr lang="es-ES" sz="2400" b="1" dirty="0">
                <a:latin typeface="Arial" panose="020B0604020202020204" pitchFamily="34" charset="0"/>
                <a:cs typeface="Arial" panose="020B0604020202020204" pitchFamily="34" charset="0"/>
              </a:rPr>
              <a:t>sumas elevadas destinadas a construcciones o a otros proyectos especiales,</a:t>
            </a:r>
          </a:p>
          <a:p>
            <a:pPr algn="ctr"/>
            <a:r>
              <a:rPr lang="es-ES" sz="2400" b="1" dirty="0">
                <a:latin typeface="Arial" panose="020B0604020202020204" pitchFamily="34" charset="0"/>
                <a:cs typeface="Arial" panose="020B0604020202020204" pitchFamily="34" charset="0"/>
              </a:rPr>
              <a:t>la Junta Directiva de la iglesia puede autorizar que se abran cuentas bancarias</a:t>
            </a:r>
          </a:p>
          <a:p>
            <a:pPr algn="ctr"/>
            <a:r>
              <a:rPr lang="es-ES" sz="2400" b="1" dirty="0">
                <a:latin typeface="Arial" panose="020B0604020202020204" pitchFamily="34" charset="0"/>
                <a:cs typeface="Arial" panose="020B0604020202020204" pitchFamily="34" charset="0"/>
              </a:rPr>
              <a:t>específicas para dichos proyectos.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0577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95936" y="1052736"/>
            <a:ext cx="4400285"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Tales cuentas, sin embargo, serán manejadas por</a:t>
            </a:r>
          </a:p>
          <a:p>
            <a:pPr algn="ctr"/>
            <a:r>
              <a:rPr lang="es-ES" sz="2400" b="1" dirty="0">
                <a:latin typeface="Arial" panose="020B0604020202020204" pitchFamily="34" charset="0"/>
                <a:cs typeface="Arial" panose="020B0604020202020204" pitchFamily="34" charset="0"/>
              </a:rPr>
              <a:t>el tesorero, e informadas junto con todos los demás fondos de la iglesia.</a:t>
            </a:r>
          </a:p>
          <a:p>
            <a:pPr algn="ctr"/>
            <a:r>
              <a:rPr lang="es-ES" sz="2400" b="1" dirty="0">
                <a:latin typeface="Arial" panose="020B0604020202020204" pitchFamily="34" charset="0"/>
                <a:cs typeface="Arial" panose="020B0604020202020204" pitchFamily="34" charset="0"/>
              </a:rPr>
              <a:t>Todas las cuentas bancarias son exclusivamente para los fondos de la iglesia</a:t>
            </a:r>
          </a:p>
          <a:p>
            <a:pPr algn="ctr"/>
            <a:r>
              <a:rPr lang="es-ES" sz="2400" b="1" dirty="0">
                <a:latin typeface="Arial" panose="020B0604020202020204" pitchFamily="34" charset="0"/>
                <a:cs typeface="Arial" panose="020B0604020202020204" pitchFamily="34" charset="0"/>
              </a:rPr>
              <a:t>y nunca deberían ser combinadas con ninguna otra cuenta o fondo personal.</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1103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67244" y="1556792"/>
            <a:ext cx="4441101"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fondos de la Asociación, que incluyen los</a:t>
            </a:r>
          </a:p>
          <a:p>
            <a:pPr algn="ctr"/>
            <a:r>
              <a:rPr lang="es-ES" sz="2400" b="1" dirty="0">
                <a:latin typeface="Arial" panose="020B0604020202020204" pitchFamily="34" charset="0"/>
                <a:cs typeface="Arial" panose="020B0604020202020204" pitchFamily="34" charset="0"/>
              </a:rPr>
              <a:t>diezmos, todos los fondos misioneros regulares, y todos los fondos para </a:t>
            </a:r>
            <a:r>
              <a:rPr lang="es-ES" sz="2400" b="1" dirty="0" smtClean="0">
                <a:latin typeface="Arial" panose="020B0604020202020204" pitchFamily="34" charset="0"/>
                <a:cs typeface="Arial" panose="020B0604020202020204" pitchFamily="34" charset="0"/>
              </a:rPr>
              <a:t>proyectos especiales </a:t>
            </a:r>
            <a:r>
              <a:rPr lang="es-ES" sz="2400" b="1" dirty="0">
                <a:latin typeface="Arial" panose="020B0604020202020204" pitchFamily="34" charset="0"/>
                <a:cs typeface="Arial" panose="020B0604020202020204" pitchFamily="34" charset="0"/>
              </a:rPr>
              <a:t>de la Asociación y de las instituciones, son fondos en custodia.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Fondos</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la</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Asociación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3871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124744"/>
            <a:ext cx="4709903" cy="4524315"/>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El tesorero </a:t>
            </a:r>
            <a:r>
              <a:rPr lang="es-ES" sz="2400" b="1" dirty="0">
                <a:latin typeface="Arial" panose="020B0604020202020204" pitchFamily="34" charset="0"/>
                <a:cs typeface="Arial" panose="020B0604020202020204" pitchFamily="34" charset="0"/>
              </a:rPr>
              <a:t>de la iglesia, al fin de cada mes, o con más frecuencia si así lo requiere la</a:t>
            </a:r>
          </a:p>
          <a:p>
            <a:pPr algn="ctr"/>
            <a:r>
              <a:rPr lang="es-ES" sz="2400" b="1" dirty="0">
                <a:latin typeface="Arial" panose="020B0604020202020204" pitchFamily="34" charset="0"/>
                <a:cs typeface="Arial" panose="020B0604020202020204" pitchFamily="34" charset="0"/>
              </a:rPr>
              <a:t>Asociación, debe enviar al tesorero de la Asociación la suma total de los fondos</a:t>
            </a:r>
          </a:p>
          <a:p>
            <a:pPr algn="ctr"/>
            <a:r>
              <a:rPr lang="es-ES" sz="2400" b="1" dirty="0">
                <a:latin typeface="Arial" panose="020B0604020202020204" pitchFamily="34" charset="0"/>
                <a:cs typeface="Arial" panose="020B0604020202020204" pitchFamily="34" charset="0"/>
              </a:rPr>
              <a:t>de la Asociación recibidos durante ese mes. La iglesia no puede tomar prestados,</a:t>
            </a:r>
          </a:p>
          <a:p>
            <a:pPr algn="ctr"/>
            <a:r>
              <a:rPr lang="es-ES" sz="2400" b="1" dirty="0">
                <a:latin typeface="Arial" panose="020B0604020202020204" pitchFamily="34" charset="0"/>
                <a:cs typeface="Arial" panose="020B0604020202020204" pitchFamily="34" charset="0"/>
              </a:rPr>
              <a:t>usar o retener esos fondos de la Asociación para ningún propósito.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Fondos</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la</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Asociación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902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331116" y="980728"/>
            <a:ext cx="4113358"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secretario-tesorero de la Escuela Sabática debe entregar semanalmente, al tesorero de la iglesia, todas las ofrendas de</a:t>
            </a:r>
          </a:p>
          <a:p>
            <a:pPr algn="ctr"/>
            <a:r>
              <a:rPr lang="es-ES" sz="2400" b="1" dirty="0">
                <a:latin typeface="Arial" panose="020B0604020202020204" pitchFamily="34" charset="0"/>
                <a:cs typeface="Arial" panose="020B0604020202020204" pitchFamily="34" charset="0"/>
              </a:rPr>
              <a:t>la Escuela Sabática para las misiones. El tesorero de la iglesia llevará un </a:t>
            </a:r>
            <a:r>
              <a:rPr lang="es-ES" sz="2400" b="1" dirty="0" smtClean="0">
                <a:latin typeface="Arial" panose="020B0604020202020204" pitchFamily="34" charset="0"/>
                <a:cs typeface="Arial" panose="020B0604020202020204" pitchFamily="34" charset="0"/>
              </a:rPr>
              <a:t>registro cuidadoso </a:t>
            </a:r>
            <a:r>
              <a:rPr lang="es-ES" sz="2400" b="1" dirty="0">
                <a:latin typeface="Arial" panose="020B0604020202020204" pitchFamily="34" charset="0"/>
                <a:cs typeface="Arial" panose="020B0604020202020204" pitchFamily="34" charset="0"/>
              </a:rPr>
              <a:t>de todas esas ofrendas. </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Fondos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0410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91880" y="980728"/>
            <a:ext cx="5169243" cy="4832092"/>
          </a:xfrm>
          <a:prstGeom prst="rect">
            <a:avLst/>
          </a:prstGeom>
          <a:noFill/>
        </p:spPr>
        <p:txBody>
          <a:bodyPr wrap="square" rtlCol="0">
            <a:spAutoFit/>
          </a:bodyPr>
          <a:lstStyle/>
          <a:p>
            <a:pPr algn="ctr"/>
            <a:r>
              <a:rPr lang="es-ES" sz="2200" b="1" dirty="0">
                <a:latin typeface="Arial" panose="020B0604020202020204" pitchFamily="34" charset="0"/>
                <a:cs typeface="Arial" panose="020B0604020202020204" pitchFamily="34" charset="0"/>
              </a:rPr>
              <a:t>Estos fondos misioneros deben remitirse a </a:t>
            </a:r>
            <a:r>
              <a:rPr lang="es-ES" sz="2200" b="1" dirty="0" smtClean="0">
                <a:latin typeface="Arial" panose="020B0604020202020204" pitchFamily="34" charset="0"/>
                <a:cs typeface="Arial" panose="020B0604020202020204" pitchFamily="34" charset="0"/>
              </a:rPr>
              <a:t>la oficina </a:t>
            </a:r>
            <a:r>
              <a:rPr lang="es-ES" sz="2200" b="1" dirty="0">
                <a:latin typeface="Arial" panose="020B0604020202020204" pitchFamily="34" charset="0"/>
                <a:cs typeface="Arial" panose="020B0604020202020204" pitchFamily="34" charset="0"/>
              </a:rPr>
              <a:t>de la Asociación, como se describe en el párrafo anterior. Los fondos</a:t>
            </a:r>
          </a:p>
          <a:p>
            <a:pPr algn="ctr"/>
            <a:r>
              <a:rPr lang="es-ES" sz="2200" b="1" dirty="0">
                <a:latin typeface="Arial" panose="020B0604020202020204" pitchFamily="34" charset="0"/>
                <a:cs typeface="Arial" panose="020B0604020202020204" pitchFamily="34" charset="0"/>
              </a:rPr>
              <a:t>destinados a cubrir los gastos de la Escuela Sabática local son entregados al tesorero</a:t>
            </a:r>
          </a:p>
          <a:p>
            <a:pPr algn="ctr"/>
            <a:r>
              <a:rPr lang="es-ES" sz="2200" b="1" dirty="0">
                <a:latin typeface="Arial" panose="020B0604020202020204" pitchFamily="34" charset="0"/>
                <a:cs typeface="Arial" panose="020B0604020202020204" pitchFamily="34" charset="0"/>
              </a:rPr>
              <a:t>de la iglesia cada semana para que los mantenga en custodia, sujetos a </a:t>
            </a:r>
            <a:r>
              <a:rPr lang="es-ES" sz="2200" b="1" dirty="0" smtClean="0">
                <a:latin typeface="Arial" panose="020B0604020202020204" pitchFamily="34" charset="0"/>
                <a:cs typeface="Arial" panose="020B0604020202020204" pitchFamily="34" charset="0"/>
              </a:rPr>
              <a:t>las órdenes </a:t>
            </a:r>
            <a:r>
              <a:rPr lang="es-ES" sz="2200" b="1" dirty="0">
                <a:latin typeface="Arial" panose="020B0604020202020204" pitchFamily="34" charset="0"/>
                <a:cs typeface="Arial" panose="020B0604020202020204" pitchFamily="34" charset="0"/>
              </a:rPr>
              <a:t>de la comisión directiva de la Escuela Sabática (véanse las pp. 94, 95</a:t>
            </a:r>
            <a:r>
              <a:rPr lang="es-ES" sz="2200" b="1" dirty="0" smtClean="0">
                <a:latin typeface="Arial" panose="020B0604020202020204" pitchFamily="34" charset="0"/>
                <a:cs typeface="Arial" panose="020B0604020202020204" pitchFamily="34" charset="0"/>
              </a:rPr>
              <a:t>), para </a:t>
            </a:r>
            <a:r>
              <a:rPr lang="es-ES" sz="2200" b="1" dirty="0">
                <a:latin typeface="Arial" panose="020B0604020202020204" pitchFamily="34" charset="0"/>
                <a:cs typeface="Arial" panose="020B0604020202020204" pitchFamily="34" charset="0"/>
              </a:rPr>
              <a:t>hacer frente a los gastos regulares de la Escuela Sabática.</a:t>
            </a:r>
            <a:endParaRPr lang="pt-BR" sz="22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Fondos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7012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340377" y="1844824"/>
            <a:ext cx="4094836"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fondos de la iglesia local están compuestos</a:t>
            </a:r>
          </a:p>
          <a:p>
            <a:pPr algn="ctr"/>
            <a:r>
              <a:rPr lang="es-ES" sz="2400" b="1" dirty="0">
                <a:latin typeface="Arial" panose="020B0604020202020204" pitchFamily="34" charset="0"/>
                <a:cs typeface="Arial" panose="020B0604020202020204" pitchFamily="34" charset="0"/>
              </a:rPr>
              <a:t>por los fondos para los gastos de la iglesia, los fondos para proyectos de construcción</a:t>
            </a:r>
          </a:p>
          <a:p>
            <a:pPr algn="ctr"/>
            <a:r>
              <a:rPr lang="es-ES" sz="2400" b="1" dirty="0">
                <a:latin typeface="Arial" panose="020B0604020202020204" pitchFamily="34" charset="0"/>
                <a:cs typeface="Arial" panose="020B0604020202020204" pitchFamily="34" charset="0"/>
              </a:rPr>
              <a:t>y reparación de la iglesia, y los fondos de la iglesia para los pobres y</a:t>
            </a:r>
          </a:p>
          <a:p>
            <a:pPr algn="ctr"/>
            <a:r>
              <a:rPr lang="es-ES" sz="2400" b="1" dirty="0">
                <a:latin typeface="Arial" panose="020B0604020202020204" pitchFamily="34" charset="0"/>
                <a:cs typeface="Arial" panose="020B0604020202020204" pitchFamily="34" charset="0"/>
              </a:rPr>
              <a:t>los necesitados.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Fondos locales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355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45548" y="908720"/>
            <a:ext cx="4830908"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Estos fondos pertenecen a la iglesia local y los desembolsa </a:t>
            </a:r>
            <a:r>
              <a:rPr lang="es-ES" sz="2400" b="1" dirty="0" smtClean="0">
                <a:latin typeface="Arial" panose="020B0604020202020204" pitchFamily="34" charset="0"/>
                <a:cs typeface="Arial" panose="020B0604020202020204" pitchFamily="34" charset="0"/>
              </a:rPr>
              <a:t>el tesorero </a:t>
            </a:r>
            <a:r>
              <a:rPr lang="es-ES" sz="2400" b="1" dirty="0">
                <a:latin typeface="Arial" panose="020B0604020202020204" pitchFamily="34" charset="0"/>
                <a:cs typeface="Arial" panose="020B0604020202020204" pitchFamily="34" charset="0"/>
              </a:rPr>
              <a:t>únicamente por autorización de la Junta Directiva de la iglesia o de su</a:t>
            </a:r>
          </a:p>
          <a:p>
            <a:pPr algn="ctr"/>
            <a:r>
              <a:rPr lang="es-ES" sz="2400" b="1" dirty="0">
                <a:latin typeface="Arial" panose="020B0604020202020204" pitchFamily="34" charset="0"/>
                <a:cs typeface="Arial" panose="020B0604020202020204" pitchFamily="34" charset="0"/>
              </a:rPr>
              <a:t>reunión administrativa. Sin embargo, el tesorero pagará con dinero proveniente</a:t>
            </a:r>
          </a:p>
          <a:p>
            <a:pPr algn="ctr"/>
            <a:r>
              <a:rPr lang="es-ES" sz="2400" b="1" dirty="0">
                <a:latin typeface="Arial" panose="020B0604020202020204" pitchFamily="34" charset="0"/>
                <a:cs typeface="Arial" panose="020B0604020202020204" pitchFamily="34" charset="0"/>
              </a:rPr>
              <a:t>del fondo de gastos de la iglesia todos los gastos recurrentes de expensas </a:t>
            </a:r>
            <a:r>
              <a:rPr lang="es-ES" sz="2400" b="1" dirty="0" smtClean="0">
                <a:latin typeface="Arial" panose="020B0604020202020204" pitchFamily="34" charset="0"/>
                <a:cs typeface="Arial" panose="020B0604020202020204" pitchFamily="34" charset="0"/>
              </a:rPr>
              <a:t>locales autorizados </a:t>
            </a:r>
            <a:r>
              <a:rPr lang="es-ES" sz="2400" b="1" dirty="0">
                <a:latin typeface="Arial" panose="020B0604020202020204" pitchFamily="34" charset="0"/>
                <a:cs typeface="Arial" panose="020B0604020202020204" pitchFamily="34" charset="0"/>
              </a:rPr>
              <a:t>por la Junta Directiva.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Fondos locales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82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844824"/>
            <a:ext cx="4697937"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Existen distintos fondos pertenecientes</a:t>
            </a:r>
          </a:p>
          <a:p>
            <a:pPr algn="ctr"/>
            <a:r>
              <a:rPr lang="es-ES" sz="2400" b="1" dirty="0">
                <a:latin typeface="Arial" panose="020B0604020202020204" pitchFamily="34" charset="0"/>
                <a:cs typeface="Arial" panose="020B0604020202020204" pitchFamily="34" charset="0"/>
              </a:rPr>
              <a:t>a los órganos auxiliares de la iglesia, tales como el fondo para los programas de</a:t>
            </a:r>
          </a:p>
          <a:p>
            <a:pPr algn="ctr"/>
            <a:r>
              <a:rPr lang="es-ES" sz="2400" b="1" dirty="0">
                <a:latin typeface="Arial" panose="020B0604020202020204" pitchFamily="34" charset="0"/>
                <a:cs typeface="Arial" panose="020B0604020202020204" pitchFamily="34" charset="0"/>
              </a:rPr>
              <a:t>la iglesia destinados a compartir la fe (actividad misionera), el de beneficencia</a:t>
            </a:r>
          </a:p>
          <a:p>
            <a:pPr algn="ctr"/>
            <a:r>
              <a:rPr lang="es-ES" sz="2400" b="1" dirty="0">
                <a:latin typeface="Arial" panose="020B0604020202020204" pitchFamily="34" charset="0"/>
                <a:cs typeface="Arial" panose="020B0604020202020204" pitchFamily="34" charset="0"/>
              </a:rPr>
              <a:t>(fondo para los pobres), el del departamento de Ministerios de la </a:t>
            </a:r>
            <a:r>
              <a:rPr lang="es-ES" sz="2400" b="1" dirty="0" smtClean="0">
                <a:latin typeface="Arial" panose="020B0604020202020204" pitchFamily="34" charset="0"/>
                <a:cs typeface="Arial" panose="020B0604020202020204" pitchFamily="34" charset="0"/>
              </a:rPr>
              <a:t>Familia…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11760" y="404664"/>
            <a:ext cx="6336703"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Fondos de los órganos auxiliares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9735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92309" y="1556792"/>
            <a:ext cx="4912139"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Porque yo sé que después de mi </a:t>
            </a:r>
            <a:r>
              <a:rPr lang="es-ES" sz="2400" b="1" dirty="0" smtClean="0">
                <a:latin typeface="Arial" panose="020B0604020202020204" pitchFamily="34" charset="0"/>
                <a:cs typeface="Arial" panose="020B0604020202020204" pitchFamily="34" charset="0"/>
              </a:rPr>
              <a:t>partida entrarán </a:t>
            </a:r>
            <a:r>
              <a:rPr lang="es-ES" sz="2400" b="1" dirty="0">
                <a:latin typeface="Arial" panose="020B0604020202020204" pitchFamily="34" charset="0"/>
                <a:cs typeface="Arial" panose="020B0604020202020204" pitchFamily="34" charset="0"/>
              </a:rPr>
              <a:t>en medio de vosotros lobos rapaces, que no perdonarán al rebaño. Y de</a:t>
            </a:r>
          </a:p>
          <a:p>
            <a:pPr algn="ctr"/>
            <a:r>
              <a:rPr lang="es-ES" sz="2400" b="1" dirty="0">
                <a:latin typeface="Arial" panose="020B0604020202020204" pitchFamily="34" charset="0"/>
                <a:cs typeface="Arial" panose="020B0604020202020204" pitchFamily="34" charset="0"/>
              </a:rPr>
              <a:t>vosotros mismos se levantarán hombres que hablen cosas perversas para arrastrar</a:t>
            </a:r>
          </a:p>
          <a:p>
            <a:pPr algn="ctr"/>
            <a:r>
              <a:rPr lang="es-ES" sz="2400" b="1" dirty="0">
                <a:latin typeface="Arial" panose="020B0604020202020204" pitchFamily="34" charset="0"/>
                <a:cs typeface="Arial" panose="020B0604020202020204" pitchFamily="34" charset="0"/>
              </a:rPr>
              <a:t>tras sí a los discípulos.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404664"/>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iglesia debe ser guardada y alimentada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4724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844824"/>
            <a:ext cx="4697937" cy="3785652"/>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…el del </a:t>
            </a:r>
            <a:r>
              <a:rPr lang="es-ES" sz="2400" b="1" dirty="0">
                <a:latin typeface="Arial" panose="020B0604020202020204" pitchFamily="34" charset="0"/>
                <a:cs typeface="Arial" panose="020B0604020202020204" pitchFamily="34" charset="0"/>
              </a:rPr>
              <a:t>Ministerio Joven, el de la Acción Solidaria Adventista, el fondo para gastos</a:t>
            </a:r>
          </a:p>
          <a:p>
            <a:pPr algn="ctr"/>
            <a:r>
              <a:rPr lang="es-ES" sz="2400" b="1" dirty="0">
                <a:latin typeface="Arial" panose="020B0604020202020204" pitchFamily="34" charset="0"/>
                <a:cs typeface="Arial" panose="020B0604020202020204" pitchFamily="34" charset="0"/>
              </a:rPr>
              <a:t>de Escuela Sabática, la parte de los fondos del departamento de Ministerio de</a:t>
            </a:r>
          </a:p>
          <a:p>
            <a:pPr algn="ctr"/>
            <a:r>
              <a:rPr lang="es-ES" sz="2400" b="1" dirty="0">
                <a:latin typeface="Arial" panose="020B0604020202020204" pitchFamily="34" charset="0"/>
                <a:cs typeface="Arial" panose="020B0604020202020204" pitchFamily="34" charset="0"/>
              </a:rPr>
              <a:t>la Salud que pertenece a la iglesia local, los fondos de la escuela de la iglesia,</a:t>
            </a:r>
          </a:p>
          <a:p>
            <a:pPr algn="ctr"/>
            <a:r>
              <a:rPr lang="es-ES" sz="2400" b="1" dirty="0">
                <a:latin typeface="Arial" panose="020B0604020202020204" pitchFamily="34" charset="0"/>
                <a:cs typeface="Arial" panose="020B0604020202020204" pitchFamily="34" charset="0"/>
              </a:rPr>
              <a:t>etc.</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11760" y="404664"/>
            <a:ext cx="6336703"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Fondos de los órganos auxiliares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550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196752"/>
            <a:ext cx="4913961"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Todo dinero recibido por esos órganos y para esos órganos debe </a:t>
            </a:r>
            <a:r>
              <a:rPr lang="es-ES" sz="2400" b="1" dirty="0" smtClean="0">
                <a:latin typeface="Arial" panose="020B0604020202020204" pitchFamily="34" charset="0"/>
                <a:cs typeface="Arial" panose="020B0604020202020204" pitchFamily="34" charset="0"/>
              </a:rPr>
              <a:t>entregarse prontamente </a:t>
            </a:r>
            <a:r>
              <a:rPr lang="es-ES" sz="2400" b="1" dirty="0">
                <a:latin typeface="Arial" panose="020B0604020202020204" pitchFamily="34" charset="0"/>
                <a:cs typeface="Arial" panose="020B0604020202020204" pitchFamily="34" charset="0"/>
              </a:rPr>
              <a:t>al tesorero de la iglesia por parte del secretario del órgano </a:t>
            </a:r>
            <a:r>
              <a:rPr lang="es-ES" sz="2400" b="1" dirty="0" smtClean="0">
                <a:latin typeface="Arial" panose="020B0604020202020204" pitchFamily="34" charset="0"/>
                <a:cs typeface="Arial" panose="020B0604020202020204" pitchFamily="34" charset="0"/>
              </a:rPr>
              <a:t>auxiliar correspondiente</a:t>
            </a:r>
            <a:r>
              <a:rPr lang="es-ES" sz="2400" b="1" dirty="0">
                <a:latin typeface="Arial" panose="020B0604020202020204" pitchFamily="34" charset="0"/>
                <a:cs typeface="Arial" panose="020B0604020202020204" pitchFamily="34" charset="0"/>
              </a:rPr>
              <a:t>, por los diáconos o por quien sea que reciba los fondos. Esos</a:t>
            </a:r>
          </a:p>
          <a:p>
            <a:pPr algn="ctr"/>
            <a:r>
              <a:rPr lang="es-ES" sz="2400" b="1" dirty="0">
                <a:latin typeface="Arial" panose="020B0604020202020204" pitchFamily="34" charset="0"/>
                <a:cs typeface="Arial" panose="020B0604020202020204" pitchFamily="34" charset="0"/>
              </a:rPr>
              <a:t>fondos pertenecen a los órganos auxiliares de la iglesia, y pueden desembolsarse</a:t>
            </a:r>
          </a:p>
          <a:p>
            <a:pPr algn="ctr"/>
            <a:r>
              <a:rPr lang="es-ES" sz="2400" b="1" dirty="0">
                <a:latin typeface="Arial" panose="020B0604020202020204" pitchFamily="34" charset="0"/>
                <a:cs typeface="Arial" panose="020B0604020202020204" pitchFamily="34" charset="0"/>
              </a:rPr>
              <a:t>únicamente por orden del órgano auxiliar al que pertenecen.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11760" y="404664"/>
            <a:ext cx="6336703"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Fondos de los órganos auxiliares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0187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484784"/>
            <a:ext cx="4265889"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tesorero debe extender un recibo por todos los fondos recibidos. Cuando</a:t>
            </a:r>
          </a:p>
          <a:p>
            <a:pPr algn="ctr"/>
            <a:r>
              <a:rPr lang="es-ES" sz="2400" b="1" dirty="0">
                <a:latin typeface="Arial" panose="020B0604020202020204" pitchFamily="34" charset="0"/>
                <a:cs typeface="Arial" panose="020B0604020202020204" pitchFamily="34" charset="0"/>
              </a:rPr>
              <a:t>el secretario de uno de esos órganos recibe dinero del tesorero de la iglesia,</a:t>
            </a:r>
          </a:p>
          <a:p>
            <a:pPr algn="ctr"/>
            <a:r>
              <a:rPr lang="es-ES" sz="2400" b="1" dirty="0">
                <a:latin typeface="Arial" panose="020B0604020202020204" pitchFamily="34" charset="0"/>
                <a:cs typeface="Arial" panose="020B0604020202020204" pitchFamily="34" charset="0"/>
              </a:rPr>
              <a:t>debe darle el correspondiente recibo al tesorero.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11760" y="404664"/>
            <a:ext cx="6336703"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Fondos de los órganos auxiliares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0087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11960" y="1700808"/>
            <a:ext cx="4395091"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Cuando se toma una ofrenda </a:t>
            </a:r>
            <a:r>
              <a:rPr lang="es-ES" sz="2400" b="1" dirty="0" smtClean="0">
                <a:latin typeface="Arial" panose="020B0604020202020204" pitchFamily="34" charset="0"/>
                <a:cs typeface="Arial" panose="020B0604020202020204" pitchFamily="34" charset="0"/>
              </a:rPr>
              <a:t>para las </a:t>
            </a:r>
            <a:r>
              <a:rPr lang="es-ES" sz="2400" b="1" dirty="0">
                <a:latin typeface="Arial" panose="020B0604020202020204" pitchFamily="34" charset="0"/>
                <a:cs typeface="Arial" panose="020B0604020202020204" pitchFamily="34" charset="0"/>
              </a:rPr>
              <a:t>misiones mundiales o para cualquier proyecto general o local, todo el </a:t>
            </a:r>
            <a:r>
              <a:rPr lang="es-ES" sz="2400" b="1" dirty="0" smtClean="0">
                <a:latin typeface="Arial" panose="020B0604020202020204" pitchFamily="34" charset="0"/>
                <a:cs typeface="Arial" panose="020B0604020202020204" pitchFamily="34" charset="0"/>
              </a:rPr>
              <a:t>dinero colocado </a:t>
            </a:r>
            <a:r>
              <a:rPr lang="es-ES" sz="2400" b="1" dirty="0">
                <a:latin typeface="Arial" panose="020B0604020202020204" pitchFamily="34" charset="0"/>
                <a:cs typeface="Arial" panose="020B0604020202020204" pitchFamily="34" charset="0"/>
              </a:rPr>
              <a:t>en el platillo de las ofrendas pasa a formar parte de esa ofrenda </a:t>
            </a:r>
            <a:r>
              <a:rPr lang="es-ES" sz="2400" b="1" dirty="0" smtClean="0">
                <a:latin typeface="Arial" panose="020B0604020202020204" pitchFamily="34" charset="0"/>
                <a:cs typeface="Arial" panose="020B0604020202020204" pitchFamily="34" charset="0"/>
              </a:rPr>
              <a:t>particular, a </a:t>
            </a:r>
            <a:r>
              <a:rPr lang="es-ES" sz="2400" b="1" dirty="0">
                <a:latin typeface="Arial" panose="020B0604020202020204" pitchFamily="34" charset="0"/>
                <a:cs typeface="Arial" panose="020B0604020202020204" pitchFamily="34" charset="0"/>
              </a:rPr>
              <a:t>menos que el donante indique otra cosa.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Salvaguardar el propósito de los fondos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0811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262336" y="1772816"/>
            <a:ext cx="5336389"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 importantísimo que todas</a:t>
            </a:r>
          </a:p>
          <a:p>
            <a:pPr algn="ctr"/>
            <a:r>
              <a:rPr lang="es-ES" sz="2400" b="1" dirty="0">
                <a:latin typeface="Arial" panose="020B0604020202020204" pitchFamily="34" charset="0"/>
                <a:cs typeface="Arial" panose="020B0604020202020204" pitchFamily="34" charset="0"/>
              </a:rPr>
              <a:t>las ofrendas y los donativos dados por las personas a la iglesia para un fondo </a:t>
            </a:r>
            <a:r>
              <a:rPr lang="es-ES" sz="2400" b="1" dirty="0" smtClean="0">
                <a:latin typeface="Arial" panose="020B0604020202020204" pitchFamily="34" charset="0"/>
                <a:cs typeface="Arial" panose="020B0604020202020204" pitchFamily="34" charset="0"/>
              </a:rPr>
              <a:t>específico o </a:t>
            </a:r>
            <a:r>
              <a:rPr lang="es-ES" sz="2400" b="1" dirty="0">
                <a:latin typeface="Arial" panose="020B0604020202020204" pitchFamily="34" charset="0"/>
                <a:cs typeface="Arial" panose="020B0604020202020204" pitchFamily="34" charset="0"/>
              </a:rPr>
              <a:t>un propósito específico se usen para ese propósito. Ni el tesorero de</a:t>
            </a:r>
          </a:p>
          <a:p>
            <a:pPr algn="ctr"/>
            <a:r>
              <a:rPr lang="es-ES" sz="2400" b="1" dirty="0">
                <a:latin typeface="Arial" panose="020B0604020202020204" pitchFamily="34" charset="0"/>
                <a:cs typeface="Arial" panose="020B0604020202020204" pitchFamily="34" charset="0"/>
              </a:rPr>
              <a:t>la iglesia ni la Junta Directiva de la iglesia tienen autoridad para desviar </a:t>
            </a:r>
            <a:r>
              <a:rPr lang="es-ES" sz="2400" b="1" dirty="0" smtClean="0">
                <a:latin typeface="Arial" panose="020B0604020202020204" pitchFamily="34" charset="0"/>
                <a:cs typeface="Arial" panose="020B0604020202020204" pitchFamily="34" charset="0"/>
              </a:rPr>
              <a:t>ningún fondo </a:t>
            </a:r>
            <a:r>
              <a:rPr lang="es-ES" sz="2400" b="1" dirty="0">
                <a:latin typeface="Arial" panose="020B0604020202020204" pitchFamily="34" charset="0"/>
                <a:cs typeface="Arial" panose="020B0604020202020204" pitchFamily="34" charset="0"/>
              </a:rPr>
              <a:t>del objetivo para el que fue dado.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Salvaguardar el propósito de los fondos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9781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07904" y="1700808"/>
            <a:ext cx="4906685"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fondos de los órganos auxiliares, de los cuales una considerable proporción</a:t>
            </a:r>
          </a:p>
          <a:p>
            <a:pPr algn="ctr"/>
            <a:r>
              <a:rPr lang="es-ES" sz="2400" b="1" dirty="0">
                <a:latin typeface="Arial" panose="020B0604020202020204" pitchFamily="34" charset="0"/>
                <a:cs typeface="Arial" panose="020B0604020202020204" pitchFamily="34" charset="0"/>
              </a:rPr>
              <a:t>está constituida por donativos dados para propósitos específicos, </a:t>
            </a:r>
            <a:r>
              <a:rPr lang="es-ES" sz="2400" b="1" dirty="0" smtClean="0">
                <a:latin typeface="Arial" panose="020B0604020202020204" pitchFamily="34" charset="0"/>
                <a:cs typeface="Arial" panose="020B0604020202020204" pitchFamily="34" charset="0"/>
              </a:rPr>
              <a:t>se recaudan </a:t>
            </a:r>
            <a:r>
              <a:rPr lang="es-ES" sz="2400" b="1" dirty="0">
                <a:latin typeface="Arial" panose="020B0604020202020204" pitchFamily="34" charset="0"/>
                <a:cs typeface="Arial" panose="020B0604020202020204" pitchFamily="34" charset="0"/>
              </a:rPr>
              <a:t>para la parte específica de la obra de la iglesia del correspondiente órgano auxiliar.</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Salvaguardar el propósito de los fondos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1291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07904" y="1700808"/>
            <a:ext cx="4906685"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Estos fondos los mantiene en custodia el tesorero de la iglesia </a:t>
            </a:r>
            <a:r>
              <a:rPr lang="es-ES" sz="2400" b="1" dirty="0" smtClean="0">
                <a:latin typeface="Arial" panose="020B0604020202020204" pitchFamily="34" charset="0"/>
                <a:cs typeface="Arial" panose="020B0604020202020204" pitchFamily="34" charset="0"/>
              </a:rPr>
              <a:t>y no </a:t>
            </a:r>
            <a:r>
              <a:rPr lang="es-ES" sz="2400" b="1" dirty="0">
                <a:latin typeface="Arial" panose="020B0604020202020204" pitchFamily="34" charset="0"/>
                <a:cs typeface="Arial" panose="020B0604020202020204" pitchFamily="34" charset="0"/>
              </a:rPr>
              <a:t>pueden tomarse prestados o, en alguna forma, ser desviados por el tesorero o</a:t>
            </a:r>
          </a:p>
          <a:p>
            <a:pPr algn="ctr"/>
            <a:r>
              <a:rPr lang="es-ES" sz="2400" b="1" dirty="0">
                <a:latin typeface="Arial" panose="020B0604020202020204" pitchFamily="34" charset="0"/>
                <a:cs typeface="Arial" panose="020B0604020202020204" pitchFamily="34" charset="0"/>
              </a:rPr>
              <a:t>por la Junta Directiva de la iglesia, del objetivo para el que fueron recaudados.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Salvaguardar el propósito de los fondos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984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971600" y="1628800"/>
            <a:ext cx="7128792" cy="193899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Cuando se discontinúa un órgano auxiliar, la iglesia, en una reunión administrativa</a:t>
            </a:r>
          </a:p>
          <a:p>
            <a:pPr algn="ctr"/>
            <a:r>
              <a:rPr lang="es-ES" sz="2400" b="1" dirty="0">
                <a:latin typeface="Arial" panose="020B0604020202020204" pitchFamily="34" charset="0"/>
                <a:cs typeface="Arial" panose="020B0604020202020204" pitchFamily="34" charset="0"/>
              </a:rPr>
              <a:t>regular, puede tomar un voto por el cual dispone del saldo que exista</a:t>
            </a:r>
          </a:p>
          <a:p>
            <a:pPr algn="ctr"/>
            <a:r>
              <a:rPr lang="es-ES" sz="2400" b="1" dirty="0">
                <a:latin typeface="Arial" panose="020B0604020202020204" pitchFamily="34" charset="0"/>
                <a:cs typeface="Arial" panose="020B0604020202020204" pitchFamily="34" charset="0"/>
              </a:rPr>
              <a:t>en la cuenta de ese órgano auxiliar.</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Salvaguardar el propósito de los fondos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234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340768"/>
            <a:ext cx="7938297"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dinero para </a:t>
            </a:r>
            <a:r>
              <a:rPr lang="es-ES" sz="2400" b="1" dirty="0" smtClean="0">
                <a:latin typeface="Arial" panose="020B0604020202020204" pitchFamily="34" charset="0"/>
                <a:cs typeface="Arial" panose="020B0604020202020204" pitchFamily="34" charset="0"/>
              </a:rPr>
              <a:t>los pedidos </a:t>
            </a:r>
            <a:r>
              <a:rPr lang="es-ES" sz="2400" b="1" dirty="0">
                <a:latin typeface="Arial" panose="020B0604020202020204" pitchFamily="34" charset="0"/>
                <a:cs typeface="Arial" panose="020B0604020202020204" pitchFamily="34" charset="0"/>
              </a:rPr>
              <a:t>personales de publicaciones, libros, folletos, revistas y suscripciones </a:t>
            </a:r>
            <a:r>
              <a:rPr lang="es-ES" sz="2400" b="1" dirty="0" smtClean="0">
                <a:latin typeface="Arial" panose="020B0604020202020204" pitchFamily="34" charset="0"/>
                <a:cs typeface="Arial" panose="020B0604020202020204" pitchFamily="34" charset="0"/>
              </a:rPr>
              <a:t>a revistas </a:t>
            </a:r>
            <a:r>
              <a:rPr lang="es-ES" sz="2400" b="1" dirty="0">
                <a:latin typeface="Arial" panose="020B0604020202020204" pitchFamily="34" charset="0"/>
                <a:cs typeface="Arial" panose="020B0604020202020204" pitchFamily="34" charset="0"/>
              </a:rPr>
              <a:t>se lo ha manejado a través del tesorero de la iglesia en las regiones donde</a:t>
            </a:r>
          </a:p>
          <a:p>
            <a:pPr algn="ctr"/>
            <a:r>
              <a:rPr lang="es-ES" sz="2400" b="1" dirty="0">
                <a:latin typeface="Arial" panose="020B0604020202020204" pitchFamily="34" charset="0"/>
                <a:cs typeface="Arial" panose="020B0604020202020204" pitchFamily="34" charset="0"/>
              </a:rPr>
              <a:t>no hay una librería </a:t>
            </a:r>
            <a:r>
              <a:rPr lang="es-ES" sz="2400" b="1" dirty="0" smtClean="0">
                <a:latin typeface="Arial" panose="020B0604020202020204" pitchFamily="34" charset="0"/>
                <a:cs typeface="Arial" panose="020B0604020202020204" pitchFamily="34" charset="0"/>
              </a:rPr>
              <a:t>adventista</a:t>
            </a:r>
          </a:p>
          <a:p>
            <a:pPr algn="ctr"/>
            <a:r>
              <a:rPr lang="es-ES" sz="2400" b="1" dirty="0" smtClean="0">
                <a:latin typeface="Arial" panose="020B0604020202020204" pitchFamily="34" charset="0"/>
                <a:cs typeface="Arial" panose="020B0604020202020204" pitchFamily="34" charset="0"/>
              </a:rPr>
              <a:t>(véase </a:t>
            </a:r>
            <a:r>
              <a:rPr lang="es-ES" sz="2400" b="1" dirty="0">
                <a:latin typeface="Arial" panose="020B0604020202020204" pitchFamily="34" charset="0"/>
                <a:cs typeface="Arial" panose="020B0604020202020204" pitchFamily="34" charset="0"/>
              </a:rPr>
              <a:t>Notas, #6, p. 170).</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Dinero para los pedidos personales de publicaciones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2822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628800"/>
            <a:ext cx="8010305"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tesorero debe insistir en que todo el dinero que los miembros </a:t>
            </a:r>
            <a:r>
              <a:rPr lang="es-ES" sz="2400" b="1" dirty="0" smtClean="0">
                <a:latin typeface="Arial" panose="020B0604020202020204" pitchFamily="34" charset="0"/>
                <a:cs typeface="Arial" panose="020B0604020202020204" pitchFamily="34" charset="0"/>
              </a:rPr>
              <a:t>entreguen a </a:t>
            </a:r>
            <a:r>
              <a:rPr lang="es-ES" sz="2400" b="1" dirty="0">
                <a:latin typeface="Arial" panose="020B0604020202020204" pitchFamily="34" charset="0"/>
                <a:cs typeface="Arial" panose="020B0604020202020204" pitchFamily="34" charset="0"/>
              </a:rPr>
              <a:t>la iglesia, fuera de las ofrendas regulares que se recogen “sueltas”, lo </a:t>
            </a:r>
            <a:r>
              <a:rPr lang="es-ES" sz="2400" b="1" dirty="0" smtClean="0">
                <a:latin typeface="Arial" panose="020B0604020202020204" pitchFamily="34" charset="0"/>
                <a:cs typeface="Arial" panose="020B0604020202020204" pitchFamily="34" charset="0"/>
              </a:rPr>
              <a:t>coloquen en </a:t>
            </a:r>
            <a:r>
              <a:rPr lang="es-ES" sz="2400" b="1" dirty="0">
                <a:latin typeface="Arial" panose="020B0604020202020204" pitchFamily="34" charset="0"/>
                <a:cs typeface="Arial" panose="020B0604020202020204" pitchFamily="34" charset="0"/>
              </a:rPr>
              <a:t>los sobres de diezmos y ofrendas, a menos que se implemente un método</a:t>
            </a:r>
          </a:p>
          <a:p>
            <a:pPr algn="ctr"/>
            <a:r>
              <a:rPr lang="es-ES" sz="2400" b="1" dirty="0">
                <a:latin typeface="Arial" panose="020B0604020202020204" pitchFamily="34" charset="0"/>
                <a:cs typeface="Arial" panose="020B0604020202020204" pitchFamily="34" charset="0"/>
              </a:rPr>
              <a:t>alternativo por parte de la Asociación.</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1200329"/>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Método adecuado para que los miembros entreguen sus diezmos y donaciones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9093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19872" y="1412776"/>
            <a:ext cx="4912139"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Por tanto, velad, acordándoos que por tres años, de noche</a:t>
            </a:r>
          </a:p>
          <a:p>
            <a:pPr algn="ctr"/>
            <a:r>
              <a:rPr lang="es-ES" sz="2400" b="1" dirty="0">
                <a:latin typeface="Arial" panose="020B0604020202020204" pitchFamily="34" charset="0"/>
                <a:cs typeface="Arial" panose="020B0604020202020204" pitchFamily="34" charset="0"/>
              </a:rPr>
              <a:t>y de día, no he cesado de amonestar con lágrimas a cada uno” (</a:t>
            </a:r>
            <a:r>
              <a:rPr lang="es-ES" sz="2400" b="1" dirty="0" err="1">
                <a:latin typeface="Arial" panose="020B0604020202020204" pitchFamily="34" charset="0"/>
                <a:cs typeface="Arial" panose="020B0604020202020204" pitchFamily="34" charset="0"/>
              </a:rPr>
              <a:t>Hech</a:t>
            </a:r>
            <a:r>
              <a:rPr lang="es-ES" sz="2400" b="1" dirty="0">
                <a:latin typeface="Arial" panose="020B0604020202020204" pitchFamily="34" charset="0"/>
                <a:cs typeface="Arial" panose="020B0604020202020204" pitchFamily="34" charset="0"/>
              </a:rPr>
              <a:t>. 20:28-31;</a:t>
            </a:r>
          </a:p>
          <a:p>
            <a:pPr algn="ctr"/>
            <a:r>
              <a:rPr lang="es-ES" sz="2400" b="1" dirty="0">
                <a:latin typeface="Arial" panose="020B0604020202020204" pitchFamily="34" charset="0"/>
                <a:cs typeface="Arial" panose="020B0604020202020204" pitchFamily="34" charset="0"/>
              </a:rPr>
              <a:t>véase también 1 </a:t>
            </a:r>
            <a:r>
              <a:rPr lang="es-ES" sz="2400" b="1" dirty="0" err="1">
                <a:latin typeface="Arial" panose="020B0604020202020204" pitchFamily="34" charset="0"/>
                <a:cs typeface="Arial" panose="020B0604020202020204" pitchFamily="34" charset="0"/>
              </a:rPr>
              <a:t>Ped</a:t>
            </a:r>
            <a:r>
              <a:rPr lang="es-ES" sz="2400" b="1" dirty="0">
                <a:latin typeface="Arial" panose="020B0604020202020204" pitchFamily="34" charset="0"/>
                <a:cs typeface="Arial" panose="020B0604020202020204" pitchFamily="34" charset="0"/>
              </a:rPr>
              <a:t>. 5:1-3).</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404664"/>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iglesia debe ser guardada y alimentada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9247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988840"/>
            <a:ext cx="7938297" cy="193899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miembros deben anotar, en la lista</a:t>
            </a:r>
          </a:p>
          <a:p>
            <a:pPr algn="ctr"/>
            <a:r>
              <a:rPr lang="es-ES" sz="2400" b="1" dirty="0">
                <a:latin typeface="Arial" panose="020B0604020202020204" pitchFamily="34" charset="0"/>
                <a:cs typeface="Arial" panose="020B0604020202020204" pitchFamily="34" charset="0"/>
              </a:rPr>
              <a:t>impresa en el sobre, cuánto dan y para qué lo dan, y el tesorero debe </a:t>
            </a:r>
            <a:r>
              <a:rPr lang="es-ES" sz="2400" b="1" dirty="0" smtClean="0">
                <a:latin typeface="Arial" panose="020B0604020202020204" pitchFamily="34" charset="0"/>
                <a:cs typeface="Arial" panose="020B0604020202020204" pitchFamily="34" charset="0"/>
              </a:rPr>
              <a:t>asegurarse de </a:t>
            </a:r>
            <a:r>
              <a:rPr lang="es-ES" sz="2400" b="1" dirty="0">
                <a:latin typeface="Arial" panose="020B0604020202020204" pitchFamily="34" charset="0"/>
                <a:cs typeface="Arial" panose="020B0604020202020204" pitchFamily="34" charset="0"/>
              </a:rPr>
              <a:t>que el dinero incluido en el sobre coincida exactamente con el total anotado.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1200329"/>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Método adecuado para que los miembros entreguen sus diezmos y donaciones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5727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700808"/>
            <a:ext cx="8010305"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miembros deben colocar su nombre y su dirección en el sobre, </a:t>
            </a:r>
            <a:r>
              <a:rPr lang="es-ES" sz="2400" b="1" dirty="0" smtClean="0">
                <a:latin typeface="Arial" panose="020B0604020202020204" pitchFamily="34" charset="0"/>
                <a:cs typeface="Arial" panose="020B0604020202020204" pitchFamily="34" charset="0"/>
              </a:rPr>
              <a:t>colocándolo luego </a:t>
            </a:r>
            <a:r>
              <a:rPr lang="es-ES" sz="2400" b="1" dirty="0">
                <a:latin typeface="Arial" panose="020B0604020202020204" pitchFamily="34" charset="0"/>
                <a:cs typeface="Arial" panose="020B0604020202020204" pitchFamily="34" charset="0"/>
              </a:rPr>
              <a:t>en los platillos de la ofrenda, o bien entregarlo personalmente </a:t>
            </a:r>
            <a:r>
              <a:rPr lang="es-ES" sz="2400" b="1" dirty="0" smtClean="0">
                <a:latin typeface="Arial" panose="020B0604020202020204" pitchFamily="34" charset="0"/>
                <a:cs typeface="Arial" panose="020B0604020202020204" pitchFamily="34" charset="0"/>
              </a:rPr>
              <a:t>al tesorero</a:t>
            </a:r>
            <a:r>
              <a:rPr lang="es-ES" sz="2400" b="1" dirty="0">
                <a:latin typeface="Arial" panose="020B0604020202020204" pitchFamily="34" charset="0"/>
                <a:cs typeface="Arial" panose="020B0604020202020204" pitchFamily="34" charset="0"/>
              </a:rPr>
              <a:t>. El tesorero debe conservar esos sobres como comprobantes hasta </a:t>
            </a:r>
            <a:r>
              <a:rPr lang="es-ES" sz="2400" b="1" dirty="0" smtClean="0">
                <a:latin typeface="Arial" panose="020B0604020202020204" pitchFamily="34" charset="0"/>
                <a:cs typeface="Arial" panose="020B0604020202020204" pitchFamily="34" charset="0"/>
              </a:rPr>
              <a:t>que el </a:t>
            </a:r>
            <a:r>
              <a:rPr lang="es-ES" sz="2400" b="1" dirty="0">
                <a:latin typeface="Arial" panose="020B0604020202020204" pitchFamily="34" charset="0"/>
                <a:cs typeface="Arial" panose="020B0604020202020204" pitchFamily="34" charset="0"/>
              </a:rPr>
              <a:t>auditor de la Asociación revise las cuentas.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1200329"/>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Método adecuado para que los miembros entreguen sus diezmos y donaciones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1269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2039698"/>
            <a:ext cx="7866289" cy="193899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miembros que devuelven sus diezmos y sus ofrendas con cheques </a:t>
            </a:r>
            <a:r>
              <a:rPr lang="es-ES" sz="2400" b="1" dirty="0" smtClean="0">
                <a:latin typeface="Arial" panose="020B0604020202020204" pitchFamily="34" charset="0"/>
                <a:cs typeface="Arial" panose="020B0604020202020204" pitchFamily="34" charset="0"/>
              </a:rPr>
              <a:t>o con </a:t>
            </a:r>
            <a:r>
              <a:rPr lang="es-ES" sz="2400" b="1" dirty="0">
                <a:latin typeface="Arial" panose="020B0604020202020204" pitchFamily="34" charset="0"/>
                <a:cs typeface="Arial" panose="020B0604020202020204" pitchFamily="34" charset="0"/>
              </a:rPr>
              <a:t>giros postales, donde eso es legalmente posible, deben extender esos </a:t>
            </a:r>
            <a:r>
              <a:rPr lang="es-ES" sz="2400" b="1" dirty="0" smtClean="0">
                <a:latin typeface="Arial" panose="020B0604020202020204" pitchFamily="34" charset="0"/>
                <a:cs typeface="Arial" panose="020B0604020202020204" pitchFamily="34" charset="0"/>
              </a:rPr>
              <a:t>cheques o </a:t>
            </a:r>
            <a:r>
              <a:rPr lang="es-ES" sz="2400" b="1" dirty="0">
                <a:latin typeface="Arial" panose="020B0604020202020204" pitchFamily="34" charset="0"/>
                <a:cs typeface="Arial" panose="020B0604020202020204" pitchFamily="34" charset="0"/>
              </a:rPr>
              <a:t>esos giros postales a la orden de la iglesia, y no a la orden de alguna persona.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1200329"/>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Método adecuado para que los miembros entreguen sus diezmos y donaciones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4534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83968" y="1268760"/>
            <a:ext cx="4325941"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tesorero de la iglesia debe entregar</a:t>
            </a:r>
          </a:p>
          <a:p>
            <a:pPr algn="ctr"/>
            <a:r>
              <a:rPr lang="es-ES" sz="2400" b="1" dirty="0">
                <a:latin typeface="Arial" panose="020B0604020202020204" pitchFamily="34" charset="0"/>
                <a:cs typeface="Arial" panose="020B0604020202020204" pitchFamily="34" charset="0"/>
              </a:rPr>
              <a:t>prontamente, a quien corresponda, recibos por todas y cada una de las </a:t>
            </a:r>
            <a:r>
              <a:rPr lang="es-ES" sz="2400" b="1" dirty="0" smtClean="0">
                <a:latin typeface="Arial" panose="020B0604020202020204" pitchFamily="34" charset="0"/>
                <a:cs typeface="Arial" panose="020B0604020202020204" pitchFamily="34" charset="0"/>
              </a:rPr>
              <a:t>sumas de </a:t>
            </a:r>
            <a:r>
              <a:rPr lang="es-ES" sz="2400" b="1" dirty="0">
                <a:latin typeface="Arial" panose="020B0604020202020204" pitchFamily="34" charset="0"/>
                <a:cs typeface="Arial" panose="020B0604020202020204" pitchFamily="34" charset="0"/>
              </a:rPr>
              <a:t>dinero recibidas por la iglesia, por pequeña que sea la cantidad, </a:t>
            </a:r>
            <a:r>
              <a:rPr lang="es-ES" sz="2400" b="1" dirty="0" smtClean="0">
                <a:latin typeface="Arial" panose="020B0604020202020204" pitchFamily="34" charset="0"/>
                <a:cs typeface="Arial" panose="020B0604020202020204" pitchFamily="34" charset="0"/>
              </a:rPr>
              <a:t>conservando estricta </a:t>
            </a:r>
            <a:r>
              <a:rPr lang="es-ES" sz="2400" b="1" dirty="0">
                <a:latin typeface="Arial" panose="020B0604020202020204" pitchFamily="34" charset="0"/>
                <a:cs typeface="Arial" panose="020B0604020202020204" pitchFamily="34" charset="0"/>
              </a:rPr>
              <a:t>cuenta de todos los ingresos y los pagos.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771800" y="404664"/>
            <a:ext cx="5976663"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Recibos extendidos a los miembros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514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35896" y="1340768"/>
            <a:ext cx="4941519"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Todas las ofrendas generales</a:t>
            </a:r>
          </a:p>
          <a:p>
            <a:pPr algn="ctr"/>
            <a:r>
              <a:rPr lang="es-ES" sz="2400" b="1" dirty="0">
                <a:latin typeface="Arial" panose="020B0604020202020204" pitchFamily="34" charset="0"/>
                <a:cs typeface="Arial" panose="020B0604020202020204" pitchFamily="34" charset="0"/>
              </a:rPr>
              <a:t>que se recogen “sueltas” deben ser contadas por el tesorero en </a:t>
            </a:r>
            <a:r>
              <a:rPr lang="es-ES" sz="2400" b="1" dirty="0" smtClean="0">
                <a:latin typeface="Arial" panose="020B0604020202020204" pitchFamily="34" charset="0"/>
                <a:cs typeface="Arial" panose="020B0604020202020204" pitchFamily="34" charset="0"/>
              </a:rPr>
              <a:t>presencia de </a:t>
            </a:r>
            <a:r>
              <a:rPr lang="es-ES" sz="2400" b="1" dirty="0">
                <a:latin typeface="Arial" panose="020B0604020202020204" pitchFamily="34" charset="0"/>
                <a:cs typeface="Arial" panose="020B0604020202020204" pitchFamily="34" charset="0"/>
              </a:rPr>
              <a:t>otro oficial de la iglesia, preferiblemente un diácono o una diaconisa,</a:t>
            </a:r>
          </a:p>
          <a:p>
            <a:pPr algn="ctr"/>
            <a:r>
              <a:rPr lang="es-ES" sz="2400" b="1" dirty="0">
                <a:latin typeface="Arial" panose="020B0604020202020204" pitchFamily="34" charset="0"/>
                <a:cs typeface="Arial" panose="020B0604020202020204" pitchFamily="34" charset="0"/>
              </a:rPr>
              <a:t>extendiendo un recibo a este oficial.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771800" y="404664"/>
            <a:ext cx="5976663"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Recibos extendidos a los miembros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9393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556091" y="1556787"/>
            <a:ext cx="5336389" cy="3816429"/>
          </a:xfrm>
          <a:prstGeom prst="rect">
            <a:avLst/>
          </a:prstGeom>
          <a:noFill/>
        </p:spPr>
        <p:txBody>
          <a:bodyPr wrap="square" rtlCol="0">
            <a:spAutoFit/>
          </a:bodyPr>
          <a:lstStyle/>
          <a:p>
            <a:pPr algn="ctr"/>
            <a:r>
              <a:rPr lang="es-ES" sz="2200" b="1" dirty="0">
                <a:latin typeface="Arial" panose="020B0604020202020204" pitchFamily="34" charset="0"/>
                <a:cs typeface="Arial" panose="020B0604020202020204" pitchFamily="34" charset="0"/>
              </a:rPr>
              <a:t>El tesorero de </a:t>
            </a:r>
            <a:r>
              <a:rPr lang="es-ES" sz="2200" b="1" dirty="0" smtClean="0">
                <a:latin typeface="Arial" panose="020B0604020202020204" pitchFamily="34" charset="0"/>
                <a:cs typeface="Arial" panose="020B0604020202020204" pitchFamily="34" charset="0"/>
              </a:rPr>
              <a:t>la iglesia</a:t>
            </a:r>
            <a:r>
              <a:rPr lang="es-ES" sz="2200" b="1" dirty="0">
                <a:latin typeface="Arial" panose="020B0604020202020204" pitchFamily="34" charset="0"/>
                <a:cs typeface="Arial" panose="020B0604020202020204" pitchFamily="34" charset="0"/>
              </a:rPr>
              <a:t>, al enviar las remesas de fondos al tesorero de la Asociación, debe </a:t>
            </a:r>
            <a:r>
              <a:rPr lang="es-ES" sz="2200" b="1" dirty="0" smtClean="0">
                <a:latin typeface="Arial" panose="020B0604020202020204" pitchFamily="34" charset="0"/>
                <a:cs typeface="Arial" panose="020B0604020202020204" pitchFamily="34" charset="0"/>
              </a:rPr>
              <a:t>hacer todos </a:t>
            </a:r>
            <a:r>
              <a:rPr lang="es-ES" sz="2200" b="1" dirty="0">
                <a:latin typeface="Arial" panose="020B0604020202020204" pitchFamily="34" charset="0"/>
                <a:cs typeface="Arial" panose="020B0604020202020204" pitchFamily="34" charset="0"/>
              </a:rPr>
              <a:t>los cheques o los giros a la orden de la Asociación, donde eso sea </a:t>
            </a:r>
            <a:r>
              <a:rPr lang="es-ES" sz="2200" b="1" dirty="0" smtClean="0">
                <a:latin typeface="Arial" panose="020B0604020202020204" pitchFamily="34" charset="0"/>
                <a:cs typeface="Arial" panose="020B0604020202020204" pitchFamily="34" charset="0"/>
              </a:rPr>
              <a:t>posible legalmente</a:t>
            </a:r>
            <a:r>
              <a:rPr lang="es-ES" sz="2200" b="1" dirty="0">
                <a:latin typeface="Arial" panose="020B0604020202020204" pitchFamily="34" charset="0"/>
                <a:cs typeface="Arial" panose="020B0604020202020204" pitchFamily="34" charset="0"/>
              </a:rPr>
              <a:t>, y no a la orden de una persona en particular. Debe incluir, con </a:t>
            </a:r>
            <a:r>
              <a:rPr lang="es-ES" sz="2200" b="1" dirty="0" smtClean="0">
                <a:latin typeface="Arial" panose="020B0604020202020204" pitchFamily="34" charset="0"/>
                <a:cs typeface="Arial" panose="020B0604020202020204" pitchFamily="34" charset="0"/>
              </a:rPr>
              <a:t>la remesa</a:t>
            </a:r>
            <a:r>
              <a:rPr lang="es-ES" sz="2200" b="1" dirty="0">
                <a:latin typeface="Arial" panose="020B0604020202020204" pitchFamily="34" charset="0"/>
                <a:cs typeface="Arial" panose="020B0604020202020204" pitchFamily="34" charset="0"/>
              </a:rPr>
              <a:t>, la hoja duplicada del libro de tesorería de la iglesia. Los formularios </a:t>
            </a:r>
            <a:r>
              <a:rPr lang="es-ES" sz="2200" b="1" dirty="0" smtClean="0">
                <a:latin typeface="Arial" panose="020B0604020202020204" pitchFamily="34" charset="0"/>
                <a:cs typeface="Arial" panose="020B0604020202020204" pitchFamily="34" charset="0"/>
              </a:rPr>
              <a:t>para las </a:t>
            </a:r>
            <a:r>
              <a:rPr lang="es-ES" sz="2200" b="1" dirty="0">
                <a:latin typeface="Arial" panose="020B0604020202020204" pitchFamily="34" charset="0"/>
                <a:cs typeface="Arial" panose="020B0604020202020204" pitchFamily="34" charset="0"/>
              </a:rPr>
              <a:t>remesas son proporcionados por la Asociación.</a:t>
            </a:r>
            <a:endParaRPr lang="pt-BR" sz="22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Método correcto para remitir los fondos a la Asociación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753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1988840"/>
            <a:ext cx="4714706"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Deben conservarse los documentos financieros,</a:t>
            </a:r>
          </a:p>
          <a:p>
            <a:pPr algn="ctr"/>
            <a:r>
              <a:rPr lang="es-ES" sz="2400" b="1" dirty="0">
                <a:latin typeface="Arial" panose="020B0604020202020204" pitchFamily="34" charset="0"/>
                <a:cs typeface="Arial" panose="020B0604020202020204" pitchFamily="34" charset="0"/>
              </a:rPr>
              <a:t>tales como comprobantes, facturas o constancias de pago, por todos</a:t>
            </a:r>
          </a:p>
          <a:p>
            <a:pPr algn="ctr"/>
            <a:r>
              <a:rPr lang="es-ES" sz="2400" b="1" dirty="0">
                <a:latin typeface="Arial" panose="020B0604020202020204" pitchFamily="34" charset="0"/>
                <a:cs typeface="Arial" panose="020B0604020202020204" pitchFamily="34" charset="0"/>
              </a:rPr>
              <a:t>los fondos recibidos o desembolsados, de acuerdo con el sistema autorizado por</a:t>
            </a:r>
          </a:p>
          <a:p>
            <a:pPr algn="ctr"/>
            <a:r>
              <a:rPr lang="es-ES" sz="2400" b="1" dirty="0">
                <a:latin typeface="Arial" panose="020B0604020202020204" pitchFamily="34" charset="0"/>
                <a:cs typeface="Arial" panose="020B0604020202020204" pitchFamily="34" charset="0"/>
              </a:rPr>
              <a:t>la Asociación local.</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Conservación</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los</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comprobantes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7109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342650" y="1700808"/>
            <a:ext cx="4090289"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tesorero de la Asociación, o alguna otra</a:t>
            </a:r>
          </a:p>
          <a:p>
            <a:pPr algn="ctr"/>
            <a:r>
              <a:rPr lang="es-ES" sz="2400" b="1" dirty="0">
                <a:latin typeface="Arial" panose="020B0604020202020204" pitchFamily="34" charset="0"/>
                <a:cs typeface="Arial" panose="020B0604020202020204" pitchFamily="34" charset="0"/>
              </a:rPr>
              <a:t>persona designada por la Junta Directiva de la Asociación, debe revisar los </a:t>
            </a:r>
            <a:r>
              <a:rPr lang="es-ES" sz="2400" b="1" dirty="0" smtClean="0">
                <a:latin typeface="Arial" panose="020B0604020202020204" pitchFamily="34" charset="0"/>
                <a:cs typeface="Arial" panose="020B0604020202020204" pitchFamily="34" charset="0"/>
              </a:rPr>
              <a:t>libros de </a:t>
            </a:r>
            <a:r>
              <a:rPr lang="es-ES" sz="2400" b="1" dirty="0">
                <a:latin typeface="Arial" panose="020B0604020202020204" pitchFamily="34" charset="0"/>
                <a:cs typeface="Arial" panose="020B0604020202020204" pitchFamily="34" charset="0"/>
              </a:rPr>
              <a:t>tesorería de las iglesias locales, generalmente cada año.</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Los libros deben ser auditados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0568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980728"/>
            <a:ext cx="4968551" cy="4401205"/>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Estos libros y los demás registros relativos a la obra del tesorero de la </a:t>
            </a:r>
            <a:r>
              <a:rPr lang="es-ES" sz="2000" b="1" dirty="0" smtClean="0">
                <a:latin typeface="Arial" panose="020B0604020202020204" pitchFamily="34" charset="0"/>
                <a:cs typeface="Arial" panose="020B0604020202020204" pitchFamily="34" charset="0"/>
              </a:rPr>
              <a:t>iglesia, del </a:t>
            </a:r>
            <a:r>
              <a:rPr lang="es-ES" sz="2000" b="1" dirty="0">
                <a:latin typeface="Arial" panose="020B0604020202020204" pitchFamily="34" charset="0"/>
                <a:cs typeface="Arial" panose="020B0604020202020204" pitchFamily="34" charset="0"/>
              </a:rPr>
              <a:t>tesorero de la escuela de la iglesia y del tesorero de cualquier otro </a:t>
            </a:r>
            <a:r>
              <a:rPr lang="es-ES" sz="2000" b="1" dirty="0" smtClean="0">
                <a:latin typeface="Arial" panose="020B0604020202020204" pitchFamily="34" charset="0"/>
                <a:cs typeface="Arial" panose="020B0604020202020204" pitchFamily="34" charset="0"/>
              </a:rPr>
              <a:t>órgano o </a:t>
            </a:r>
            <a:r>
              <a:rPr lang="es-ES" sz="2000" b="1" dirty="0">
                <a:latin typeface="Arial" panose="020B0604020202020204" pitchFamily="34" charset="0"/>
                <a:cs typeface="Arial" panose="020B0604020202020204" pitchFamily="34" charset="0"/>
              </a:rPr>
              <a:t>departamento, pueden ser pedidos e inspeccionados en cualquier </a:t>
            </a:r>
            <a:r>
              <a:rPr lang="es-ES" sz="2000" b="1" dirty="0" smtClean="0">
                <a:latin typeface="Arial" panose="020B0604020202020204" pitchFamily="34" charset="0"/>
                <a:cs typeface="Arial" panose="020B0604020202020204" pitchFamily="34" charset="0"/>
              </a:rPr>
              <a:t>momento por </a:t>
            </a:r>
            <a:r>
              <a:rPr lang="es-ES" sz="2000" b="1" dirty="0">
                <a:latin typeface="Arial" panose="020B0604020202020204" pitchFamily="34" charset="0"/>
                <a:cs typeface="Arial" panose="020B0604020202020204" pitchFamily="34" charset="0"/>
              </a:rPr>
              <a:t>el auditor de la Asociación, por el pastor, por el líder del distrito, por </a:t>
            </a:r>
            <a:r>
              <a:rPr lang="es-ES" sz="2000" b="1" dirty="0" smtClean="0">
                <a:latin typeface="Arial" panose="020B0604020202020204" pitchFamily="34" charset="0"/>
                <a:cs typeface="Arial" panose="020B0604020202020204" pitchFamily="34" charset="0"/>
              </a:rPr>
              <a:t>el primer </a:t>
            </a:r>
            <a:r>
              <a:rPr lang="es-ES" sz="2000" b="1" dirty="0">
                <a:latin typeface="Arial" panose="020B0604020202020204" pitchFamily="34" charset="0"/>
                <a:cs typeface="Arial" panose="020B0604020202020204" pitchFamily="34" charset="0"/>
              </a:rPr>
              <a:t>anciano de la iglesia o por cualquier otra persona designada por la Junta</a:t>
            </a:r>
          </a:p>
          <a:p>
            <a:pPr algn="ctr"/>
            <a:r>
              <a:rPr lang="es-ES" sz="2000" b="1" dirty="0">
                <a:latin typeface="Arial" panose="020B0604020202020204" pitchFamily="34" charset="0"/>
                <a:cs typeface="Arial" panose="020B0604020202020204" pitchFamily="34" charset="0"/>
              </a:rPr>
              <a:t>Directiva de la iglesia; pero, fuera de ellos, no deben facilitarse a persona </a:t>
            </a:r>
            <a:r>
              <a:rPr lang="es-ES" sz="2000" b="1" dirty="0" smtClean="0">
                <a:latin typeface="Arial" panose="020B0604020202020204" pitchFamily="34" charset="0"/>
                <a:cs typeface="Arial" panose="020B0604020202020204" pitchFamily="34" charset="0"/>
              </a:rPr>
              <a:t>alguna no </a:t>
            </a:r>
            <a:r>
              <a:rPr lang="es-ES" sz="2000" b="1" dirty="0">
                <a:latin typeface="Arial" panose="020B0604020202020204" pitchFamily="34" charset="0"/>
                <a:cs typeface="Arial" panose="020B0604020202020204" pitchFamily="34" charset="0"/>
              </a:rPr>
              <a:t>autorizada (véase la p. 137).</a:t>
            </a:r>
            <a:endParaRPr lang="pt-BR" sz="20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Los libros deben ser auditados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3887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988840"/>
            <a:ext cx="4711332"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las reuniones administrativas regulares de la iglesia, se deben presentar</a:t>
            </a:r>
          </a:p>
          <a:p>
            <a:pPr algn="ctr"/>
            <a:r>
              <a:rPr lang="es-ES" sz="2400" b="1" dirty="0">
                <a:latin typeface="Arial" panose="020B0604020202020204" pitchFamily="34" charset="0"/>
                <a:cs typeface="Arial" panose="020B0604020202020204" pitchFamily="34" charset="0"/>
              </a:rPr>
              <a:t>informes de todos los fondos recibidos y desembolsados. Debe darse una copia,</a:t>
            </a:r>
          </a:p>
          <a:p>
            <a:pPr algn="ctr"/>
            <a:r>
              <a:rPr lang="es-ES" sz="2400" b="1" dirty="0">
                <a:latin typeface="Arial" panose="020B0604020202020204" pitchFamily="34" charset="0"/>
                <a:cs typeface="Arial" panose="020B0604020202020204" pitchFamily="34" charset="0"/>
              </a:rPr>
              <a:t>de dichos informes, a los principales oficiales de la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Los libros deben ser auditados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1839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5536" y="1887790"/>
            <a:ext cx="3744416" cy="4493538"/>
          </a:xfrm>
          <a:prstGeom prst="rect">
            <a:avLst/>
          </a:prstGeom>
          <a:noFill/>
        </p:spPr>
        <p:txBody>
          <a:bodyPr wrap="square" rtlCol="0">
            <a:spAutoFit/>
          </a:bodyPr>
          <a:lstStyle/>
          <a:p>
            <a:pPr algn="ctr"/>
            <a:r>
              <a:rPr lang="pt-BR" sz="2200" b="1" dirty="0">
                <a:latin typeface="Arial" panose="020B0604020202020204" pitchFamily="34" charset="0"/>
                <a:cs typeface="Arial" panose="020B0604020202020204" pitchFamily="34" charset="0"/>
              </a:rPr>
              <a:t>“Agora vos rogamos, irmãos, que </a:t>
            </a:r>
            <a:r>
              <a:rPr lang="pt-BR" sz="2200" b="1" dirty="0" smtClean="0">
                <a:latin typeface="Arial" panose="020B0604020202020204" pitchFamily="34" charset="0"/>
                <a:cs typeface="Arial" panose="020B0604020202020204" pitchFamily="34" charset="0"/>
              </a:rPr>
              <a:t>acateis com </a:t>
            </a:r>
            <a:r>
              <a:rPr lang="pt-BR" sz="2200" b="1" dirty="0">
                <a:latin typeface="Arial" panose="020B0604020202020204" pitchFamily="34" charset="0"/>
                <a:cs typeface="Arial" panose="020B0604020202020204" pitchFamily="34" charset="0"/>
              </a:rPr>
              <a:t>apreço os que trabalham entre vós e os que vos presidem no Senhor e vos</a:t>
            </a:r>
          </a:p>
          <a:p>
            <a:pPr algn="ctr"/>
            <a:r>
              <a:rPr lang="pt-BR" sz="2200" b="1" dirty="0">
                <a:latin typeface="Arial" panose="020B0604020202020204" pitchFamily="34" charset="0"/>
                <a:cs typeface="Arial" panose="020B0604020202020204" pitchFamily="34" charset="0"/>
              </a:rPr>
              <a:t>admoestam; e que os tenhais com amor em máxima consideração, por causa </a:t>
            </a:r>
            <a:r>
              <a:rPr lang="pt-BR" sz="2200" b="1" dirty="0" smtClean="0">
                <a:latin typeface="Arial" panose="020B0604020202020204" pitchFamily="34" charset="0"/>
                <a:cs typeface="Arial" panose="020B0604020202020204" pitchFamily="34" charset="0"/>
              </a:rPr>
              <a:t>do trabalho </a:t>
            </a:r>
            <a:r>
              <a:rPr lang="pt-BR" sz="2200" b="1" dirty="0">
                <a:latin typeface="Arial" panose="020B0604020202020204" pitchFamily="34" charset="0"/>
                <a:cs typeface="Arial" panose="020B0604020202020204" pitchFamily="34" charset="0"/>
              </a:rPr>
              <a:t>que realizam. Vivei em paz uns com os outros” (1Ts 5:12, 13; ver também</a:t>
            </a:r>
          </a:p>
          <a:p>
            <a:pPr algn="ctr"/>
            <a:r>
              <a:rPr lang="pt-BR" sz="2200" b="1" dirty="0">
                <a:latin typeface="Arial" panose="020B0604020202020204" pitchFamily="34" charset="0"/>
                <a:cs typeface="Arial" panose="020B0604020202020204" pitchFamily="34" charset="0"/>
              </a:rPr>
              <a:t>1Tm 5:17; </a:t>
            </a:r>
            <a:r>
              <a:rPr lang="pt-BR" sz="2200" b="1" dirty="0" err="1">
                <a:latin typeface="Arial" panose="020B0604020202020204" pitchFamily="34" charset="0"/>
                <a:cs typeface="Arial" panose="020B0604020202020204" pitchFamily="34" charset="0"/>
              </a:rPr>
              <a:t>Hb</a:t>
            </a:r>
            <a:r>
              <a:rPr lang="pt-BR" sz="2200" b="1" dirty="0">
                <a:latin typeface="Arial" panose="020B0604020202020204" pitchFamily="34" charset="0"/>
                <a:cs typeface="Arial" panose="020B0604020202020204" pitchFamily="34" charset="0"/>
              </a:rPr>
              <a:t> 13:7, 17).</a:t>
            </a:r>
          </a:p>
        </p:txBody>
      </p:sp>
      <p:sp>
        <p:nvSpPr>
          <p:cNvPr id="3" name="CaixaDeTexto 2"/>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Respeto por los ministros y los dirigentes de la iglesia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7365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556792"/>
            <a:ext cx="4721335"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Cuando se informa el número de personas que devuelven sus diezmos </a:t>
            </a:r>
            <a:r>
              <a:rPr lang="es-ES" sz="2400" b="1" dirty="0" smtClean="0">
                <a:latin typeface="Arial" panose="020B0604020202020204" pitchFamily="34" charset="0"/>
                <a:cs typeface="Arial" panose="020B0604020202020204" pitchFamily="34" charset="0"/>
              </a:rPr>
              <a:t>a la </a:t>
            </a:r>
            <a:r>
              <a:rPr lang="es-ES" sz="2400" b="1" dirty="0">
                <a:latin typeface="Arial" panose="020B0604020202020204" pitchFamily="34" charset="0"/>
                <a:cs typeface="Arial" panose="020B0604020202020204" pitchFamily="34" charset="0"/>
              </a:rPr>
              <a:t>iglesia, la esposa y los hijos menores que no tienen entradas, pero que </a:t>
            </a:r>
            <a:r>
              <a:rPr lang="es-ES" sz="2400" b="1" dirty="0" smtClean="0">
                <a:latin typeface="Arial" panose="020B0604020202020204" pitchFamily="34" charset="0"/>
                <a:cs typeface="Arial" panose="020B0604020202020204" pitchFamily="34" charset="0"/>
              </a:rPr>
              <a:t>son miembros </a:t>
            </a:r>
            <a:r>
              <a:rPr lang="es-ES" sz="2400" b="1" dirty="0">
                <a:latin typeface="Arial" panose="020B0604020202020204" pitchFamily="34" charset="0"/>
                <a:cs typeface="Arial" panose="020B0604020202020204" pitchFamily="34" charset="0"/>
              </a:rPr>
              <a:t>de la iglesia, también deben ser contados como diezmeros, </a:t>
            </a:r>
            <a:r>
              <a:rPr lang="es-ES" sz="2400" b="1" dirty="0" smtClean="0">
                <a:latin typeface="Arial" panose="020B0604020202020204" pitchFamily="34" charset="0"/>
                <a:cs typeface="Arial" panose="020B0604020202020204" pitchFamily="34" charset="0"/>
              </a:rPr>
              <a:t>además del </a:t>
            </a:r>
            <a:r>
              <a:rPr lang="es-ES" sz="2400" b="1" dirty="0">
                <a:latin typeface="Arial" panose="020B0604020202020204" pitchFamily="34" charset="0"/>
                <a:cs typeface="Arial" panose="020B0604020202020204" pitchFamily="34" charset="0"/>
              </a:rPr>
              <a:t>jefe de la familia.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Los libros deben ser auditados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547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2" y="1412776"/>
            <a:ext cx="5336389"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tesorero </a:t>
            </a:r>
            <a:r>
              <a:rPr lang="es-ES" sz="2400" b="1" dirty="0" smtClean="0">
                <a:latin typeface="Arial" panose="020B0604020202020204" pitchFamily="34" charset="0"/>
                <a:cs typeface="Arial" panose="020B0604020202020204" pitchFamily="34" charset="0"/>
              </a:rPr>
              <a:t>debe recordar </a:t>
            </a:r>
            <a:r>
              <a:rPr lang="es-ES" sz="2400" b="1" dirty="0">
                <a:latin typeface="Arial" panose="020B0604020202020204" pitchFamily="34" charset="0"/>
                <a:cs typeface="Arial" panose="020B0604020202020204" pitchFamily="34" charset="0"/>
              </a:rPr>
              <a:t>siempre que sus relaciones con cada uno de los miembros son estrictamente</a:t>
            </a:r>
          </a:p>
          <a:p>
            <a:pPr algn="ctr"/>
            <a:r>
              <a:rPr lang="es-ES" sz="2400" b="1" dirty="0">
                <a:latin typeface="Arial" panose="020B0604020202020204" pitchFamily="34" charset="0"/>
                <a:cs typeface="Arial" panose="020B0604020202020204" pitchFamily="34" charset="0"/>
              </a:rPr>
              <a:t>confidenciales. Debe tener cuidado de no hacer jamás comentarios</a:t>
            </a:r>
          </a:p>
          <a:p>
            <a:pPr algn="ctr"/>
            <a:r>
              <a:rPr lang="es-ES" sz="2400" b="1" dirty="0">
                <a:latin typeface="Arial" panose="020B0604020202020204" pitchFamily="34" charset="0"/>
                <a:cs typeface="Arial" panose="020B0604020202020204" pitchFamily="34" charset="0"/>
              </a:rPr>
              <a:t>sobre el diezmo devuelto por algún miembro, o sobre las entradas, o </a:t>
            </a:r>
            <a:r>
              <a:rPr lang="es-ES" sz="2400" b="1" dirty="0" smtClean="0">
                <a:latin typeface="Arial" panose="020B0604020202020204" pitchFamily="34" charset="0"/>
                <a:cs typeface="Arial" panose="020B0604020202020204" pitchFamily="34" charset="0"/>
              </a:rPr>
              <a:t>sobre cualquier </a:t>
            </a:r>
            <a:r>
              <a:rPr lang="es-ES" sz="2400" b="1" dirty="0">
                <a:latin typeface="Arial" panose="020B0604020202020204" pitchFamily="34" charset="0"/>
                <a:cs typeface="Arial" panose="020B0604020202020204" pitchFamily="34" charset="0"/>
              </a:rPr>
              <a:t>otra cosa que se relacione con esto, excepto con los que comparten </a:t>
            </a:r>
            <a:r>
              <a:rPr lang="es-ES" sz="2400" b="1" dirty="0" smtClean="0">
                <a:latin typeface="Arial" panose="020B0604020202020204" pitchFamily="34" charset="0"/>
                <a:cs typeface="Arial" panose="020B0604020202020204" pitchFamily="34" charset="0"/>
              </a:rPr>
              <a:t>la responsabilidad </a:t>
            </a:r>
            <a:r>
              <a:rPr lang="es-ES" sz="2400" b="1" dirty="0">
                <a:latin typeface="Arial" panose="020B0604020202020204" pitchFamily="34" charset="0"/>
                <a:cs typeface="Arial" panose="020B0604020202020204" pitchFamily="34" charset="0"/>
              </a:rPr>
              <a:t>de la obra con él. Puede causarse mucho daño si no se observa</a:t>
            </a:r>
          </a:p>
          <a:p>
            <a:pPr algn="ctr"/>
            <a:r>
              <a:rPr lang="es-ES" sz="2400" b="1" dirty="0">
                <a:latin typeface="Arial" panose="020B0604020202020204" pitchFamily="34" charset="0"/>
                <a:cs typeface="Arial" panose="020B0604020202020204" pitchFamily="34" charset="0"/>
              </a:rPr>
              <a:t>esta norma.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627784" y="404664"/>
            <a:ext cx="6120679"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Las relaciones con los miembros deben ser confidenciales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5809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824404"/>
            <a:ext cx="6768752" cy="2116764"/>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588847"/>
            <a:ext cx="6624736" cy="1938992"/>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a:solidFill>
                  <a:schemeClr val="bg1"/>
                </a:solidFill>
                <a:latin typeface="Arial" panose="020B0604020202020204" pitchFamily="34" charset="0"/>
                <a:cs typeface="Arial" panose="020B0604020202020204" pitchFamily="34" charset="0"/>
              </a:rPr>
              <a:t>El </a:t>
            </a:r>
            <a:r>
              <a:rPr lang="pt-BR" sz="6000" b="1" dirty="0" err="1">
                <a:solidFill>
                  <a:schemeClr val="bg1"/>
                </a:solidFill>
                <a:latin typeface="Arial" panose="020B0604020202020204" pitchFamily="34" charset="0"/>
                <a:cs typeface="Arial" panose="020B0604020202020204" pitchFamily="34" charset="0"/>
              </a:rPr>
              <a:t>coordinador</a:t>
            </a:r>
            <a:r>
              <a:rPr lang="pt-BR" sz="6000" b="1" dirty="0">
                <a:solidFill>
                  <a:schemeClr val="bg1"/>
                </a:solidFill>
                <a:latin typeface="Arial" panose="020B0604020202020204" pitchFamily="34" charset="0"/>
                <a:cs typeface="Arial" panose="020B0604020202020204" pitchFamily="34" charset="0"/>
              </a:rPr>
              <a:t> de </a:t>
            </a:r>
            <a:r>
              <a:rPr lang="pt-BR" sz="6000" b="1" dirty="0" err="1">
                <a:solidFill>
                  <a:schemeClr val="bg1"/>
                </a:solidFill>
                <a:latin typeface="Arial" panose="020B0604020202020204" pitchFamily="34" charset="0"/>
                <a:cs typeface="Arial" panose="020B0604020202020204" pitchFamily="34" charset="0"/>
              </a:rPr>
              <a:t>interesados</a:t>
            </a:r>
            <a:endParaRPr lang="pt-BR"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3872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771800" y="476672"/>
            <a:ext cx="5826925"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Se debe elegir un coordinador de interesados, para asegurarse de que </a:t>
            </a:r>
            <a:r>
              <a:rPr lang="es-ES" sz="2400" b="1" dirty="0" smtClean="0">
                <a:latin typeface="Arial" panose="020B0604020202020204" pitchFamily="34" charset="0"/>
                <a:cs typeface="Arial" panose="020B0604020202020204" pitchFamily="34" charset="0"/>
              </a:rPr>
              <a:t>el gran </a:t>
            </a:r>
            <a:r>
              <a:rPr lang="es-ES" sz="2400" b="1" dirty="0">
                <a:latin typeface="Arial" panose="020B0604020202020204" pitchFamily="34" charset="0"/>
                <a:cs typeface="Arial" panose="020B0604020202020204" pitchFamily="34" charset="0"/>
              </a:rPr>
              <a:t>número de personas interesadas por medio de la penetración misionera </a:t>
            </a:r>
            <a:r>
              <a:rPr lang="es-ES" sz="2400" b="1" dirty="0" smtClean="0">
                <a:latin typeface="Arial" panose="020B0604020202020204" pitchFamily="34" charset="0"/>
                <a:cs typeface="Arial" panose="020B0604020202020204" pitchFamily="34" charset="0"/>
              </a:rPr>
              <a:t>de la </a:t>
            </a:r>
            <a:r>
              <a:rPr lang="es-ES" sz="2400" b="1" dirty="0">
                <a:latin typeface="Arial" panose="020B0604020202020204" pitchFamily="34" charset="0"/>
                <a:cs typeface="Arial" panose="020B0604020202020204" pitchFamily="34" charset="0"/>
              </a:rPr>
              <a:t>iglesia sea rápidamente atendido. Este coordinador es miembro de la </a:t>
            </a:r>
            <a:r>
              <a:rPr lang="es-ES" sz="2400" b="1" dirty="0" smtClean="0">
                <a:latin typeface="Arial" panose="020B0604020202020204" pitchFamily="34" charset="0"/>
                <a:cs typeface="Arial" panose="020B0604020202020204" pitchFamily="34" charset="0"/>
              </a:rPr>
              <a:t>Junta Directiva </a:t>
            </a:r>
            <a:r>
              <a:rPr lang="es-ES" sz="2400" b="1" dirty="0">
                <a:latin typeface="Arial" panose="020B0604020202020204" pitchFamily="34" charset="0"/>
                <a:cs typeface="Arial" panose="020B0604020202020204" pitchFamily="34" charset="0"/>
              </a:rPr>
              <a:t>de la iglesia y de la comisión directiva del departamento de Ministerio</a:t>
            </a:r>
          </a:p>
          <a:p>
            <a:pPr algn="ctr"/>
            <a:r>
              <a:rPr lang="es-ES" sz="2400" b="1" dirty="0">
                <a:latin typeface="Arial" panose="020B0604020202020204" pitchFamily="34" charset="0"/>
                <a:cs typeface="Arial" panose="020B0604020202020204" pitchFamily="34" charset="0"/>
              </a:rPr>
              <a:t>Personal, y trabaja directamente con el pastor de la iglesia y con el </a:t>
            </a:r>
            <a:r>
              <a:rPr lang="es-ES" sz="2400" b="1" dirty="0" smtClean="0">
                <a:latin typeface="Arial" panose="020B0604020202020204" pitchFamily="34" charset="0"/>
                <a:cs typeface="Arial" panose="020B0604020202020204" pitchFamily="34" charset="0"/>
              </a:rPr>
              <a:t>presidente de </a:t>
            </a:r>
            <a:r>
              <a:rPr lang="es-ES" sz="2400" b="1" dirty="0">
                <a:latin typeface="Arial" panose="020B0604020202020204" pitchFamily="34" charset="0"/>
                <a:cs typeface="Arial" panose="020B0604020202020204" pitchFamily="34" charset="0"/>
              </a:rPr>
              <a:t>la comisión directiva de Ministerio Personal.</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4603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330284" y="1340768"/>
            <a:ext cx="7268439" cy="46166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deberes correspondientes a este cargo son:</a:t>
            </a:r>
            <a:endParaRPr lang="pt-BR" sz="2400" b="1" dirty="0">
              <a:latin typeface="Arial" panose="020B0604020202020204" pitchFamily="34" charset="0"/>
              <a:cs typeface="Arial" panose="020B0604020202020204" pitchFamily="34" charset="0"/>
            </a:endParaRPr>
          </a:p>
        </p:txBody>
      </p:sp>
      <p:sp>
        <p:nvSpPr>
          <p:cNvPr id="4" name="CaixaDeTexto 3"/>
          <p:cNvSpPr txBox="1"/>
          <p:nvPr/>
        </p:nvSpPr>
        <p:spPr>
          <a:xfrm>
            <a:off x="1214919" y="2074111"/>
            <a:ext cx="7383806"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s-ES" sz="2400" b="1" dirty="0">
                <a:latin typeface="Arial" panose="020B0604020202020204" pitchFamily="34" charset="0"/>
                <a:cs typeface="Arial" panose="020B0604020202020204" pitchFamily="34" charset="0"/>
              </a:rPr>
              <a:t>Mantener una lista actualizada de todas las personas interesadas </a:t>
            </a:r>
            <a:r>
              <a:rPr lang="es-ES" sz="2400" b="1" dirty="0" smtClean="0">
                <a:latin typeface="Arial" panose="020B0604020202020204" pitchFamily="34" charset="0"/>
                <a:cs typeface="Arial" panose="020B0604020202020204" pitchFamily="34" charset="0"/>
              </a:rPr>
              <a:t>recibidas por </a:t>
            </a:r>
            <a:r>
              <a:rPr lang="es-ES" sz="2400" b="1" dirty="0">
                <a:latin typeface="Arial" panose="020B0604020202020204" pitchFamily="34" charset="0"/>
                <a:cs typeface="Arial" panose="020B0604020202020204" pitchFamily="34" charset="0"/>
              </a:rPr>
              <a:t>la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633799" y="1931348"/>
            <a:ext cx="800219" cy="1200329"/>
          </a:xfrm>
          <a:prstGeom prst="rect">
            <a:avLst/>
          </a:prstGeom>
          <a:noFill/>
        </p:spPr>
        <p:txBody>
          <a:bodyPr wrap="none" rtlCol="0">
            <a:spAutoFit/>
          </a:bodyPr>
          <a:lstStyle/>
          <a:p>
            <a:r>
              <a:rPr lang="pt-BR" sz="7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1</a:t>
            </a:r>
            <a:endParaRPr lang="pt-BR" sz="7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endParaRPr>
          </a:p>
        </p:txBody>
      </p:sp>
      <p:sp>
        <p:nvSpPr>
          <p:cNvPr id="6" name="CaixaDeTexto 5"/>
          <p:cNvSpPr txBox="1"/>
          <p:nvPr/>
        </p:nvSpPr>
        <p:spPr>
          <a:xfrm>
            <a:off x="1214919" y="3011468"/>
            <a:ext cx="7383806" cy="1569660"/>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s-ES" sz="2400" b="1" dirty="0">
                <a:latin typeface="Arial" panose="020B0604020202020204" pitchFamily="34" charset="0"/>
                <a:cs typeface="Arial" panose="020B0604020202020204" pitchFamily="34" charset="0"/>
              </a:rPr>
              <a:t>Ayudar al pastor y al presidente de la comisión directiva de </a:t>
            </a:r>
            <a:r>
              <a:rPr lang="es-ES" sz="2400" b="1" dirty="0" smtClean="0">
                <a:latin typeface="Arial" panose="020B0604020202020204" pitchFamily="34" charset="0"/>
                <a:cs typeface="Arial" panose="020B0604020202020204" pitchFamily="34" charset="0"/>
              </a:rPr>
              <a:t>Ministerio Personal </a:t>
            </a:r>
            <a:r>
              <a:rPr lang="es-ES" sz="2400" b="1" dirty="0">
                <a:latin typeface="Arial" panose="020B0604020202020204" pitchFamily="34" charset="0"/>
                <a:cs typeface="Arial" panose="020B0604020202020204" pitchFamily="34" charset="0"/>
              </a:rPr>
              <a:t>en la inscripción y el reclutamiento de miembros capacitados para</a:t>
            </a:r>
          </a:p>
          <a:p>
            <a:pPr algn="ctr"/>
            <a:r>
              <a:rPr lang="es-ES" sz="2400" b="1" dirty="0">
                <a:latin typeface="Arial" panose="020B0604020202020204" pitchFamily="34" charset="0"/>
                <a:cs typeface="Arial" panose="020B0604020202020204" pitchFamily="34" charset="0"/>
              </a:rPr>
              <a:t>atender el interés despertado.</a:t>
            </a:r>
            <a:endParaRPr lang="pt-BR" sz="2400" b="1" dirty="0">
              <a:latin typeface="Arial" panose="020B0604020202020204" pitchFamily="34" charset="0"/>
              <a:cs typeface="Arial" panose="020B0604020202020204" pitchFamily="34" charset="0"/>
            </a:endParaRPr>
          </a:p>
        </p:txBody>
      </p:sp>
      <p:sp>
        <p:nvSpPr>
          <p:cNvPr id="7" name="CaixaDeTexto 6"/>
          <p:cNvSpPr txBox="1"/>
          <p:nvPr/>
        </p:nvSpPr>
        <p:spPr>
          <a:xfrm>
            <a:off x="539552" y="3033993"/>
            <a:ext cx="800219" cy="1200329"/>
          </a:xfrm>
          <a:prstGeom prst="rect">
            <a:avLst/>
          </a:prstGeom>
          <a:noFill/>
        </p:spPr>
        <p:txBody>
          <a:bodyPr wrap="none" rtlCol="0">
            <a:spAutoFit/>
          </a:bodyPr>
          <a:lstStyle/>
          <a:p>
            <a:r>
              <a:rPr lang="pt-BR" sz="7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2</a:t>
            </a:r>
            <a:endParaRPr lang="pt-BR" sz="7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endParaRPr>
          </a:p>
        </p:txBody>
      </p:sp>
    </p:spTree>
    <p:extLst>
      <p:ext uri="{BB962C8B-B14F-4D97-AF65-F5344CB8AC3E}">
        <p14:creationId xmlns:p14="http://schemas.microsoft.com/office/powerpoint/2010/main" val="413180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CaixaDeTexto 7"/>
          <p:cNvSpPr txBox="1"/>
          <p:nvPr/>
        </p:nvSpPr>
        <p:spPr>
          <a:xfrm>
            <a:off x="1214920" y="1916832"/>
            <a:ext cx="7383805" cy="230832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s-ES" sz="2400" b="1" dirty="0">
                <a:latin typeface="Arial" panose="020B0604020202020204" pitchFamily="34" charset="0"/>
                <a:cs typeface="Arial" panose="020B0604020202020204" pitchFamily="34" charset="0"/>
              </a:rPr>
              <a:t>Presentar un informe mensual ante la Junta Directiva de la </a:t>
            </a:r>
            <a:r>
              <a:rPr lang="es-ES" sz="2400" b="1" dirty="0" smtClean="0">
                <a:latin typeface="Arial" panose="020B0604020202020204" pitchFamily="34" charset="0"/>
                <a:cs typeface="Arial" panose="020B0604020202020204" pitchFamily="34" charset="0"/>
              </a:rPr>
              <a:t>iglesia sobre </a:t>
            </a:r>
            <a:r>
              <a:rPr lang="es-ES" sz="2400" b="1" dirty="0">
                <a:latin typeface="Arial" panose="020B0604020202020204" pitchFamily="34" charset="0"/>
                <a:cs typeface="Arial" panose="020B0604020202020204" pitchFamily="34" charset="0"/>
              </a:rPr>
              <a:t>el número de interesados recibidos y el número atendido. Una vez </a:t>
            </a:r>
            <a:r>
              <a:rPr lang="es-ES" sz="2400" b="1" dirty="0" smtClean="0">
                <a:latin typeface="Arial" panose="020B0604020202020204" pitchFamily="34" charset="0"/>
                <a:cs typeface="Arial" panose="020B0604020202020204" pitchFamily="34" charset="0"/>
              </a:rPr>
              <a:t>que se </a:t>
            </a:r>
            <a:r>
              <a:rPr lang="es-ES" sz="2400" b="1" dirty="0">
                <a:latin typeface="Arial" panose="020B0604020202020204" pitchFamily="34" charset="0"/>
                <a:cs typeface="Arial" panose="020B0604020202020204" pitchFamily="34" charset="0"/>
              </a:rPr>
              <a:t>ha cultivado suficientemente el interés de una persona, se debe entregar su</a:t>
            </a:r>
          </a:p>
          <a:p>
            <a:pPr algn="ctr"/>
            <a:r>
              <a:rPr lang="es-ES" sz="2400" b="1" dirty="0">
                <a:latin typeface="Arial" panose="020B0604020202020204" pitchFamily="34" charset="0"/>
                <a:cs typeface="Arial" panose="020B0604020202020204" pitchFamily="34" charset="0"/>
              </a:rPr>
              <a:t>nombre al pastor.</a:t>
            </a:r>
            <a:endParaRPr lang="pt-BR" sz="2400" b="1" dirty="0">
              <a:latin typeface="Arial" panose="020B0604020202020204" pitchFamily="34" charset="0"/>
              <a:cs typeface="Arial" panose="020B0604020202020204" pitchFamily="34" charset="0"/>
            </a:endParaRPr>
          </a:p>
        </p:txBody>
      </p:sp>
      <p:sp>
        <p:nvSpPr>
          <p:cNvPr id="9" name="CaixaDeTexto 8"/>
          <p:cNvSpPr txBox="1"/>
          <p:nvPr/>
        </p:nvSpPr>
        <p:spPr>
          <a:xfrm>
            <a:off x="533372" y="1916832"/>
            <a:ext cx="800219" cy="1200329"/>
          </a:xfrm>
          <a:prstGeom prst="rect">
            <a:avLst/>
          </a:prstGeom>
          <a:noFill/>
        </p:spPr>
        <p:txBody>
          <a:bodyPr wrap="none" rtlCol="0">
            <a:spAutoFit/>
          </a:bodyPr>
          <a:lstStyle/>
          <a:p>
            <a:r>
              <a:rPr lang="pt-BR" sz="7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3</a:t>
            </a:r>
            <a:endParaRPr lang="pt-BR" sz="7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endParaRPr>
          </a:p>
        </p:txBody>
      </p:sp>
      <p:sp>
        <p:nvSpPr>
          <p:cNvPr id="11" name="CaixaDeTexto 10"/>
          <p:cNvSpPr txBox="1"/>
          <p:nvPr/>
        </p:nvSpPr>
        <p:spPr>
          <a:xfrm>
            <a:off x="1330284" y="1340768"/>
            <a:ext cx="7268439" cy="46166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deberes correspondientes a este cargo son:</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284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1792349"/>
            <a:ext cx="6768752" cy="2644763"/>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1556792"/>
            <a:ext cx="6624736" cy="2585323"/>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s-ES" sz="5400" b="1" dirty="0">
                <a:solidFill>
                  <a:schemeClr val="bg1"/>
                </a:solidFill>
                <a:latin typeface="Arial" panose="020B0604020202020204" pitchFamily="34" charset="0"/>
                <a:cs typeface="Arial" panose="020B0604020202020204" pitchFamily="34" charset="0"/>
              </a:rPr>
              <a:t>Los departamentos y otros órganos auxiliares</a:t>
            </a:r>
            <a:endParaRPr lang="pt-BR" sz="5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3672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05452" y="1916832"/>
            <a:ext cx="4193882"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estructura de la iglesia, bajo la dirección del Espíritu Santo, es vital para</a:t>
            </a:r>
          </a:p>
          <a:p>
            <a:pPr algn="ctr"/>
            <a:r>
              <a:rPr lang="es-ES" sz="2400" b="1" dirty="0">
                <a:latin typeface="Arial" panose="020B0604020202020204" pitchFamily="34" charset="0"/>
                <a:cs typeface="Arial" panose="020B0604020202020204" pitchFamily="34" charset="0"/>
              </a:rPr>
              <a:t>el crecimiento espiritual de los miembros, y para el cumplimiento de la misión</a:t>
            </a:r>
          </a:p>
          <a:p>
            <a:pPr algn="ctr"/>
            <a:r>
              <a:rPr lang="es-ES" sz="2400" b="1" dirty="0">
                <a:latin typeface="Arial" panose="020B0604020202020204" pitchFamily="34" charset="0"/>
                <a:cs typeface="Arial" panose="020B0604020202020204" pitchFamily="34" charset="0"/>
              </a:rPr>
              <a:t>de la iglesia. Es el esqueleto del cuerpo eclesiástico.</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926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412776"/>
            <a:ext cx="4121874"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Y “todo el cuerpo, bien</a:t>
            </a:r>
          </a:p>
          <a:p>
            <a:pPr algn="ctr"/>
            <a:r>
              <a:rPr lang="es-ES" sz="2400" b="1" dirty="0">
                <a:latin typeface="Arial" panose="020B0604020202020204" pitchFamily="34" charset="0"/>
                <a:cs typeface="Arial" panose="020B0604020202020204" pitchFamily="34" charset="0"/>
              </a:rPr>
              <a:t>concertado y unido entre sí por todas las coyunturas que se ayudan mutuamente,</a:t>
            </a:r>
          </a:p>
          <a:p>
            <a:pPr algn="ctr"/>
            <a:r>
              <a:rPr lang="es-ES" sz="2400" b="1" dirty="0">
                <a:latin typeface="Arial" panose="020B0604020202020204" pitchFamily="34" charset="0"/>
                <a:cs typeface="Arial" panose="020B0604020202020204" pitchFamily="34" charset="0"/>
              </a:rPr>
              <a:t>según la actividad propia de cada miembro, recibe su crecimiento para</a:t>
            </a:r>
          </a:p>
          <a:p>
            <a:pPr algn="ctr"/>
            <a:r>
              <a:rPr lang="es-ES" sz="2400" b="1" dirty="0">
                <a:latin typeface="Arial" panose="020B0604020202020204" pitchFamily="34" charset="0"/>
                <a:cs typeface="Arial" panose="020B0604020202020204" pitchFamily="34" charset="0"/>
              </a:rPr>
              <a:t>ir edificándose en amor” (Efe. 4:16).</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975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738158" y="1196752"/>
            <a:ext cx="3977858"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elementos más importantes de la estructura de la iglesia local son </a:t>
            </a:r>
            <a:r>
              <a:rPr lang="es-ES" sz="2400" b="1" dirty="0" smtClean="0">
                <a:latin typeface="Arial" panose="020B0604020202020204" pitchFamily="34" charset="0"/>
                <a:cs typeface="Arial" panose="020B0604020202020204" pitchFamily="34" charset="0"/>
              </a:rPr>
              <a:t>las funciones </a:t>
            </a:r>
            <a:r>
              <a:rPr lang="es-ES" sz="2400" b="1" dirty="0">
                <a:latin typeface="Arial" panose="020B0604020202020204" pitchFamily="34" charset="0"/>
                <a:cs typeface="Arial" panose="020B0604020202020204" pitchFamily="34" charset="0"/>
              </a:rPr>
              <a:t>de los oficiales de la iglesia (véanse las pp. 70-83) y los órganos auxiliares,</a:t>
            </a:r>
          </a:p>
          <a:p>
            <a:pPr algn="ctr"/>
            <a:r>
              <a:rPr lang="es-ES" sz="2400" b="1" dirty="0">
                <a:latin typeface="Arial" panose="020B0604020202020204" pitchFamily="34" charset="0"/>
                <a:cs typeface="Arial" panose="020B0604020202020204" pitchFamily="34" charset="0"/>
              </a:rPr>
              <a:t>o departamentos. Esta sección describe su estructura, sus objetivos, </a:t>
            </a:r>
            <a:r>
              <a:rPr lang="es-ES" sz="2400" b="1" dirty="0" smtClean="0">
                <a:latin typeface="Arial" panose="020B0604020202020204" pitchFamily="34" charset="0"/>
                <a:cs typeface="Arial" panose="020B0604020202020204" pitchFamily="34" charset="0"/>
              </a:rPr>
              <a:t>sus líderes</a:t>
            </a:r>
            <a:r>
              <a:rPr lang="es-ES" sz="2400" b="1" dirty="0">
                <a:latin typeface="Arial" panose="020B0604020202020204" pitchFamily="34" charset="0"/>
                <a:cs typeface="Arial" panose="020B0604020202020204" pitchFamily="34" charset="0"/>
              </a:rPr>
              <a:t>, sus funciones y sus actividades.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4120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547664" y="1556792"/>
            <a:ext cx="7200800"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“Os rogamos, </a:t>
            </a:r>
            <a:r>
              <a:rPr lang="es-ES" sz="2400" b="1" dirty="0" smtClean="0">
                <a:latin typeface="Arial" panose="020B0604020202020204" pitchFamily="34" charset="0"/>
                <a:cs typeface="Arial" panose="020B0604020202020204" pitchFamily="34" charset="0"/>
              </a:rPr>
              <a:t>hermanos, que </a:t>
            </a:r>
            <a:r>
              <a:rPr lang="es-ES" sz="2400" b="1" dirty="0">
                <a:latin typeface="Arial" panose="020B0604020202020204" pitchFamily="34" charset="0"/>
                <a:cs typeface="Arial" panose="020B0604020202020204" pitchFamily="34" charset="0"/>
              </a:rPr>
              <a:t>reconozcáis a los que trabajan entre vosotros, y os presiden en </a:t>
            </a:r>
            <a:r>
              <a:rPr lang="es-ES" sz="2400" b="1" dirty="0" smtClean="0">
                <a:latin typeface="Arial" panose="020B0604020202020204" pitchFamily="34" charset="0"/>
                <a:cs typeface="Arial" panose="020B0604020202020204" pitchFamily="34" charset="0"/>
              </a:rPr>
              <a:t>el Señor</a:t>
            </a:r>
            <a:r>
              <a:rPr lang="es-ES" sz="2400" b="1" dirty="0">
                <a:latin typeface="Arial" panose="020B0604020202020204" pitchFamily="34" charset="0"/>
                <a:cs typeface="Arial" panose="020B0604020202020204" pitchFamily="34" charset="0"/>
              </a:rPr>
              <a:t>, y os amonestan; y que los tengáis en mucha estima y amor por causa </a:t>
            </a:r>
            <a:r>
              <a:rPr lang="es-ES" sz="2400" b="1" dirty="0" smtClean="0">
                <a:latin typeface="Arial" panose="020B0604020202020204" pitchFamily="34" charset="0"/>
                <a:cs typeface="Arial" panose="020B0604020202020204" pitchFamily="34" charset="0"/>
              </a:rPr>
              <a:t>de su </a:t>
            </a:r>
            <a:r>
              <a:rPr lang="es-ES" sz="2400" b="1" dirty="0">
                <a:latin typeface="Arial" panose="020B0604020202020204" pitchFamily="34" charset="0"/>
                <a:cs typeface="Arial" panose="020B0604020202020204" pitchFamily="34" charset="0"/>
              </a:rPr>
              <a:t>obra. Tened paz entre vosotros” (1 </a:t>
            </a:r>
            <a:r>
              <a:rPr lang="es-ES" sz="2400" b="1" dirty="0" err="1">
                <a:latin typeface="Arial" panose="020B0604020202020204" pitchFamily="34" charset="0"/>
                <a:cs typeface="Arial" panose="020B0604020202020204" pitchFamily="34" charset="0"/>
              </a:rPr>
              <a:t>Tes</a:t>
            </a:r>
            <a:r>
              <a:rPr lang="es-ES" sz="2400" b="1" dirty="0">
                <a:latin typeface="Arial" panose="020B0604020202020204" pitchFamily="34" charset="0"/>
                <a:cs typeface="Arial" panose="020B0604020202020204" pitchFamily="34" charset="0"/>
              </a:rPr>
              <a:t>. 5:12, 13; véase también 1 Tim. </a:t>
            </a:r>
            <a:r>
              <a:rPr lang="es-ES" sz="2400" b="1" dirty="0" smtClean="0">
                <a:latin typeface="Arial" panose="020B0604020202020204" pitchFamily="34" charset="0"/>
                <a:cs typeface="Arial" panose="020B0604020202020204" pitchFamily="34" charset="0"/>
              </a:rPr>
              <a:t>5:17; </a:t>
            </a:r>
            <a:r>
              <a:rPr lang="es-ES" sz="2400" b="1" dirty="0" err="1" smtClean="0">
                <a:latin typeface="Arial" panose="020B0604020202020204" pitchFamily="34" charset="0"/>
                <a:cs typeface="Arial" panose="020B0604020202020204" pitchFamily="34" charset="0"/>
              </a:rPr>
              <a:t>Heb</a:t>
            </a:r>
            <a:r>
              <a:rPr lang="es-ES" sz="2400" b="1" dirty="0">
                <a:latin typeface="Arial" panose="020B0604020202020204" pitchFamily="34" charset="0"/>
                <a:cs typeface="Arial" panose="020B0604020202020204" pitchFamily="34" charset="0"/>
              </a:rPr>
              <a:t>. 13:7, 17).</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Respeto por los ministros y los dirigentes de la iglesia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0976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572000" y="1474424"/>
            <a:ext cx="3833842"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obra de los departamentos en la iglesia local está íntimamente entrelazada</a:t>
            </a:r>
          </a:p>
          <a:p>
            <a:pPr algn="ctr"/>
            <a:r>
              <a:rPr lang="es-ES" sz="2400" b="1" dirty="0">
                <a:latin typeface="Arial" panose="020B0604020202020204" pitchFamily="34" charset="0"/>
                <a:cs typeface="Arial" panose="020B0604020202020204" pitchFamily="34" charset="0"/>
              </a:rPr>
              <a:t>con la obra del pastor, porque ambos están igualmente ocupados en la predicación</a:t>
            </a:r>
          </a:p>
          <a:p>
            <a:pPr algn="ctr"/>
            <a:r>
              <a:rPr lang="es-ES" sz="2400" b="1" dirty="0">
                <a:latin typeface="Arial" panose="020B0604020202020204" pitchFamily="34" charset="0"/>
                <a:cs typeface="Arial" panose="020B0604020202020204" pitchFamily="34" charset="0"/>
              </a:rPr>
              <a:t>evangélica.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427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67944" y="332656"/>
            <a:ext cx="4524153" cy="5632311"/>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pastor sirve como estrecho consejero de las </a:t>
            </a:r>
            <a:r>
              <a:rPr lang="es-ES" sz="2400" b="1" dirty="0" smtClean="0">
                <a:latin typeface="Arial" panose="020B0604020202020204" pitchFamily="34" charset="0"/>
                <a:cs typeface="Arial" panose="020B0604020202020204" pitchFamily="34" charset="0"/>
              </a:rPr>
              <a:t>comisiones directivas </a:t>
            </a:r>
            <a:r>
              <a:rPr lang="es-ES" sz="2400" b="1" dirty="0">
                <a:latin typeface="Arial" panose="020B0604020202020204" pitchFamily="34" charset="0"/>
                <a:cs typeface="Arial" panose="020B0604020202020204" pitchFamily="34" charset="0"/>
              </a:rPr>
              <a:t>de todos los órganos auxiliares y, a su vez, </a:t>
            </a:r>
            <a:r>
              <a:rPr lang="es-ES" sz="2400" b="1" dirty="0" smtClean="0">
                <a:latin typeface="Arial" panose="020B0604020202020204" pitchFamily="34" charset="0"/>
                <a:cs typeface="Arial" panose="020B0604020202020204" pitchFamily="34" charset="0"/>
              </a:rPr>
              <a:t>los departamentos </a:t>
            </a:r>
            <a:r>
              <a:rPr lang="es-ES" sz="2400" b="1" dirty="0">
                <a:latin typeface="Arial" panose="020B0604020202020204" pitchFamily="34" charset="0"/>
                <a:cs typeface="Arial" panose="020B0604020202020204" pitchFamily="34" charset="0"/>
              </a:rPr>
              <a:t>ayudan</a:t>
            </a:r>
          </a:p>
          <a:p>
            <a:pPr algn="ctr"/>
            <a:r>
              <a:rPr lang="es-ES" sz="2400" b="1" dirty="0">
                <a:latin typeface="Arial" panose="020B0604020202020204" pitchFamily="34" charset="0"/>
                <a:cs typeface="Arial" panose="020B0604020202020204" pitchFamily="34" charset="0"/>
              </a:rPr>
              <a:t>a la iglesia en la implementación de sus programas. En caso de emergencia, </a:t>
            </a:r>
            <a:r>
              <a:rPr lang="es-ES" sz="2400" b="1" dirty="0" smtClean="0">
                <a:latin typeface="Arial" panose="020B0604020202020204" pitchFamily="34" charset="0"/>
                <a:cs typeface="Arial" panose="020B0604020202020204" pitchFamily="34" charset="0"/>
              </a:rPr>
              <a:t>o donde </a:t>
            </a:r>
            <a:r>
              <a:rPr lang="es-ES" sz="2400" b="1" dirty="0">
                <a:latin typeface="Arial" panose="020B0604020202020204" pitchFamily="34" charset="0"/>
                <a:cs typeface="Arial" panose="020B0604020202020204" pitchFamily="34" charset="0"/>
              </a:rPr>
              <a:t>las circunstancias lo requieran, el pastor puede convocar a cualquier comisión</a:t>
            </a:r>
          </a:p>
          <a:p>
            <a:pPr algn="ctr"/>
            <a:r>
              <a:rPr lang="es-ES" sz="2400" b="1" dirty="0">
                <a:latin typeface="Arial" panose="020B0604020202020204" pitchFamily="34" charset="0"/>
                <a:cs typeface="Arial" panose="020B0604020202020204" pitchFamily="34" charset="0"/>
              </a:rPr>
              <a:t>directiva o a cualquier órgano de la iglesia.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2649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576812" y="548680"/>
            <a:ext cx="4018929"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Cada iglesia local debe utilizar los servicios de los departamentos </a:t>
            </a:r>
            <a:r>
              <a:rPr lang="es-ES" sz="2400" b="1" dirty="0" smtClean="0">
                <a:latin typeface="Arial" panose="020B0604020202020204" pitchFamily="34" charset="0"/>
                <a:cs typeface="Arial" panose="020B0604020202020204" pitchFamily="34" charset="0"/>
              </a:rPr>
              <a:t>descritos en </a:t>
            </a:r>
            <a:r>
              <a:rPr lang="es-ES" sz="2400" b="1" dirty="0">
                <a:latin typeface="Arial" panose="020B0604020202020204" pitchFamily="34" charset="0"/>
                <a:cs typeface="Arial" panose="020B0604020202020204" pitchFamily="34" charset="0"/>
              </a:rPr>
              <a:t>este capítulo para edificar a sus miembros y cumplir la misión dada </a:t>
            </a:r>
            <a:r>
              <a:rPr lang="es-ES" sz="2400" b="1" dirty="0" smtClean="0">
                <a:latin typeface="Arial" panose="020B0604020202020204" pitchFamily="34" charset="0"/>
                <a:cs typeface="Arial" panose="020B0604020202020204" pitchFamily="34" charset="0"/>
              </a:rPr>
              <a:t>por Cristo </a:t>
            </a:r>
            <a:r>
              <a:rPr lang="es-ES" sz="2400" b="1" dirty="0">
                <a:latin typeface="Arial" panose="020B0604020202020204" pitchFamily="34" charset="0"/>
                <a:cs typeface="Arial" panose="020B0604020202020204" pitchFamily="34" charset="0"/>
              </a:rPr>
              <a:t>a la iglesia cristiana y, particularmente, a la iglesia remanente en el fin </a:t>
            </a:r>
            <a:r>
              <a:rPr lang="es-ES" sz="2400" b="1" dirty="0" smtClean="0">
                <a:latin typeface="Arial" panose="020B0604020202020204" pitchFamily="34" charset="0"/>
                <a:cs typeface="Arial" panose="020B0604020202020204" pitchFamily="34" charset="0"/>
              </a:rPr>
              <a:t>del tiempo </a:t>
            </a:r>
            <a:r>
              <a:rPr lang="es-ES" sz="2400" b="1" dirty="0">
                <a:latin typeface="Arial" panose="020B0604020202020204" pitchFamily="34" charset="0"/>
                <a:cs typeface="Arial" panose="020B0604020202020204" pitchFamily="34" charset="0"/>
              </a:rPr>
              <a:t>(Mat. 28:19; </a:t>
            </a:r>
            <a:r>
              <a:rPr lang="es-ES" sz="2400" b="1" dirty="0" err="1">
                <a:latin typeface="Arial" panose="020B0604020202020204" pitchFamily="34" charset="0"/>
                <a:cs typeface="Arial" panose="020B0604020202020204" pitchFamily="34" charset="0"/>
              </a:rPr>
              <a:t>Apoc</a:t>
            </a:r>
            <a:r>
              <a:rPr lang="es-ES" sz="2400" b="1" dirty="0">
                <a:latin typeface="Arial" panose="020B0604020202020204" pitchFamily="34" charset="0"/>
                <a:cs typeface="Arial" panose="020B0604020202020204" pitchFamily="34" charset="0"/>
              </a:rPr>
              <a:t>. 10:11; 14:6).</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9650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224397"/>
            <a:ext cx="6768752" cy="2068699"/>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1988840"/>
            <a:ext cx="6624736" cy="1938992"/>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err="1">
                <a:solidFill>
                  <a:schemeClr val="bg1"/>
                </a:solidFill>
                <a:latin typeface="Arial" panose="020B0604020202020204" pitchFamily="34" charset="0"/>
                <a:cs typeface="Arial" panose="020B0604020202020204" pitchFamily="34" charset="0"/>
              </a:rPr>
              <a:t>Ministerio</a:t>
            </a:r>
            <a:r>
              <a:rPr lang="pt-BR" sz="6000" b="1" dirty="0">
                <a:solidFill>
                  <a:schemeClr val="bg1"/>
                </a:solidFill>
                <a:latin typeface="Arial" panose="020B0604020202020204" pitchFamily="34" charset="0"/>
                <a:cs typeface="Arial" panose="020B0604020202020204" pitchFamily="34" charset="0"/>
              </a:rPr>
              <a:t> </a:t>
            </a:r>
            <a:r>
              <a:rPr lang="pt-BR" sz="6000" b="1" dirty="0" err="1">
                <a:solidFill>
                  <a:schemeClr val="bg1"/>
                </a:solidFill>
                <a:latin typeface="Arial" panose="020B0604020202020204" pitchFamily="34" charset="0"/>
                <a:cs typeface="Arial" panose="020B0604020202020204" pitchFamily="34" charset="0"/>
              </a:rPr>
              <a:t>del</a:t>
            </a:r>
            <a:r>
              <a:rPr lang="pt-BR" sz="6000" b="1" dirty="0">
                <a:solidFill>
                  <a:schemeClr val="bg1"/>
                </a:solidFill>
                <a:latin typeface="Arial" panose="020B0604020202020204" pitchFamily="34" charset="0"/>
                <a:cs typeface="Arial" panose="020B0604020202020204" pitchFamily="34" charset="0"/>
              </a:rPr>
              <a:t> </a:t>
            </a:r>
            <a:r>
              <a:rPr lang="pt-BR" sz="6000" b="1" dirty="0" err="1">
                <a:solidFill>
                  <a:schemeClr val="bg1"/>
                </a:solidFill>
                <a:latin typeface="Arial" panose="020B0604020202020204" pitchFamily="34" charset="0"/>
                <a:cs typeface="Arial" panose="020B0604020202020204" pitchFamily="34" charset="0"/>
              </a:rPr>
              <a:t>Niño</a:t>
            </a:r>
            <a:endParaRPr lang="pt-BR"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268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66150" y="965041"/>
            <a:ext cx="4193882" cy="5632311"/>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departamento de Ministerio del Niño (véase Suplemento de la DSA,</a:t>
            </a:r>
          </a:p>
          <a:p>
            <a:pPr algn="ctr"/>
            <a:r>
              <a:rPr lang="es-ES" sz="2400" b="1" dirty="0">
                <a:latin typeface="Arial" panose="020B0604020202020204" pitchFamily="34" charset="0"/>
                <a:cs typeface="Arial" panose="020B0604020202020204" pitchFamily="34" charset="0"/>
              </a:rPr>
              <a:t>p. 181 de este Manual) existe para desarrollar la fe de los niños desde que </a:t>
            </a:r>
            <a:r>
              <a:rPr lang="es-ES" sz="2400" b="1" dirty="0" smtClean="0">
                <a:latin typeface="Arial" panose="020B0604020202020204" pitchFamily="34" charset="0"/>
                <a:cs typeface="Arial" panose="020B0604020202020204" pitchFamily="34" charset="0"/>
              </a:rPr>
              <a:t>nacen hasta </a:t>
            </a:r>
            <a:r>
              <a:rPr lang="es-ES" sz="2400" b="1" dirty="0">
                <a:latin typeface="Arial" panose="020B0604020202020204" pitchFamily="34" charset="0"/>
                <a:cs typeface="Arial" panose="020B0604020202020204" pitchFamily="34" charset="0"/>
              </a:rPr>
              <a:t>los catorce años, guiándolos hacia su unión con la iglesia. Se </a:t>
            </a:r>
            <a:r>
              <a:rPr lang="es-ES" sz="2400" b="1" dirty="0" smtClean="0">
                <a:latin typeface="Arial" panose="020B0604020202020204" pitchFamily="34" charset="0"/>
                <a:cs typeface="Arial" panose="020B0604020202020204" pitchFamily="34" charset="0"/>
              </a:rPr>
              <a:t>propone desarrollar </a:t>
            </a:r>
            <a:r>
              <a:rPr lang="es-ES" sz="2400" b="1" dirty="0">
                <a:latin typeface="Arial" panose="020B0604020202020204" pitchFamily="34" charset="0"/>
                <a:cs typeface="Arial" panose="020B0604020202020204" pitchFamily="34" charset="0"/>
              </a:rPr>
              <a:t>múltiples ministerios, con el objeto de conducir a los niños a </a:t>
            </a:r>
            <a:r>
              <a:rPr lang="es-ES" sz="2400" b="1" dirty="0" smtClean="0">
                <a:latin typeface="Arial" panose="020B0604020202020204" pitchFamily="34" charset="0"/>
                <a:cs typeface="Arial" panose="020B0604020202020204" pitchFamily="34" charset="0"/>
              </a:rPr>
              <a:t>Jesús y </a:t>
            </a:r>
            <a:r>
              <a:rPr lang="es-ES" sz="2400" b="1" dirty="0">
                <a:latin typeface="Arial" panose="020B0604020202020204" pitchFamily="34" charset="0"/>
                <a:cs typeface="Arial" panose="020B0604020202020204" pitchFamily="34" charset="0"/>
              </a:rPr>
              <a:t>enseñarles a caminar </a:t>
            </a:r>
            <a:r>
              <a:rPr lang="es-ES" sz="2400" b="1" dirty="0" smtClean="0">
                <a:latin typeface="Arial" panose="020B0604020202020204" pitchFamily="34" charset="0"/>
                <a:cs typeface="Arial" panose="020B0604020202020204" pitchFamily="34" charset="0"/>
              </a:rPr>
              <a:t>diariamente</a:t>
            </a:r>
          </a:p>
          <a:p>
            <a:pPr algn="ctr"/>
            <a:r>
              <a:rPr lang="es-ES" sz="2400" b="1" dirty="0" smtClean="0">
                <a:latin typeface="Arial" panose="020B0604020202020204" pitchFamily="34" charset="0"/>
                <a:cs typeface="Arial" panose="020B0604020202020204" pitchFamily="34" charset="0"/>
              </a:rPr>
              <a:t>con </a:t>
            </a:r>
            <a:r>
              <a:rPr lang="es-ES" sz="2400" b="1" dirty="0">
                <a:latin typeface="Arial" panose="020B0604020202020204" pitchFamily="34" charset="0"/>
                <a:cs typeface="Arial" panose="020B0604020202020204" pitchFamily="34" charset="0"/>
              </a:rPr>
              <a:t>él.</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9777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343665"/>
            <a:ext cx="4409906"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Coopera con el departamento de</a:t>
            </a:r>
          </a:p>
          <a:p>
            <a:pPr algn="ctr"/>
            <a:r>
              <a:rPr lang="es-ES" sz="2400" b="1" dirty="0">
                <a:latin typeface="Arial" panose="020B0604020202020204" pitchFamily="34" charset="0"/>
                <a:cs typeface="Arial" panose="020B0604020202020204" pitchFamily="34" charset="0"/>
              </a:rPr>
              <a:t>Escuela Sabática y con otros departamentos, para proporcionar educación </a:t>
            </a:r>
            <a:r>
              <a:rPr lang="es-ES" sz="2400" b="1" dirty="0" smtClean="0">
                <a:latin typeface="Arial" panose="020B0604020202020204" pitchFamily="34" charset="0"/>
                <a:cs typeface="Arial" panose="020B0604020202020204" pitchFamily="34" charset="0"/>
              </a:rPr>
              <a:t>religiosa a </a:t>
            </a:r>
            <a:r>
              <a:rPr lang="es-ES" sz="2400" b="1" dirty="0">
                <a:latin typeface="Arial" panose="020B0604020202020204" pitchFamily="34" charset="0"/>
                <a:cs typeface="Arial" panose="020B0604020202020204" pitchFamily="34" charset="0"/>
              </a:rPr>
              <a:t>los niños, y cumple su misión al desarrollar una variedad de </a:t>
            </a:r>
            <a:r>
              <a:rPr lang="es-ES" sz="2400" b="1" dirty="0" smtClean="0">
                <a:latin typeface="Arial" panose="020B0604020202020204" pitchFamily="34" charset="0"/>
                <a:cs typeface="Arial" panose="020B0604020202020204" pitchFamily="34" charset="0"/>
              </a:rPr>
              <a:t>ministerios que </a:t>
            </a:r>
            <a:r>
              <a:rPr lang="es-ES" sz="2400" b="1" dirty="0">
                <a:latin typeface="Arial" panose="020B0604020202020204" pitchFamily="34" charset="0"/>
                <a:cs typeface="Arial" panose="020B0604020202020204" pitchFamily="34" charset="0"/>
              </a:rPr>
              <a:t>son inclusivos, evangelizadores, construyen el liderazgo, y están orientados</a:t>
            </a:r>
          </a:p>
          <a:p>
            <a:pPr algn="ctr"/>
            <a:r>
              <a:rPr lang="es-ES" sz="2400" b="1" dirty="0">
                <a:latin typeface="Arial" panose="020B0604020202020204" pitchFamily="34" charset="0"/>
                <a:cs typeface="Arial" panose="020B0604020202020204" pitchFamily="34" charset="0"/>
              </a:rPr>
              <a:t>a la gracia y al servicio.</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3347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962115" y="1700808"/>
            <a:ext cx="7344816" cy="3046988"/>
          </a:xfrm>
          <a:prstGeom prst="rect">
            <a:avLst/>
          </a:prstGeom>
          <a:noFill/>
        </p:spPr>
        <p:txBody>
          <a:bodyPr wrap="square" rtlCol="0">
            <a:spAutoFit/>
          </a:bodyPr>
          <a:lstStyle/>
          <a:p>
            <a:pPr algn="ctr"/>
            <a:r>
              <a:rPr lang="es-ES" sz="2400" b="1" i="1" dirty="0">
                <a:latin typeface="Arial" panose="020B0604020202020204" pitchFamily="34" charset="0"/>
                <a:cs typeface="Arial" panose="020B0604020202020204" pitchFamily="34" charset="0"/>
              </a:rPr>
              <a:t>“No se puede exagerar la importancia de la educación precoz de los niños.</a:t>
            </a:r>
          </a:p>
          <a:p>
            <a:pPr algn="ctr"/>
            <a:r>
              <a:rPr lang="es-ES" sz="2400" b="1" i="1" dirty="0">
                <a:latin typeface="Arial" panose="020B0604020202020204" pitchFamily="34" charset="0"/>
                <a:cs typeface="Arial" panose="020B0604020202020204" pitchFamily="34" charset="0"/>
              </a:rPr>
              <a:t>Las lecciones que aprende el niño en los primeros siete años de vida tienen más</a:t>
            </a:r>
          </a:p>
          <a:p>
            <a:pPr algn="ctr"/>
            <a:r>
              <a:rPr lang="es-ES" sz="2400" b="1" i="1" dirty="0">
                <a:latin typeface="Arial" panose="020B0604020202020204" pitchFamily="34" charset="0"/>
                <a:cs typeface="Arial" panose="020B0604020202020204" pitchFamily="34" charset="0"/>
              </a:rPr>
              <a:t>que ver con la formación de su carácter que todo lo que aprende en los </a:t>
            </a:r>
            <a:r>
              <a:rPr lang="es-ES" sz="2400" b="1" i="1" dirty="0" smtClean="0">
                <a:latin typeface="Arial" panose="020B0604020202020204" pitchFamily="34" charset="0"/>
                <a:cs typeface="Arial" panose="020B0604020202020204" pitchFamily="34" charset="0"/>
              </a:rPr>
              <a:t>años futuros</a:t>
            </a:r>
            <a:r>
              <a:rPr lang="es-ES" sz="2400" b="1" i="1" dirty="0">
                <a:latin typeface="Arial" panose="020B0604020202020204" pitchFamily="34" charset="0"/>
                <a:cs typeface="Arial" panose="020B0604020202020204" pitchFamily="34" charset="0"/>
              </a:rPr>
              <a:t>” </a:t>
            </a:r>
            <a:endParaRPr lang="es-ES" sz="2400" b="1" i="1" dirty="0" smtClean="0">
              <a:latin typeface="Arial" panose="020B0604020202020204" pitchFamily="34" charset="0"/>
              <a:cs typeface="Arial" panose="020B0604020202020204" pitchFamily="34" charset="0"/>
            </a:endParaRPr>
          </a:p>
          <a:p>
            <a:pPr algn="ctr"/>
            <a:endParaRPr lang="es-ES" sz="2400" b="1" i="1" dirty="0">
              <a:latin typeface="Arial" panose="020B0604020202020204" pitchFamily="34" charset="0"/>
              <a:cs typeface="Arial" panose="020B0604020202020204" pitchFamily="34" charset="0"/>
            </a:endParaRPr>
          </a:p>
          <a:p>
            <a:pPr algn="ctr"/>
            <a:r>
              <a:rPr lang="es-ES" sz="2400" b="1" i="1" dirty="0" smtClean="0">
                <a:latin typeface="Arial" panose="020B0604020202020204" pitchFamily="34" charset="0"/>
                <a:cs typeface="Arial" panose="020B0604020202020204" pitchFamily="34" charset="0"/>
              </a:rPr>
              <a:t>(</a:t>
            </a:r>
            <a:r>
              <a:rPr lang="es-ES" sz="2400" b="1" i="1" dirty="0">
                <a:latin typeface="Arial" panose="020B0604020202020204" pitchFamily="34" charset="0"/>
                <a:cs typeface="Arial" panose="020B0604020202020204" pitchFamily="34" charset="0"/>
              </a:rPr>
              <a:t>Conducción del niño, p. 177).</a:t>
            </a:r>
            <a:endParaRPr lang="pt-BR" sz="2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2798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865669" y="1052736"/>
            <a:ext cx="7632848" cy="4154984"/>
          </a:xfrm>
          <a:prstGeom prst="rect">
            <a:avLst/>
          </a:prstGeom>
          <a:noFill/>
        </p:spPr>
        <p:txBody>
          <a:bodyPr wrap="square" rtlCol="0">
            <a:spAutoFit/>
          </a:bodyPr>
          <a:lstStyle/>
          <a:p>
            <a:pPr algn="ctr"/>
            <a:r>
              <a:rPr lang="es-ES" sz="2400" b="1" i="1" dirty="0">
                <a:latin typeface="Arial" panose="020B0604020202020204" pitchFamily="34" charset="0"/>
                <a:cs typeface="Arial" panose="020B0604020202020204" pitchFamily="34" charset="0"/>
              </a:rPr>
              <a:t>“Es todavía verdad que los niños son más susceptibles a las enseñanzas del evangelio; sus corazones están abiertos a las influencias divinas, y son fuertes para retener las lecciones recibidas. Los niñitos pueden ser cristianos y tener una experiencia de acuerdo con sus años. Necesitan ser educados en las cosas espirituales, y los padres deben darles todas las ventajas a fin de que adquieran un carácter semejante al de Cristo” </a:t>
            </a:r>
            <a:endParaRPr lang="es-ES" sz="2400" b="1" i="1" dirty="0" smtClean="0">
              <a:latin typeface="Arial" panose="020B0604020202020204" pitchFamily="34" charset="0"/>
              <a:cs typeface="Arial" panose="020B0604020202020204" pitchFamily="34" charset="0"/>
            </a:endParaRPr>
          </a:p>
          <a:p>
            <a:pPr algn="ctr"/>
            <a:endParaRPr lang="es-ES" sz="2400" b="1" i="1" dirty="0">
              <a:latin typeface="Arial" panose="020B0604020202020204" pitchFamily="34" charset="0"/>
              <a:cs typeface="Arial" panose="020B0604020202020204" pitchFamily="34" charset="0"/>
            </a:endParaRPr>
          </a:p>
          <a:p>
            <a:pPr algn="ctr"/>
            <a:r>
              <a:rPr lang="es-ES" sz="2400" b="1" i="1" dirty="0" smtClean="0">
                <a:latin typeface="Arial" panose="020B0604020202020204" pitchFamily="34" charset="0"/>
                <a:cs typeface="Arial" panose="020B0604020202020204" pitchFamily="34" charset="0"/>
              </a:rPr>
              <a:t>(</a:t>
            </a:r>
            <a:r>
              <a:rPr lang="es-ES" sz="2400" b="1" i="1" dirty="0">
                <a:latin typeface="Arial" panose="020B0604020202020204" pitchFamily="34" charset="0"/>
                <a:cs typeface="Arial" panose="020B0604020202020204" pitchFamily="34" charset="0"/>
              </a:rPr>
              <a:t>El Deseado de todas las gentes, </a:t>
            </a:r>
            <a:r>
              <a:rPr lang="es-ES" sz="2400" b="1" i="1" dirty="0" smtClean="0">
                <a:latin typeface="Arial" panose="020B0604020202020204" pitchFamily="34" charset="0"/>
                <a:cs typeface="Arial" panose="020B0604020202020204" pitchFamily="34" charset="0"/>
              </a:rPr>
              <a:t>p. 474</a:t>
            </a:r>
            <a:r>
              <a:rPr lang="es-ES" sz="2400" b="1" i="1" dirty="0">
                <a:latin typeface="Arial" panose="020B0604020202020204" pitchFamily="34" charset="0"/>
                <a:cs typeface="Arial" panose="020B0604020202020204" pitchFamily="34" charset="0"/>
              </a:rPr>
              <a:t>).</a:t>
            </a:r>
            <a:endParaRPr lang="pt-BR" sz="2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43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843965" y="1700808"/>
            <a:ext cx="7632848" cy="3046988"/>
          </a:xfrm>
          <a:prstGeom prst="rect">
            <a:avLst/>
          </a:prstGeom>
          <a:noFill/>
        </p:spPr>
        <p:txBody>
          <a:bodyPr wrap="square" rtlCol="0">
            <a:spAutoFit/>
          </a:bodyPr>
          <a:lstStyle/>
          <a:p>
            <a:pPr algn="ctr"/>
            <a:r>
              <a:rPr lang="es-ES" sz="2400" b="1" i="1" dirty="0">
                <a:latin typeface="Arial" panose="020B0604020202020204" pitchFamily="34" charset="0"/>
                <a:cs typeface="Arial" panose="020B0604020202020204" pitchFamily="34" charset="0"/>
              </a:rPr>
              <a:t>“Los niños de ocho, diez y doce años tienen ya bastante edad para que se </a:t>
            </a:r>
            <a:r>
              <a:rPr lang="es-ES" sz="2400" b="1" i="1" dirty="0" smtClean="0">
                <a:latin typeface="Arial" panose="020B0604020202020204" pitchFamily="34" charset="0"/>
                <a:cs typeface="Arial" panose="020B0604020202020204" pitchFamily="34" charset="0"/>
              </a:rPr>
              <a:t>les hable </a:t>
            </a:r>
            <a:r>
              <a:rPr lang="es-ES" sz="2400" b="1" i="1" dirty="0">
                <a:latin typeface="Arial" panose="020B0604020202020204" pitchFamily="34" charset="0"/>
                <a:cs typeface="Arial" panose="020B0604020202020204" pitchFamily="34" charset="0"/>
              </a:rPr>
              <a:t>de la religión personal.[...] Si son debidamente instruidos, los niños, aun </a:t>
            </a:r>
            <a:r>
              <a:rPr lang="es-ES" sz="2400" b="1" i="1" dirty="0" smtClean="0">
                <a:latin typeface="Arial" panose="020B0604020202020204" pitchFamily="34" charset="0"/>
                <a:cs typeface="Arial" panose="020B0604020202020204" pitchFamily="34" charset="0"/>
              </a:rPr>
              <a:t>los de </a:t>
            </a:r>
            <a:r>
              <a:rPr lang="es-ES" sz="2400" b="1" i="1" dirty="0">
                <a:latin typeface="Arial" panose="020B0604020202020204" pitchFamily="34" charset="0"/>
                <a:cs typeface="Arial" panose="020B0604020202020204" pitchFamily="34" charset="0"/>
              </a:rPr>
              <a:t>poca edad, pueden tener opiniones correctas acerca de su estado de pecado </a:t>
            </a:r>
            <a:r>
              <a:rPr lang="es-ES" sz="2400" b="1" i="1" dirty="0" smtClean="0">
                <a:latin typeface="Arial" panose="020B0604020202020204" pitchFamily="34" charset="0"/>
                <a:cs typeface="Arial" panose="020B0604020202020204" pitchFamily="34" charset="0"/>
              </a:rPr>
              <a:t>y del </a:t>
            </a:r>
            <a:r>
              <a:rPr lang="es-ES" sz="2400" b="1" i="1" dirty="0">
                <a:latin typeface="Arial" panose="020B0604020202020204" pitchFamily="34" charset="0"/>
                <a:cs typeface="Arial" panose="020B0604020202020204" pitchFamily="34" charset="0"/>
              </a:rPr>
              <a:t>camino de salvación por Cristo” </a:t>
            </a:r>
            <a:endParaRPr lang="es-ES" sz="2400" b="1" i="1" dirty="0" smtClean="0">
              <a:latin typeface="Arial" panose="020B0604020202020204" pitchFamily="34" charset="0"/>
              <a:cs typeface="Arial" panose="020B0604020202020204" pitchFamily="34" charset="0"/>
            </a:endParaRPr>
          </a:p>
          <a:p>
            <a:pPr algn="ctr"/>
            <a:endParaRPr lang="es-ES" sz="2400" b="1" i="1" dirty="0">
              <a:latin typeface="Arial" panose="020B0604020202020204" pitchFamily="34" charset="0"/>
              <a:cs typeface="Arial" panose="020B0604020202020204" pitchFamily="34" charset="0"/>
            </a:endParaRPr>
          </a:p>
          <a:p>
            <a:pPr algn="ctr"/>
            <a:r>
              <a:rPr lang="es-ES" sz="2400" b="1" i="1" dirty="0" smtClean="0">
                <a:latin typeface="Arial" panose="020B0604020202020204" pitchFamily="34" charset="0"/>
                <a:cs typeface="Arial" panose="020B0604020202020204" pitchFamily="34" charset="0"/>
              </a:rPr>
              <a:t>(</a:t>
            </a:r>
            <a:r>
              <a:rPr lang="es-ES" sz="2400" b="1" i="1" dirty="0">
                <a:latin typeface="Arial" panose="020B0604020202020204" pitchFamily="34" charset="0"/>
                <a:cs typeface="Arial" panose="020B0604020202020204" pitchFamily="34" charset="0"/>
              </a:rPr>
              <a:t>Joyas de los testimonios, t. 1, p. 150).</a:t>
            </a:r>
            <a:endParaRPr lang="pt-BR" sz="2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3084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827584" y="1443548"/>
            <a:ext cx="7632848" cy="3785652"/>
          </a:xfrm>
          <a:prstGeom prst="rect">
            <a:avLst/>
          </a:prstGeom>
          <a:noFill/>
        </p:spPr>
        <p:txBody>
          <a:bodyPr wrap="square" rtlCol="0">
            <a:spAutoFit/>
          </a:bodyPr>
          <a:lstStyle/>
          <a:p>
            <a:pPr algn="ctr"/>
            <a:r>
              <a:rPr lang="es-ES" sz="2400" b="1" i="1" dirty="0">
                <a:latin typeface="Arial" panose="020B0604020202020204" pitchFamily="34" charset="0"/>
                <a:cs typeface="Arial" panose="020B0604020202020204" pitchFamily="34" charset="0"/>
              </a:rPr>
              <a:t>“Cuando Jesús dijo a sus discípulos que no impidiesen a los niños </a:t>
            </a:r>
            <a:r>
              <a:rPr lang="es-ES" sz="2400" b="1" i="1" dirty="0" smtClean="0">
                <a:latin typeface="Arial" panose="020B0604020202020204" pitchFamily="34" charset="0"/>
                <a:cs typeface="Arial" panose="020B0604020202020204" pitchFamily="34" charset="0"/>
              </a:rPr>
              <a:t>que fueran </a:t>
            </a:r>
            <a:r>
              <a:rPr lang="es-ES" sz="2400" b="1" i="1" dirty="0">
                <a:latin typeface="Arial" panose="020B0604020202020204" pitchFamily="34" charset="0"/>
                <a:cs typeface="Arial" panose="020B0604020202020204" pitchFamily="34" charset="0"/>
              </a:rPr>
              <a:t>a él, hablaba a los que lo seguirían en todos los siglos, a los </a:t>
            </a:r>
            <a:r>
              <a:rPr lang="es-ES" sz="2400" b="1" i="1" dirty="0" smtClean="0">
                <a:latin typeface="Arial" panose="020B0604020202020204" pitchFamily="34" charset="0"/>
                <a:cs typeface="Arial" panose="020B0604020202020204" pitchFamily="34" charset="0"/>
              </a:rPr>
              <a:t>dirigentes de </a:t>
            </a:r>
            <a:r>
              <a:rPr lang="es-ES" sz="2400" b="1" i="1" dirty="0">
                <a:latin typeface="Arial" panose="020B0604020202020204" pitchFamily="34" charset="0"/>
                <a:cs typeface="Arial" panose="020B0604020202020204" pitchFamily="34" charset="0"/>
              </a:rPr>
              <a:t>la iglesia, a los ministros y a sus ayudantes, y a todos los cristianos. Jesús está</a:t>
            </a:r>
          </a:p>
          <a:p>
            <a:pPr algn="ctr"/>
            <a:r>
              <a:rPr lang="es-ES" sz="2400" b="1" i="1" dirty="0">
                <a:latin typeface="Arial" panose="020B0604020202020204" pitchFamily="34" charset="0"/>
                <a:cs typeface="Arial" panose="020B0604020202020204" pitchFamily="34" charset="0"/>
              </a:rPr>
              <a:t>atrayendo a los niños, y nos ordena: ‘Dejad los niños venir a mí’. Es como si </a:t>
            </a:r>
            <a:r>
              <a:rPr lang="es-ES" sz="2400" b="1" i="1" dirty="0" smtClean="0">
                <a:latin typeface="Arial" panose="020B0604020202020204" pitchFamily="34" charset="0"/>
                <a:cs typeface="Arial" panose="020B0604020202020204" pitchFamily="34" charset="0"/>
              </a:rPr>
              <a:t>nos dijese</a:t>
            </a:r>
            <a:r>
              <a:rPr lang="es-ES" sz="2400" b="1" i="1" dirty="0">
                <a:latin typeface="Arial" panose="020B0604020202020204" pitchFamily="34" charset="0"/>
                <a:cs typeface="Arial" panose="020B0604020202020204" pitchFamily="34" charset="0"/>
              </a:rPr>
              <a:t>: Vendrán a mí si no lo impedís” </a:t>
            </a:r>
            <a:endParaRPr lang="es-ES" sz="2400" b="1" i="1" dirty="0" smtClean="0">
              <a:latin typeface="Arial" panose="020B0604020202020204" pitchFamily="34" charset="0"/>
              <a:cs typeface="Arial" panose="020B0604020202020204" pitchFamily="34" charset="0"/>
            </a:endParaRPr>
          </a:p>
          <a:p>
            <a:pPr algn="ctr"/>
            <a:endParaRPr lang="es-ES" sz="2400" b="1" i="1" dirty="0">
              <a:latin typeface="Arial" panose="020B0604020202020204" pitchFamily="34" charset="0"/>
              <a:cs typeface="Arial" panose="020B0604020202020204" pitchFamily="34" charset="0"/>
            </a:endParaRPr>
          </a:p>
          <a:p>
            <a:pPr algn="ctr"/>
            <a:r>
              <a:rPr lang="es-ES" sz="2400" b="1" i="1" dirty="0" smtClean="0">
                <a:latin typeface="Arial" panose="020B0604020202020204" pitchFamily="34" charset="0"/>
                <a:cs typeface="Arial" panose="020B0604020202020204" pitchFamily="34" charset="0"/>
              </a:rPr>
              <a:t>(</a:t>
            </a:r>
            <a:r>
              <a:rPr lang="es-ES" sz="2400" b="1" i="1" dirty="0">
                <a:latin typeface="Arial" panose="020B0604020202020204" pitchFamily="34" charset="0"/>
                <a:cs typeface="Arial" panose="020B0604020202020204" pitchFamily="34" charset="0"/>
              </a:rPr>
              <a:t>El Deseado de todas las gentes, p. 476).</a:t>
            </a:r>
            <a:endParaRPr lang="pt-BR" sz="2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6284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67944" y="1772816"/>
            <a:ext cx="4648026"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había sido debidamente organizada, y se habían nombrado</a:t>
            </a:r>
          </a:p>
          <a:p>
            <a:pPr algn="ctr"/>
            <a:r>
              <a:rPr lang="es-ES" sz="2400" b="1" dirty="0">
                <a:latin typeface="Arial" panose="020B0604020202020204" pitchFamily="34" charset="0"/>
                <a:cs typeface="Arial" panose="020B0604020202020204" pitchFamily="34" charset="0"/>
              </a:rPr>
              <a:t>dirigentes para que actuaran como ministros y diáconos. Pero había algunos</a:t>
            </a:r>
          </a:p>
          <a:p>
            <a:pPr algn="ctr"/>
            <a:r>
              <a:rPr lang="es-ES" sz="2400" b="1" dirty="0">
                <a:latin typeface="Arial" panose="020B0604020202020204" pitchFamily="34" charset="0"/>
                <a:cs typeface="Arial" panose="020B0604020202020204" pitchFamily="34" charset="0"/>
              </a:rPr>
              <a:t>díscolos e impulsivos que no querían someterse a los que ocupaban puestos de</a:t>
            </a:r>
          </a:p>
          <a:p>
            <a:pPr algn="ctr"/>
            <a:r>
              <a:rPr lang="es-ES" sz="2400" b="1" dirty="0">
                <a:latin typeface="Arial" panose="020B0604020202020204" pitchFamily="34" charset="0"/>
                <a:cs typeface="Arial" panose="020B0604020202020204" pitchFamily="34" charset="0"/>
              </a:rPr>
              <a:t>autoridad en la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Respeto por los ministros y los dirigentes de la iglesia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8489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760389" y="1700808"/>
            <a:ext cx="3816424"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coordinador</a:t>
            </a:r>
          </a:p>
          <a:p>
            <a:pPr algn="ctr"/>
            <a:r>
              <a:rPr lang="es-ES" sz="2400" b="1" dirty="0">
                <a:latin typeface="Arial" panose="020B0604020202020204" pitchFamily="34" charset="0"/>
                <a:cs typeface="Arial" panose="020B0604020202020204" pitchFamily="34" charset="0"/>
              </a:rPr>
              <a:t>es elegido por la iglesia para desarrollar ministerios específicos </a:t>
            </a:r>
            <a:r>
              <a:rPr lang="es-ES" sz="2400" b="1" dirty="0" smtClean="0">
                <a:latin typeface="Arial" panose="020B0604020202020204" pitchFamily="34" charset="0"/>
                <a:cs typeface="Arial" panose="020B0604020202020204" pitchFamily="34" charset="0"/>
              </a:rPr>
              <a:t>que promuevan </a:t>
            </a:r>
            <a:r>
              <a:rPr lang="es-ES" sz="2400" b="1" dirty="0">
                <a:latin typeface="Arial" panose="020B0604020202020204" pitchFamily="34" charset="0"/>
                <a:cs typeface="Arial" panose="020B0604020202020204" pitchFamily="34" charset="0"/>
              </a:rPr>
              <a:t>la fe de los niños. El coordinador debe tener la capacidad de liderar,</a:t>
            </a:r>
          </a:p>
          <a:p>
            <a:pPr algn="ctr"/>
            <a:r>
              <a:rPr lang="es-ES" sz="2400" b="1" dirty="0">
                <a:latin typeface="Arial" panose="020B0604020202020204" pitchFamily="34" charset="0"/>
                <a:cs typeface="Arial" panose="020B0604020202020204" pitchFamily="34" charset="0"/>
              </a:rPr>
              <a:t>así como experiencia y pasión para trabajar con los niños.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Coordinador del Ministerio del Niño, y su comisión directiva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253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28459" y="2204864"/>
            <a:ext cx="4121874"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coordinador de este ministerio trabaja con el pastor y con la Junta de</a:t>
            </a:r>
          </a:p>
          <a:p>
            <a:pPr algn="ctr"/>
            <a:r>
              <a:rPr lang="es-ES" sz="2400" b="1" dirty="0">
                <a:latin typeface="Arial" panose="020B0604020202020204" pitchFamily="34" charset="0"/>
                <a:cs typeface="Arial" panose="020B0604020202020204" pitchFamily="34" charset="0"/>
              </a:rPr>
              <a:t>la iglesia para establecer una comisión de Ministerio del Niño que ofrezca </a:t>
            </a:r>
            <a:r>
              <a:rPr lang="es-ES" sz="2400" b="1" dirty="0" smtClean="0">
                <a:latin typeface="Arial" panose="020B0604020202020204" pitchFamily="34" charset="0"/>
                <a:cs typeface="Arial" panose="020B0604020202020204" pitchFamily="34" charset="0"/>
              </a:rPr>
              <a:t>ministerios a </a:t>
            </a:r>
            <a:r>
              <a:rPr lang="es-ES" sz="2400" b="1" dirty="0">
                <a:latin typeface="Arial" panose="020B0604020202020204" pitchFamily="34" charset="0"/>
                <a:cs typeface="Arial" panose="020B0604020202020204" pitchFamily="34" charset="0"/>
              </a:rPr>
              <a:t>los niños.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Coordinador del Ministerio del Niño, y su comisión directiva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304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2" y="1412776"/>
            <a:ext cx="4913961"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comisión debería estar compuesta por personas </a:t>
            </a:r>
            <a:r>
              <a:rPr lang="es-ES" sz="2400" b="1" dirty="0" smtClean="0">
                <a:latin typeface="Arial" panose="020B0604020202020204" pitchFamily="34" charset="0"/>
                <a:cs typeface="Arial" panose="020B0604020202020204" pitchFamily="34" charset="0"/>
              </a:rPr>
              <a:t>elegidas en </a:t>
            </a:r>
            <a:r>
              <a:rPr lang="es-ES" sz="2400" b="1" dirty="0">
                <a:latin typeface="Arial" panose="020B0604020202020204" pitchFamily="34" charset="0"/>
                <a:cs typeface="Arial" panose="020B0604020202020204" pitchFamily="34" charset="0"/>
              </a:rPr>
              <a:t>virtud de su interés y su experiencia en el trabajo con niños. </a:t>
            </a:r>
            <a:r>
              <a:rPr lang="es-ES" sz="2400" b="1" dirty="0" smtClean="0">
                <a:latin typeface="Arial" panose="020B0604020202020204" pitchFamily="34" charset="0"/>
                <a:cs typeface="Arial" panose="020B0604020202020204" pitchFamily="34" charset="0"/>
              </a:rPr>
              <a:t>Generalmente, la </a:t>
            </a:r>
            <a:r>
              <a:rPr lang="es-ES" sz="2400" b="1" dirty="0">
                <a:latin typeface="Arial" panose="020B0604020202020204" pitchFamily="34" charset="0"/>
                <a:cs typeface="Arial" panose="020B0604020202020204" pitchFamily="34" charset="0"/>
              </a:rPr>
              <a:t>comisión se compone de los líderes de las divisiones de la Escuela </a:t>
            </a:r>
            <a:r>
              <a:rPr lang="es-ES" sz="2400" b="1" dirty="0" smtClean="0">
                <a:latin typeface="Arial" panose="020B0604020202020204" pitchFamily="34" charset="0"/>
                <a:cs typeface="Arial" panose="020B0604020202020204" pitchFamily="34" charset="0"/>
              </a:rPr>
              <a:t>Sabática, el </a:t>
            </a:r>
            <a:r>
              <a:rPr lang="es-ES" sz="2400" b="1" dirty="0">
                <a:latin typeface="Arial" panose="020B0604020202020204" pitchFamily="34" charset="0"/>
                <a:cs typeface="Arial" panose="020B0604020202020204" pitchFamily="34" charset="0"/>
              </a:rPr>
              <a:t>líder de la Escuela Bíblica de Vacaciones, los líderes de Jóvenes y otras dos </a:t>
            </a:r>
            <a:r>
              <a:rPr lang="es-ES" sz="2400" b="1" dirty="0" smtClean="0">
                <a:latin typeface="Arial" panose="020B0604020202020204" pitchFamily="34" charset="0"/>
                <a:cs typeface="Arial" panose="020B0604020202020204" pitchFamily="34" charset="0"/>
              </a:rPr>
              <a:t>o tres </a:t>
            </a:r>
            <a:r>
              <a:rPr lang="es-ES" sz="2400" b="1" dirty="0">
                <a:latin typeface="Arial" panose="020B0604020202020204" pitchFamily="34" charset="0"/>
                <a:cs typeface="Arial" panose="020B0604020202020204" pitchFamily="34" charset="0"/>
              </a:rPr>
              <a:t>personas que tengan pasión por ministrar a los niños.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Coordinador del Ministerio del Niño, y su comisión directiva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38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1" y="1628800"/>
            <a:ext cx="4553921"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las iglesias donde funciona el departamento de Ministerio del Niño, la</a:t>
            </a:r>
          </a:p>
          <a:p>
            <a:pPr algn="ctr"/>
            <a:r>
              <a:rPr lang="es-ES" sz="2400" b="1" dirty="0">
                <a:latin typeface="Arial" panose="020B0604020202020204" pitchFamily="34" charset="0"/>
                <a:cs typeface="Arial" panose="020B0604020202020204" pitchFamily="34" charset="0"/>
              </a:rPr>
              <a:t>Escuela Cristiana de Vacaciones, las divisiones de niños de la Escuela Sabática,</a:t>
            </a:r>
          </a:p>
          <a:p>
            <a:pPr algn="ctr"/>
            <a:r>
              <a:rPr lang="es-ES" sz="2400" b="1" dirty="0">
                <a:latin typeface="Arial" panose="020B0604020202020204" pitchFamily="34" charset="0"/>
                <a:cs typeface="Arial" panose="020B0604020202020204" pitchFamily="34" charset="0"/>
              </a:rPr>
              <a:t>los clubes bíblicos del vecindario y los programas de “La hora de la historia”</a:t>
            </a:r>
          </a:p>
          <a:p>
            <a:pPr algn="ctr"/>
            <a:r>
              <a:rPr lang="es-ES" sz="2400" b="1" dirty="0">
                <a:latin typeface="Arial" panose="020B0604020202020204" pitchFamily="34" charset="0"/>
                <a:cs typeface="Arial" panose="020B0604020202020204" pitchFamily="34" charset="0"/>
              </a:rPr>
              <a:t>están bajo la dirección del departamento de Ministerio del Niño (véase la p. 84).</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Coordinador del Ministerio del Niño, y su comisión directiva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0362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772816"/>
            <a:ext cx="4752528" cy="4093428"/>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Todos los que están involucrados en el trabajo con niños deben cumplir</a:t>
            </a:r>
          </a:p>
          <a:p>
            <a:pPr algn="ctr"/>
            <a:r>
              <a:rPr lang="es-ES" sz="2000" b="1" dirty="0">
                <a:latin typeface="Arial" panose="020B0604020202020204" pitchFamily="34" charset="0"/>
                <a:cs typeface="Arial" panose="020B0604020202020204" pitchFamily="34" charset="0"/>
              </a:rPr>
              <a:t>con las normativas y los requisitos legales y eclesiásticos, como por ejemplo </a:t>
            </a:r>
            <a:r>
              <a:rPr lang="es-ES" sz="2000" b="1" dirty="0" smtClean="0">
                <a:latin typeface="Arial" panose="020B0604020202020204" pitchFamily="34" charset="0"/>
                <a:cs typeface="Arial" panose="020B0604020202020204" pitchFamily="34" charset="0"/>
              </a:rPr>
              <a:t>la verificación </a:t>
            </a:r>
            <a:r>
              <a:rPr lang="es-ES" sz="2000" b="1" dirty="0">
                <a:latin typeface="Arial" panose="020B0604020202020204" pitchFamily="34" charset="0"/>
                <a:cs typeface="Arial" panose="020B0604020202020204" pitchFamily="34" charset="0"/>
              </a:rPr>
              <a:t>de antecedentes o certificaciones. Los dirigentes de la iglesia local</a:t>
            </a:r>
          </a:p>
          <a:p>
            <a:pPr algn="ctr"/>
            <a:r>
              <a:rPr lang="es-ES" sz="2000" b="1" dirty="0">
                <a:latin typeface="Arial" panose="020B0604020202020204" pitchFamily="34" charset="0"/>
                <a:cs typeface="Arial" panose="020B0604020202020204" pitchFamily="34" charset="0"/>
              </a:rPr>
              <a:t>deben consultar con la Asociación, que determinará y asesorará en cuanto a </a:t>
            </a:r>
            <a:r>
              <a:rPr lang="es-ES" sz="2000" b="1" dirty="0" smtClean="0">
                <a:latin typeface="Arial" panose="020B0604020202020204" pitchFamily="34" charset="0"/>
                <a:cs typeface="Arial" panose="020B0604020202020204" pitchFamily="34" charset="0"/>
              </a:rPr>
              <a:t>qué verificación </a:t>
            </a:r>
            <a:r>
              <a:rPr lang="es-ES" sz="2000" b="1" dirty="0">
                <a:latin typeface="Arial" panose="020B0604020202020204" pitchFamily="34" charset="0"/>
                <a:cs typeface="Arial" panose="020B0604020202020204" pitchFamily="34" charset="0"/>
              </a:rPr>
              <a:t>de antecedentes y certificaciones están disponibles o se requieren</a:t>
            </a:r>
          </a:p>
          <a:p>
            <a:pPr algn="ctr"/>
            <a:r>
              <a:rPr lang="es-ES" sz="2000" b="1" dirty="0">
                <a:latin typeface="Arial" panose="020B0604020202020204" pitchFamily="34" charset="0"/>
                <a:cs typeface="Arial" panose="020B0604020202020204" pitchFamily="34" charset="0"/>
              </a:rPr>
              <a:t>(véase Nota #7, pp. 170, 171).</a:t>
            </a:r>
            <a:endParaRPr lang="pt-BR" sz="20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Coordinador del Ministerio del Niño, y su comisión directiva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6466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656445"/>
            <a:ext cx="6768752" cy="2068699"/>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420888"/>
            <a:ext cx="6624736" cy="1938992"/>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a:solidFill>
                  <a:schemeClr val="bg1"/>
                </a:solidFill>
                <a:latin typeface="Arial" panose="020B0604020202020204" pitchFamily="34" charset="0"/>
                <a:cs typeface="Arial" panose="020B0604020202020204" pitchFamily="34" charset="0"/>
              </a:rPr>
              <a:t>Departamento de </a:t>
            </a:r>
            <a:r>
              <a:rPr lang="pt-BR" sz="6000" b="1" dirty="0" err="1">
                <a:solidFill>
                  <a:schemeClr val="bg1"/>
                </a:solidFill>
                <a:latin typeface="Arial" panose="020B0604020202020204" pitchFamily="34" charset="0"/>
                <a:cs typeface="Arial" panose="020B0604020202020204" pitchFamily="34" charset="0"/>
              </a:rPr>
              <a:t>Comunicación</a:t>
            </a:r>
            <a:endParaRPr lang="pt-BR"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685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716016" y="1196752"/>
            <a:ext cx="3761834"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organización de este ministerio requiere el apoyo de todos los </a:t>
            </a:r>
            <a:r>
              <a:rPr lang="es-ES" sz="2400" b="1" dirty="0" smtClean="0">
                <a:latin typeface="Arial" panose="020B0604020202020204" pitchFamily="34" charset="0"/>
                <a:cs typeface="Arial" panose="020B0604020202020204" pitchFamily="34" charset="0"/>
              </a:rPr>
              <a:t>miembros laicos</a:t>
            </a:r>
            <a:r>
              <a:rPr lang="es-ES" sz="2400" b="1" dirty="0">
                <a:latin typeface="Arial" panose="020B0604020202020204" pitchFamily="34" charset="0"/>
                <a:cs typeface="Arial" panose="020B0604020202020204" pitchFamily="34" charset="0"/>
              </a:rPr>
              <a:t>, los obreros de la denominación y las instituciones adventistas.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6305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29652" y="260648"/>
            <a:ext cx="5034836" cy="5262979"/>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El departamento </a:t>
            </a:r>
            <a:r>
              <a:rPr lang="es-ES" sz="2400" b="1" dirty="0">
                <a:latin typeface="Arial" panose="020B0604020202020204" pitchFamily="34" charset="0"/>
                <a:cs typeface="Arial" panose="020B0604020202020204" pitchFamily="34" charset="0"/>
              </a:rPr>
              <a:t>de Comunicación promueve el uso de un sólido programa </a:t>
            </a:r>
            <a:r>
              <a:rPr lang="es-ES" sz="2400" b="1" dirty="0" smtClean="0">
                <a:latin typeface="Arial" panose="020B0604020202020204" pitchFamily="34" charset="0"/>
                <a:cs typeface="Arial" panose="020B0604020202020204" pitchFamily="34" charset="0"/>
              </a:rPr>
              <a:t>de relaciones </a:t>
            </a:r>
            <a:r>
              <a:rPr lang="es-ES" sz="2400" b="1" dirty="0">
                <a:latin typeface="Arial" panose="020B0604020202020204" pitchFamily="34" charset="0"/>
                <a:cs typeface="Arial" panose="020B0604020202020204" pitchFamily="34" charset="0"/>
              </a:rPr>
              <a:t>públicas y de todas las técnicas contemporáneas de comunicación, </a:t>
            </a:r>
            <a:r>
              <a:rPr lang="es-ES" sz="2400" b="1" dirty="0" smtClean="0">
                <a:latin typeface="Arial" panose="020B0604020202020204" pitchFamily="34" charset="0"/>
                <a:cs typeface="Arial" panose="020B0604020202020204" pitchFamily="34" charset="0"/>
              </a:rPr>
              <a:t>las tecnologías </a:t>
            </a:r>
            <a:r>
              <a:rPr lang="es-ES" sz="2400" b="1" dirty="0">
                <a:latin typeface="Arial" panose="020B0604020202020204" pitchFamily="34" charset="0"/>
                <a:cs typeface="Arial" panose="020B0604020202020204" pitchFamily="34" charset="0"/>
              </a:rPr>
              <a:t>sustentables y el uso de los medios de comunicación en la </a:t>
            </a:r>
            <a:r>
              <a:rPr lang="es-ES" sz="2400" b="1" dirty="0" smtClean="0">
                <a:latin typeface="Arial" panose="020B0604020202020204" pitchFamily="34" charset="0"/>
                <a:cs typeface="Arial" panose="020B0604020202020204" pitchFamily="34" charset="0"/>
              </a:rPr>
              <a:t>promulgación del </a:t>
            </a:r>
            <a:r>
              <a:rPr lang="es-ES" sz="2400" b="1" dirty="0">
                <a:latin typeface="Arial" panose="020B0604020202020204" pitchFamily="34" charset="0"/>
                <a:cs typeface="Arial" panose="020B0604020202020204" pitchFamily="34" charset="0"/>
              </a:rPr>
              <a:t>evangelio eterno. La iglesia debería elegir un director de Comunicación</a:t>
            </a:r>
          </a:p>
          <a:p>
            <a:pPr algn="ctr"/>
            <a:r>
              <a:rPr lang="es-ES" sz="2400" b="1" dirty="0">
                <a:latin typeface="Arial" panose="020B0604020202020204" pitchFamily="34" charset="0"/>
                <a:cs typeface="Arial" panose="020B0604020202020204" pitchFamily="34" charset="0"/>
              </a:rPr>
              <a:t>en cada iglesia local y, cuando ello sea necesario, una comisión </a:t>
            </a:r>
            <a:r>
              <a:rPr lang="es-ES" sz="2400" b="1" dirty="0" smtClean="0">
                <a:latin typeface="Arial" panose="020B0604020202020204" pitchFamily="34" charset="0"/>
                <a:cs typeface="Arial" panose="020B0604020202020204" pitchFamily="34" charset="0"/>
              </a:rPr>
              <a:t>directiva de </a:t>
            </a:r>
            <a:r>
              <a:rPr lang="es-ES" sz="2400" b="1" dirty="0">
                <a:latin typeface="Arial" panose="020B0604020202020204" pitchFamily="34" charset="0"/>
                <a:cs typeface="Arial" panose="020B0604020202020204" pitchFamily="34" charset="0"/>
              </a:rPr>
              <a:t>Comunicación.</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8683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355976" y="836712"/>
            <a:ext cx="4193882"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“Debemos usar todos los medios justificables para presentar la luz delante</a:t>
            </a:r>
          </a:p>
          <a:p>
            <a:pPr algn="ctr"/>
            <a:r>
              <a:rPr lang="es-ES" sz="2400" b="1" dirty="0">
                <a:latin typeface="Arial" panose="020B0604020202020204" pitchFamily="34" charset="0"/>
                <a:cs typeface="Arial" panose="020B0604020202020204" pitchFamily="34" charset="0"/>
              </a:rPr>
              <a:t>de la gente. Utilícese la prensa, y empléese todo elemento de propaganda </a:t>
            </a:r>
            <a:r>
              <a:rPr lang="es-ES" sz="2400" b="1" dirty="0" smtClean="0">
                <a:latin typeface="Arial" panose="020B0604020202020204" pitchFamily="34" charset="0"/>
                <a:cs typeface="Arial" panose="020B0604020202020204" pitchFamily="34" charset="0"/>
              </a:rPr>
              <a:t>que pueda </a:t>
            </a:r>
            <a:r>
              <a:rPr lang="es-ES" sz="2400" b="1" dirty="0">
                <a:latin typeface="Arial" panose="020B0604020202020204" pitchFamily="34" charset="0"/>
                <a:cs typeface="Arial" panose="020B0604020202020204" pitchFamily="34" charset="0"/>
              </a:rPr>
              <a:t>llamar la atención hacia la obra” </a:t>
            </a:r>
            <a:endParaRPr lang="es-ES" sz="2400" b="1" dirty="0" smtClean="0">
              <a:latin typeface="Arial" panose="020B0604020202020204" pitchFamily="34" charset="0"/>
              <a:cs typeface="Arial" panose="020B0604020202020204" pitchFamily="34" charset="0"/>
            </a:endParaRPr>
          </a:p>
          <a:p>
            <a:pPr algn="ctr"/>
            <a:r>
              <a:rPr lang="es-ES" sz="2400" b="1" dirty="0" smtClean="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El evangelismo, p. 99).</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7601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39952" y="1196752"/>
            <a:ext cx="4193882"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“Se concebirán nuevos medios para alcanzar los corazones. En esta obra, </a:t>
            </a:r>
            <a:r>
              <a:rPr lang="es-ES" sz="2400" b="1" dirty="0" smtClean="0">
                <a:latin typeface="Arial" panose="020B0604020202020204" pitchFamily="34" charset="0"/>
                <a:cs typeface="Arial" panose="020B0604020202020204" pitchFamily="34" charset="0"/>
              </a:rPr>
              <a:t>se utilizarán </a:t>
            </a:r>
            <a:r>
              <a:rPr lang="es-ES" sz="2400" b="1" dirty="0">
                <a:latin typeface="Arial" panose="020B0604020202020204" pitchFamily="34" charset="0"/>
                <a:cs typeface="Arial" panose="020B0604020202020204" pitchFamily="34" charset="0"/>
              </a:rPr>
              <a:t>algunos métodos que serán diferentes de los empleados en el pasado</a:t>
            </a:r>
          </a:p>
          <a:p>
            <a:pPr algn="ctr"/>
            <a:r>
              <a:rPr lang="es-ES" sz="2400" b="1" dirty="0">
                <a:latin typeface="Arial" panose="020B0604020202020204" pitchFamily="34" charset="0"/>
                <a:cs typeface="Arial" panose="020B0604020202020204" pitchFamily="34" charset="0"/>
              </a:rPr>
              <a:t>[...].” (El evangelismo, </a:t>
            </a:r>
            <a:endParaRPr lang="es-ES" sz="2400" b="1" dirty="0" smtClean="0">
              <a:latin typeface="Arial" panose="020B0604020202020204" pitchFamily="34" charset="0"/>
              <a:cs typeface="Arial" panose="020B0604020202020204" pitchFamily="34" charset="0"/>
            </a:endParaRPr>
          </a:p>
          <a:p>
            <a:pPr algn="ctr"/>
            <a:r>
              <a:rPr lang="es-ES" sz="2400" b="1" dirty="0" smtClean="0">
                <a:latin typeface="Arial" panose="020B0604020202020204" pitchFamily="34" charset="0"/>
                <a:cs typeface="Arial" panose="020B0604020202020204" pitchFamily="34" charset="0"/>
              </a:rPr>
              <a:t>p</a:t>
            </a:r>
            <a:r>
              <a:rPr lang="es-ES" sz="2400" b="1" dirty="0">
                <a:latin typeface="Arial" panose="020B0604020202020204" pitchFamily="34" charset="0"/>
                <a:cs typeface="Arial" panose="020B0604020202020204" pitchFamily="34" charset="0"/>
              </a:rPr>
              <a:t>. 81).</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107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464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1574795"/>
            <a:ext cx="4968552"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Aseveraban tener derecho no solo a su juicio individual,</a:t>
            </a:r>
          </a:p>
          <a:p>
            <a:pPr algn="ctr"/>
            <a:r>
              <a:rPr lang="es-ES" sz="2400" b="1" dirty="0">
                <a:latin typeface="Arial" panose="020B0604020202020204" pitchFamily="34" charset="0"/>
                <a:cs typeface="Arial" panose="020B0604020202020204" pitchFamily="34" charset="0"/>
              </a:rPr>
              <a:t>sino también a imponer públicamente sus ideas a la iglesia. En vista de esto,</a:t>
            </a:r>
          </a:p>
          <a:p>
            <a:pPr algn="ctr"/>
            <a:r>
              <a:rPr lang="es-ES" sz="2400" b="1" dirty="0">
                <a:latin typeface="Arial" panose="020B0604020202020204" pitchFamily="34" charset="0"/>
                <a:cs typeface="Arial" panose="020B0604020202020204" pitchFamily="34" charset="0"/>
              </a:rPr>
              <a:t>Pablo llamó la atención de los tesalonicenses al respeto y la deferencia </a:t>
            </a:r>
            <a:r>
              <a:rPr lang="es-ES" sz="2400" b="1" dirty="0" smtClean="0">
                <a:latin typeface="Arial" panose="020B0604020202020204" pitchFamily="34" charset="0"/>
                <a:cs typeface="Arial" panose="020B0604020202020204" pitchFamily="34" charset="0"/>
              </a:rPr>
              <a:t>debidos a </a:t>
            </a:r>
            <a:r>
              <a:rPr lang="es-ES" sz="2400" b="1" dirty="0">
                <a:latin typeface="Arial" panose="020B0604020202020204" pitchFamily="34" charset="0"/>
                <a:cs typeface="Arial" panose="020B0604020202020204" pitchFamily="34" charset="0"/>
              </a:rPr>
              <a:t>los que habían sido escogidos para ocupar cargos de autoridad en la iglesia</a:t>
            </a:r>
            <a:r>
              <a:rPr lang="es-ES" sz="2400" b="1" dirty="0" smtClean="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Los hechos de los apóstoles, p. 215).</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Respeto por los ministros y los dirigentes de la iglesia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006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83968" y="836712"/>
            <a:ext cx="4184261"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director de Comunicación debe tener</a:t>
            </a:r>
          </a:p>
          <a:p>
            <a:pPr algn="ctr"/>
            <a:r>
              <a:rPr lang="es-ES" sz="2400" b="1" dirty="0">
                <a:latin typeface="Arial" panose="020B0604020202020204" pitchFamily="34" charset="0"/>
                <a:cs typeface="Arial" panose="020B0604020202020204" pitchFamily="34" charset="0"/>
              </a:rPr>
              <a:t>la capacidad de relacionarse con las personas y representar debidamente a la</a:t>
            </a:r>
          </a:p>
          <a:p>
            <a:pPr algn="ctr"/>
            <a:r>
              <a:rPr lang="es-ES" sz="2400" b="1" dirty="0">
                <a:latin typeface="Arial" panose="020B0604020202020204" pitchFamily="34" charset="0"/>
                <a:cs typeface="Arial" panose="020B0604020202020204" pitchFamily="34" charset="0"/>
              </a:rPr>
              <a:t>iglesia, su juicio equilibrado, su capacidad de organización, su habilidad para</a:t>
            </a:r>
          </a:p>
          <a:p>
            <a:pPr algn="ctr"/>
            <a:r>
              <a:rPr lang="es-ES" sz="2400" b="1" dirty="0">
                <a:latin typeface="Arial" panose="020B0604020202020204" pitchFamily="34" charset="0"/>
                <a:cs typeface="Arial" panose="020B0604020202020204" pitchFamily="34" charset="0"/>
              </a:rPr>
              <a:t>redactar y su buena voluntad para cumplir las responsabilidades.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El </a:t>
            </a:r>
            <a:r>
              <a:rPr lang="pt-BR" sz="2400" b="1" dirty="0" err="1">
                <a:solidFill>
                  <a:schemeClr val="bg1"/>
                </a:solidFill>
                <a:latin typeface="Arial" panose="020B0604020202020204" pitchFamily="34" charset="0"/>
                <a:cs typeface="Arial" panose="020B0604020202020204" pitchFamily="34" charset="0"/>
              </a:rPr>
              <a:t>director</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Comunicación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65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2115" y="836712"/>
            <a:ext cx="5048357"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director de Comunicación de la iglesia es responsable de reunir </a:t>
            </a:r>
            <a:r>
              <a:rPr lang="es-ES" sz="2400" b="1" dirty="0" smtClean="0">
                <a:latin typeface="Arial" panose="020B0604020202020204" pitchFamily="34" charset="0"/>
                <a:cs typeface="Arial" panose="020B0604020202020204" pitchFamily="34" charset="0"/>
              </a:rPr>
              <a:t>y difundir </a:t>
            </a:r>
            <a:r>
              <a:rPr lang="es-ES" sz="2400" b="1" dirty="0">
                <a:latin typeface="Arial" panose="020B0604020202020204" pitchFamily="34" charset="0"/>
                <a:cs typeface="Arial" panose="020B0604020202020204" pitchFamily="34" charset="0"/>
              </a:rPr>
              <a:t>noticias en los medios locales, coopera con el director de </a:t>
            </a:r>
            <a:r>
              <a:rPr lang="es-ES" sz="2400" b="1" dirty="0" smtClean="0">
                <a:latin typeface="Arial" panose="020B0604020202020204" pitchFamily="34" charset="0"/>
                <a:cs typeface="Arial" panose="020B0604020202020204" pitchFamily="34" charset="0"/>
              </a:rPr>
              <a:t>Comunicación de </a:t>
            </a:r>
            <a:r>
              <a:rPr lang="es-ES" sz="2400" b="1" dirty="0">
                <a:latin typeface="Arial" panose="020B0604020202020204" pitchFamily="34" charset="0"/>
                <a:cs typeface="Arial" panose="020B0604020202020204" pitchFamily="34" charset="0"/>
              </a:rPr>
              <a:t>la Asociación y presenta informes periódicos en las reuniones </a:t>
            </a:r>
            <a:r>
              <a:rPr lang="es-ES" sz="2400" b="1" dirty="0" smtClean="0">
                <a:latin typeface="Arial" panose="020B0604020202020204" pitchFamily="34" charset="0"/>
                <a:cs typeface="Arial" panose="020B0604020202020204" pitchFamily="34" charset="0"/>
              </a:rPr>
              <a:t>administrativas de </a:t>
            </a:r>
            <a:r>
              <a:rPr lang="es-ES" sz="2400" b="1" dirty="0">
                <a:latin typeface="Arial" panose="020B0604020202020204" pitchFamily="34" charset="0"/>
                <a:cs typeface="Arial" panose="020B0604020202020204" pitchFamily="34" charset="0"/>
              </a:rPr>
              <a:t>la iglesia. El departamento de Comunicación de la </a:t>
            </a:r>
            <a:r>
              <a:rPr lang="es-ES" sz="2400" b="1" dirty="0" smtClean="0">
                <a:latin typeface="Arial" panose="020B0604020202020204" pitchFamily="34" charset="0"/>
                <a:cs typeface="Arial" panose="020B0604020202020204" pitchFamily="34" charset="0"/>
              </a:rPr>
              <a:t>Asociación provee </a:t>
            </a:r>
            <a:r>
              <a:rPr lang="es-ES" sz="2400" b="1" dirty="0">
                <a:latin typeface="Arial" panose="020B0604020202020204" pitchFamily="34" charset="0"/>
                <a:cs typeface="Arial" panose="020B0604020202020204" pitchFamily="34" charset="0"/>
              </a:rPr>
              <a:t>instrucción apropiada y ayuda a los directores de Comunicación de </a:t>
            </a:r>
            <a:r>
              <a:rPr lang="es-ES" sz="2400" b="1" dirty="0" smtClean="0">
                <a:latin typeface="Arial" panose="020B0604020202020204" pitchFamily="34" charset="0"/>
                <a:cs typeface="Arial" panose="020B0604020202020204" pitchFamily="34" charset="0"/>
              </a:rPr>
              <a:t>las iglesias </a:t>
            </a:r>
            <a:r>
              <a:rPr lang="es-ES" sz="2400" b="1" dirty="0">
                <a:latin typeface="Arial" panose="020B0604020202020204" pitchFamily="34" charset="0"/>
                <a:cs typeface="Arial" panose="020B0604020202020204" pitchFamily="34" charset="0"/>
              </a:rPr>
              <a:t>locales.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El </a:t>
            </a:r>
            <a:r>
              <a:rPr lang="pt-BR" sz="2400" b="1" dirty="0" err="1">
                <a:solidFill>
                  <a:schemeClr val="bg1"/>
                </a:solidFill>
                <a:latin typeface="Arial" panose="020B0604020202020204" pitchFamily="34" charset="0"/>
                <a:cs typeface="Arial" panose="020B0604020202020204" pitchFamily="34" charset="0"/>
              </a:rPr>
              <a:t>director</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Comunicación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642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988840"/>
            <a:ext cx="4386765"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pastor, que es el principal responsable por el programa de </a:t>
            </a:r>
            <a:r>
              <a:rPr lang="es-ES" sz="2400" b="1" dirty="0" smtClean="0">
                <a:latin typeface="Arial" panose="020B0604020202020204" pitchFamily="34" charset="0"/>
                <a:cs typeface="Arial" panose="020B0604020202020204" pitchFamily="34" charset="0"/>
              </a:rPr>
              <a:t>comunicación de </a:t>
            </a:r>
            <a:r>
              <a:rPr lang="es-ES" sz="2400" b="1" dirty="0">
                <a:latin typeface="Arial" panose="020B0604020202020204" pitchFamily="34" charset="0"/>
                <a:cs typeface="Arial" panose="020B0604020202020204" pitchFamily="34" charset="0"/>
              </a:rPr>
              <a:t>su iglesia, debe colaborar estrechamente con el director de Comunicación</a:t>
            </a:r>
          </a:p>
          <a:p>
            <a:pPr algn="ctr"/>
            <a:r>
              <a:rPr lang="es-ES" sz="2400" b="1" dirty="0">
                <a:latin typeface="Arial" panose="020B0604020202020204" pitchFamily="34" charset="0"/>
                <a:cs typeface="Arial" panose="020B0604020202020204" pitchFamily="34" charset="0"/>
              </a:rPr>
              <a:t>y/o con la comisión directiva de Comunicación, en calidad de consejero.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El </a:t>
            </a:r>
            <a:r>
              <a:rPr lang="pt-BR" sz="2400" b="1" dirty="0" err="1">
                <a:solidFill>
                  <a:schemeClr val="bg1"/>
                </a:solidFill>
                <a:latin typeface="Arial" panose="020B0604020202020204" pitchFamily="34" charset="0"/>
                <a:cs typeface="Arial" panose="020B0604020202020204" pitchFamily="34" charset="0"/>
              </a:rPr>
              <a:t>director</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Comunicación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9133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916832"/>
            <a:ext cx="4481914"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Todo departamento u órgano auxiliar debe designar a una persona </a:t>
            </a:r>
            <a:r>
              <a:rPr lang="es-ES" sz="2400" b="1" dirty="0" smtClean="0">
                <a:latin typeface="Arial" panose="020B0604020202020204" pitchFamily="34" charset="0"/>
                <a:cs typeface="Arial" panose="020B0604020202020204" pitchFamily="34" charset="0"/>
              </a:rPr>
              <a:t>que proveerá</a:t>
            </a:r>
            <a:r>
              <a:rPr lang="es-ES" sz="2400" b="1" dirty="0">
                <a:latin typeface="Arial" panose="020B0604020202020204" pitchFamily="34" charset="0"/>
                <a:cs typeface="Arial" panose="020B0604020202020204" pitchFamily="34" charset="0"/>
              </a:rPr>
              <a:t>, al director de Comunicación, o a la comisión directiva de </a:t>
            </a:r>
            <a:r>
              <a:rPr lang="es-ES" sz="2400" b="1" dirty="0" smtClean="0">
                <a:latin typeface="Arial" panose="020B0604020202020204" pitchFamily="34" charset="0"/>
                <a:cs typeface="Arial" panose="020B0604020202020204" pitchFamily="34" charset="0"/>
              </a:rPr>
              <a:t>Comunicación, la </a:t>
            </a:r>
            <a:r>
              <a:rPr lang="es-ES" sz="2400" b="1" dirty="0">
                <a:latin typeface="Arial" panose="020B0604020202020204" pitchFamily="34" charset="0"/>
                <a:cs typeface="Arial" panose="020B0604020202020204" pitchFamily="34" charset="0"/>
              </a:rPr>
              <a:t>información acerca de los eventos más sobresalientes.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El </a:t>
            </a:r>
            <a:r>
              <a:rPr lang="pt-BR" sz="2400" b="1" dirty="0" err="1">
                <a:solidFill>
                  <a:schemeClr val="bg1"/>
                </a:solidFill>
                <a:latin typeface="Arial" panose="020B0604020202020204" pitchFamily="34" charset="0"/>
                <a:cs typeface="Arial" panose="020B0604020202020204" pitchFamily="34" charset="0"/>
              </a:rPr>
              <a:t>director</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Comunicación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3885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2" y="1412776"/>
            <a:ext cx="4769945"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una </a:t>
            </a:r>
            <a:r>
              <a:rPr lang="es-ES" sz="2400" b="1" dirty="0" smtClean="0">
                <a:latin typeface="Arial" panose="020B0604020202020204" pitchFamily="34" charset="0"/>
                <a:cs typeface="Arial" panose="020B0604020202020204" pitchFamily="34" charset="0"/>
              </a:rPr>
              <a:t>iglesia grande</a:t>
            </a:r>
            <a:r>
              <a:rPr lang="es-ES" sz="2400" b="1" dirty="0">
                <a:latin typeface="Arial" panose="020B0604020202020204" pitchFamily="34" charset="0"/>
                <a:cs typeface="Arial" panose="020B0604020202020204" pitchFamily="34" charset="0"/>
              </a:rPr>
              <a:t>, una comisión directiva de Comunicación puede manejar mejor las muchas</a:t>
            </a:r>
          </a:p>
          <a:p>
            <a:pPr algn="ctr"/>
            <a:r>
              <a:rPr lang="es-ES" sz="2400" b="1" dirty="0">
                <a:latin typeface="Arial" panose="020B0604020202020204" pitchFamily="34" charset="0"/>
                <a:cs typeface="Arial" panose="020B0604020202020204" pitchFamily="34" charset="0"/>
              </a:rPr>
              <a:t>facetas del programa de relaciones públicas y comunicación de la iglesia.</a:t>
            </a:r>
          </a:p>
          <a:p>
            <a:pPr algn="ctr"/>
            <a:r>
              <a:rPr lang="es-ES" sz="2400" b="1" dirty="0">
                <a:latin typeface="Arial" panose="020B0604020202020204" pitchFamily="34" charset="0"/>
                <a:cs typeface="Arial" panose="020B0604020202020204" pitchFamily="34" charset="0"/>
              </a:rPr>
              <a:t>Esta comisión directiva, con el director de Comunicación como </a:t>
            </a:r>
            <a:r>
              <a:rPr lang="es-ES" sz="2400" b="1" dirty="0" smtClean="0">
                <a:latin typeface="Arial" panose="020B0604020202020204" pitchFamily="34" charset="0"/>
                <a:cs typeface="Arial" panose="020B0604020202020204" pitchFamily="34" charset="0"/>
              </a:rPr>
              <a:t>presidente, debe </a:t>
            </a:r>
            <a:r>
              <a:rPr lang="es-ES" sz="2400" b="1" dirty="0">
                <a:latin typeface="Arial" panose="020B0604020202020204" pitchFamily="34" charset="0"/>
                <a:cs typeface="Arial" panose="020B0604020202020204" pitchFamily="34" charset="0"/>
              </a:rPr>
              <a:t>elegirse en el tiempo de las elecciones generales de los dirigentes de </a:t>
            </a:r>
            <a:r>
              <a:rPr lang="es-ES" sz="2400" b="1" dirty="0" smtClean="0">
                <a:latin typeface="Arial" panose="020B0604020202020204" pitchFamily="34" charset="0"/>
                <a:cs typeface="Arial" panose="020B0604020202020204" pitchFamily="34" charset="0"/>
              </a:rPr>
              <a:t>la iglesia</a:t>
            </a:r>
            <a:r>
              <a:rPr lang="es-ES" sz="2400" b="1" dirty="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555776" y="404664"/>
            <a:ext cx="619268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del departamento de Comunicación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5208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19366" y="1700808"/>
            <a:ext cx="4240665"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Se les puede asignar, a los miembros individuales de la comisión directiva,</a:t>
            </a:r>
          </a:p>
          <a:p>
            <a:pPr algn="ctr"/>
            <a:r>
              <a:rPr lang="es-ES" sz="2400" b="1" dirty="0">
                <a:latin typeface="Arial" panose="020B0604020202020204" pitchFamily="34" charset="0"/>
                <a:cs typeface="Arial" panose="020B0604020202020204" pitchFamily="34" charset="0"/>
              </a:rPr>
              <a:t>responsabilidades específicas, tales como trabajar con la prensa, con </a:t>
            </a:r>
            <a:r>
              <a:rPr lang="es-ES" sz="2400" b="1" dirty="0" smtClean="0">
                <a:latin typeface="Arial" panose="020B0604020202020204" pitchFamily="34" charset="0"/>
                <a:cs typeface="Arial" panose="020B0604020202020204" pitchFamily="34" charset="0"/>
              </a:rPr>
              <a:t>los productores </a:t>
            </a:r>
            <a:r>
              <a:rPr lang="es-ES" sz="2400" b="1" dirty="0">
                <a:latin typeface="Arial" panose="020B0604020202020204" pitchFamily="34" charset="0"/>
                <a:cs typeface="Arial" panose="020B0604020202020204" pitchFamily="34" charset="0"/>
              </a:rPr>
              <a:t>de los medios de comunicación, con el personal online y con </a:t>
            </a:r>
            <a:r>
              <a:rPr lang="es-ES" sz="2400" b="1" dirty="0" smtClean="0">
                <a:latin typeface="Arial" panose="020B0604020202020204" pitchFamily="34" charset="0"/>
                <a:cs typeface="Arial" panose="020B0604020202020204" pitchFamily="34" charset="0"/>
              </a:rPr>
              <a:t>los medios </a:t>
            </a:r>
            <a:r>
              <a:rPr lang="es-ES" sz="2400" b="1" dirty="0">
                <a:latin typeface="Arial" panose="020B0604020202020204" pitchFamily="34" charset="0"/>
                <a:cs typeface="Arial" panose="020B0604020202020204" pitchFamily="34" charset="0"/>
              </a:rPr>
              <a:t>de comunicación internos de la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555776" y="404664"/>
            <a:ext cx="619268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del departamento de Comunicación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026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84265" y="1916832"/>
            <a:ext cx="4049866"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Cuando hay una institución</a:t>
            </a:r>
          </a:p>
          <a:p>
            <a:pPr algn="ctr"/>
            <a:r>
              <a:rPr lang="es-ES" sz="2400" b="1" dirty="0" err="1">
                <a:latin typeface="Arial" panose="020B0604020202020204" pitchFamily="34" charset="0"/>
                <a:cs typeface="Arial" panose="020B0604020202020204" pitchFamily="34" charset="0"/>
              </a:rPr>
              <a:t>denominacional</a:t>
            </a:r>
            <a:r>
              <a:rPr lang="es-ES" sz="2400" b="1" dirty="0">
                <a:latin typeface="Arial" panose="020B0604020202020204" pitchFamily="34" charset="0"/>
                <a:cs typeface="Arial" panose="020B0604020202020204" pitchFamily="34" charset="0"/>
              </a:rPr>
              <a:t> en la zona de influencia de la iglesia, debe invitarse a un </a:t>
            </a:r>
            <a:r>
              <a:rPr lang="es-ES" sz="2400" b="1" dirty="0" smtClean="0">
                <a:latin typeface="Arial" panose="020B0604020202020204" pitchFamily="34" charset="0"/>
                <a:cs typeface="Arial" panose="020B0604020202020204" pitchFamily="34" charset="0"/>
              </a:rPr>
              <a:t>miembro del </a:t>
            </a:r>
            <a:r>
              <a:rPr lang="es-ES" sz="2400" b="1" dirty="0">
                <a:latin typeface="Arial" panose="020B0604020202020204" pitchFamily="34" charset="0"/>
                <a:cs typeface="Arial" panose="020B0604020202020204" pitchFamily="34" charset="0"/>
              </a:rPr>
              <a:t>equipo de Relaciones Públicas de la institución a formar parte de </a:t>
            </a:r>
            <a:r>
              <a:rPr lang="es-ES" sz="2400" b="1" dirty="0" smtClean="0">
                <a:latin typeface="Arial" panose="020B0604020202020204" pitchFamily="34" charset="0"/>
                <a:cs typeface="Arial" panose="020B0604020202020204" pitchFamily="34" charset="0"/>
              </a:rPr>
              <a:t>la comisión </a:t>
            </a:r>
            <a:r>
              <a:rPr lang="es-ES" sz="2400" b="1" dirty="0">
                <a:latin typeface="Arial" panose="020B0604020202020204" pitchFamily="34" charset="0"/>
                <a:cs typeface="Arial" panose="020B0604020202020204" pitchFamily="34" charset="0"/>
              </a:rPr>
              <a:t>directiva de Comunicación de la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555776" y="404664"/>
            <a:ext cx="619268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del departamento de Comunicación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664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1196752"/>
            <a:ext cx="4968551"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Si varias iglesias en una ciudad</a:t>
            </a:r>
          </a:p>
          <a:p>
            <a:pPr algn="ctr"/>
            <a:r>
              <a:rPr lang="es-ES" sz="2400" b="1" dirty="0">
                <a:latin typeface="Arial" panose="020B0604020202020204" pitchFamily="34" charset="0"/>
                <a:cs typeface="Arial" panose="020B0604020202020204" pitchFamily="34" charset="0"/>
              </a:rPr>
              <a:t>deciden tener una comisión directiva central de Comunicación, el director</a:t>
            </a:r>
          </a:p>
          <a:p>
            <a:pPr algn="ctr"/>
            <a:r>
              <a:rPr lang="es-ES" sz="2400" b="1" dirty="0">
                <a:latin typeface="Arial" panose="020B0604020202020204" pitchFamily="34" charset="0"/>
                <a:cs typeface="Arial" panose="020B0604020202020204" pitchFamily="34" charset="0"/>
              </a:rPr>
              <a:t>de Comunicación de cada iglesia debe ser miembro de ella, y trabajar en </a:t>
            </a:r>
            <a:r>
              <a:rPr lang="es-ES" sz="2400" b="1" dirty="0" smtClean="0">
                <a:latin typeface="Arial" panose="020B0604020202020204" pitchFamily="34" charset="0"/>
                <a:cs typeface="Arial" panose="020B0604020202020204" pitchFamily="34" charset="0"/>
              </a:rPr>
              <a:t>armonía con </a:t>
            </a:r>
            <a:r>
              <a:rPr lang="es-ES" sz="2400" b="1" dirty="0">
                <a:latin typeface="Arial" panose="020B0604020202020204" pitchFamily="34" charset="0"/>
                <a:cs typeface="Arial" panose="020B0604020202020204" pitchFamily="34" charset="0"/>
              </a:rPr>
              <a:t>cualquier plan general que coordine mejor el manejo de las noticias </a:t>
            </a:r>
            <a:r>
              <a:rPr lang="es-ES" sz="2400" b="1" dirty="0" smtClean="0">
                <a:latin typeface="Arial" panose="020B0604020202020204" pitchFamily="34" charset="0"/>
                <a:cs typeface="Arial" panose="020B0604020202020204" pitchFamily="34" charset="0"/>
              </a:rPr>
              <a:t>y otras </a:t>
            </a:r>
            <a:r>
              <a:rPr lang="es-ES" sz="2400" b="1" dirty="0">
                <a:latin typeface="Arial" panose="020B0604020202020204" pitchFamily="34" charset="0"/>
                <a:cs typeface="Arial" panose="020B0604020202020204" pitchFamily="34" charset="0"/>
              </a:rPr>
              <a:t>actividades relacionadas con los medios de comunicación para </a:t>
            </a:r>
            <a:r>
              <a:rPr lang="es-ES" sz="2400" b="1" dirty="0" smtClean="0">
                <a:latin typeface="Arial" panose="020B0604020202020204" pitchFamily="34" charset="0"/>
                <a:cs typeface="Arial" panose="020B0604020202020204" pitchFamily="34" charset="0"/>
              </a:rPr>
              <a:t>las</a:t>
            </a:r>
          </a:p>
          <a:p>
            <a:pPr algn="ctr"/>
            <a:r>
              <a:rPr lang="es-ES" sz="2400" b="1" dirty="0" smtClean="0">
                <a:latin typeface="Arial" panose="020B0604020202020204" pitchFamily="34" charset="0"/>
                <a:cs typeface="Arial" panose="020B0604020202020204" pitchFamily="34" charset="0"/>
              </a:rPr>
              <a:t>diversas iglesias</a:t>
            </a:r>
            <a:r>
              <a:rPr lang="es-ES" sz="2400" b="1" dirty="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central de Comunicación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8023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494400" y="1556792"/>
            <a:ext cx="4098733"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formación de esta comisión directiva debe ser iniciativa del director</a:t>
            </a:r>
          </a:p>
          <a:p>
            <a:pPr algn="ctr"/>
            <a:r>
              <a:rPr lang="es-ES" sz="2400" b="1" dirty="0">
                <a:latin typeface="Arial" panose="020B0604020202020204" pitchFamily="34" charset="0"/>
                <a:cs typeface="Arial" panose="020B0604020202020204" pitchFamily="34" charset="0"/>
              </a:rPr>
              <a:t>de Comunicación de la Asociación. Las reuniones de esta comisión directiva</a:t>
            </a:r>
          </a:p>
          <a:p>
            <a:pPr algn="ctr"/>
            <a:r>
              <a:rPr lang="es-ES" sz="2400" b="1" dirty="0">
                <a:latin typeface="Arial" panose="020B0604020202020204" pitchFamily="34" charset="0"/>
                <a:cs typeface="Arial" panose="020B0604020202020204" pitchFamily="34" charset="0"/>
              </a:rPr>
              <a:t>central deben ser convocadas y presididas por la persona elegida por el grupo.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central de Comunicación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036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656445"/>
            <a:ext cx="6768752" cy="1034349"/>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420888"/>
            <a:ext cx="6624736" cy="1015663"/>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err="1">
                <a:solidFill>
                  <a:schemeClr val="bg1"/>
                </a:solidFill>
                <a:latin typeface="Arial" panose="020B0604020202020204" pitchFamily="34" charset="0"/>
                <a:cs typeface="Arial" panose="020B0604020202020204" pitchFamily="34" charset="0"/>
              </a:rPr>
              <a:t>Educación</a:t>
            </a:r>
            <a:endParaRPr lang="pt-BR"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903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966526" y="1844824"/>
            <a:ext cx="7360411" cy="3046988"/>
          </a:xfrm>
          <a:prstGeom prst="rect">
            <a:avLst/>
          </a:prstGeom>
          <a:noFill/>
        </p:spPr>
        <p:txBody>
          <a:bodyPr wrap="square" rtlCol="0">
            <a:spAutoFit/>
          </a:bodyPr>
          <a:lstStyle/>
          <a:p>
            <a:pPr algn="ctr"/>
            <a:r>
              <a:rPr lang="es-ES" sz="2400" b="1" i="1" dirty="0">
                <a:latin typeface="Arial" panose="020B0604020202020204" pitchFamily="34" charset="0"/>
                <a:cs typeface="Arial" panose="020B0604020202020204" pitchFamily="34" charset="0"/>
              </a:rPr>
              <a:t>“Los que ocupan posiciones de responsabilidad en la iglesia pueden </a:t>
            </a:r>
            <a:r>
              <a:rPr lang="es-ES" sz="2400" b="1" i="1" dirty="0" smtClean="0">
                <a:latin typeface="Arial" panose="020B0604020202020204" pitchFamily="34" charset="0"/>
                <a:cs typeface="Arial" panose="020B0604020202020204" pitchFamily="34" charset="0"/>
              </a:rPr>
              <a:t>tener faltas </a:t>
            </a:r>
            <a:r>
              <a:rPr lang="es-ES" sz="2400" b="1" i="1" dirty="0">
                <a:latin typeface="Arial" panose="020B0604020202020204" pitchFamily="34" charset="0"/>
                <a:cs typeface="Arial" panose="020B0604020202020204" pitchFamily="34" charset="0"/>
              </a:rPr>
              <a:t>como los demás y pueden errar en sus decisiones; pero, no obstante eso, </a:t>
            </a:r>
            <a:r>
              <a:rPr lang="es-ES" sz="2400" b="1" i="1" dirty="0" smtClean="0">
                <a:latin typeface="Arial" panose="020B0604020202020204" pitchFamily="34" charset="0"/>
                <a:cs typeface="Arial" panose="020B0604020202020204" pitchFamily="34" charset="0"/>
              </a:rPr>
              <a:t>la iglesia </a:t>
            </a:r>
            <a:r>
              <a:rPr lang="es-ES" sz="2400" b="1" i="1" dirty="0">
                <a:latin typeface="Arial" panose="020B0604020202020204" pitchFamily="34" charset="0"/>
                <a:cs typeface="Arial" panose="020B0604020202020204" pitchFamily="34" charset="0"/>
              </a:rPr>
              <a:t>de Cristo en la tierra les ha dado una autoridad que no puede ser </a:t>
            </a:r>
            <a:r>
              <a:rPr lang="es-ES" sz="2400" b="1" i="1" dirty="0" smtClean="0">
                <a:latin typeface="Arial" panose="020B0604020202020204" pitchFamily="34" charset="0"/>
                <a:cs typeface="Arial" panose="020B0604020202020204" pitchFamily="34" charset="0"/>
              </a:rPr>
              <a:t>considerada con </a:t>
            </a:r>
            <a:r>
              <a:rPr lang="es-ES" sz="2400" b="1" i="1" dirty="0">
                <a:latin typeface="Arial" panose="020B0604020202020204" pitchFamily="34" charset="0"/>
                <a:cs typeface="Arial" panose="020B0604020202020204" pitchFamily="34" charset="0"/>
              </a:rPr>
              <a:t>liviandad” </a:t>
            </a:r>
            <a:endParaRPr lang="es-ES" sz="2400" b="1" i="1" dirty="0" smtClean="0">
              <a:latin typeface="Arial" panose="020B0604020202020204" pitchFamily="34" charset="0"/>
              <a:cs typeface="Arial" panose="020B0604020202020204" pitchFamily="34" charset="0"/>
            </a:endParaRPr>
          </a:p>
          <a:p>
            <a:pPr algn="ctr"/>
            <a:endParaRPr lang="es-ES" sz="2400" b="1" i="1" dirty="0">
              <a:latin typeface="Arial" panose="020B0604020202020204" pitchFamily="34" charset="0"/>
              <a:cs typeface="Arial" panose="020B0604020202020204" pitchFamily="34" charset="0"/>
            </a:endParaRPr>
          </a:p>
          <a:p>
            <a:pPr algn="ctr"/>
            <a:r>
              <a:rPr lang="es-ES" sz="2400" b="1" i="1" dirty="0" smtClean="0">
                <a:latin typeface="Arial" panose="020B0604020202020204" pitchFamily="34" charset="0"/>
                <a:cs typeface="Arial" panose="020B0604020202020204" pitchFamily="34" charset="0"/>
              </a:rPr>
              <a:t>(</a:t>
            </a:r>
            <a:r>
              <a:rPr lang="es-ES" sz="2400" b="1" i="1" dirty="0">
                <a:latin typeface="Arial" panose="020B0604020202020204" pitchFamily="34" charset="0"/>
                <a:cs typeface="Arial" panose="020B0604020202020204" pitchFamily="34" charset="0"/>
              </a:rPr>
              <a:t>Joyas de los testimonios, t. 1, p. 446).</a:t>
            </a:r>
            <a:endParaRPr lang="pt-BR" sz="2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0511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827584" y="2132856"/>
            <a:ext cx="4193882"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administra su propio sistema educacional, desde el jardín de infantes</a:t>
            </a:r>
          </a:p>
          <a:p>
            <a:pPr algn="ctr"/>
            <a:r>
              <a:rPr lang="es-ES" sz="2400" b="1" dirty="0">
                <a:latin typeface="Arial" panose="020B0604020202020204" pitchFamily="34" charset="0"/>
                <a:cs typeface="Arial" panose="020B0604020202020204" pitchFamily="34" charset="0"/>
              </a:rPr>
              <a:t>hasta la universidad, con el propósito de transmitir a sus hijos sus ideales,</a:t>
            </a:r>
          </a:p>
          <a:p>
            <a:pPr algn="ctr"/>
            <a:r>
              <a:rPr lang="es-ES" sz="2400" b="1" dirty="0">
                <a:latin typeface="Arial" panose="020B0604020202020204" pitchFamily="34" charset="0"/>
                <a:cs typeface="Arial" panose="020B0604020202020204" pitchFamily="34" charset="0"/>
              </a:rPr>
              <a:t>creencias, actitudes, valores, hábitos y costumbres.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768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2" y="1916832"/>
            <a:ext cx="4481913"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verdadero conocimiento</a:t>
            </a:r>
          </a:p>
          <a:p>
            <a:pPr algn="ctr"/>
            <a:r>
              <a:rPr lang="es-ES" sz="2400" b="1" dirty="0">
                <a:latin typeface="Arial" panose="020B0604020202020204" pitchFamily="34" charset="0"/>
                <a:cs typeface="Arial" panose="020B0604020202020204" pitchFamily="34" charset="0"/>
              </a:rPr>
              <a:t>de Dios, la comunión y el compañerismo con él en el estudio y en el servicio,</a:t>
            </a:r>
          </a:p>
          <a:p>
            <a:pPr algn="ctr"/>
            <a:r>
              <a:rPr lang="es-ES" sz="2400" b="1" dirty="0">
                <a:latin typeface="Arial" panose="020B0604020202020204" pitchFamily="34" charset="0"/>
                <a:cs typeface="Arial" panose="020B0604020202020204" pitchFamily="34" charset="0"/>
              </a:rPr>
              <a:t>y el desarrollo de un carácter semejante al de Dios constituyen la fuente, los</a:t>
            </a:r>
          </a:p>
          <a:p>
            <a:pPr algn="ctr"/>
            <a:r>
              <a:rPr lang="es-ES" sz="2400" b="1" dirty="0">
                <a:latin typeface="Arial" panose="020B0604020202020204" pitchFamily="34" charset="0"/>
                <a:cs typeface="Arial" panose="020B0604020202020204" pitchFamily="34" charset="0"/>
              </a:rPr>
              <a:t>medios y el objetivo supremo de la educación adventista.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9884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844824"/>
            <a:ext cx="4193882"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elige un director de Educación, a fin de</a:t>
            </a:r>
          </a:p>
          <a:p>
            <a:pPr algn="ctr"/>
            <a:r>
              <a:rPr lang="es-ES" sz="2400" b="1" dirty="0">
                <a:latin typeface="Arial" panose="020B0604020202020204" pitchFamily="34" charset="0"/>
                <a:cs typeface="Arial" panose="020B0604020202020204" pitchFamily="34" charset="0"/>
              </a:rPr>
              <a:t>promover y generar apoyo para la educación cristiana. El director de Educación</a:t>
            </a:r>
          </a:p>
          <a:p>
            <a:pPr algn="ctr"/>
            <a:r>
              <a:rPr lang="es-ES" sz="2400" b="1" dirty="0">
                <a:latin typeface="Arial" panose="020B0604020202020204" pitchFamily="34" charset="0"/>
                <a:cs typeface="Arial" panose="020B0604020202020204" pitchFamily="34" charset="0"/>
              </a:rPr>
              <a:t>es miembro de la comisión directiva de la Asociación Hogar y Escuela, y actuará</a:t>
            </a:r>
          </a:p>
          <a:p>
            <a:pPr algn="ctr"/>
            <a:r>
              <a:rPr lang="es-ES" sz="2400" b="1" dirty="0">
                <a:latin typeface="Arial" panose="020B0604020202020204" pitchFamily="34" charset="0"/>
                <a:cs typeface="Arial" panose="020B0604020202020204" pitchFamily="34" charset="0"/>
              </a:rPr>
              <a:t>en cooperación con ella.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Director</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Educación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939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980728"/>
            <a:ext cx="4625930" cy="5632311"/>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Una iglesia con escuela establecerá una Asociación</a:t>
            </a:r>
          </a:p>
          <a:p>
            <a:pPr algn="ctr"/>
            <a:r>
              <a:rPr lang="es-ES" sz="2400" b="1" dirty="0">
                <a:latin typeface="Arial" panose="020B0604020202020204" pitchFamily="34" charset="0"/>
                <a:cs typeface="Arial" panose="020B0604020202020204" pitchFamily="34" charset="0"/>
              </a:rPr>
              <a:t>Hogar y Escuela, con el propósito de proveer educación para los padres,</a:t>
            </a:r>
          </a:p>
          <a:p>
            <a:pPr algn="ctr"/>
            <a:r>
              <a:rPr lang="es-ES" sz="2400" b="1" dirty="0">
                <a:latin typeface="Arial" panose="020B0604020202020204" pitchFamily="34" charset="0"/>
                <a:cs typeface="Arial" panose="020B0604020202020204" pitchFamily="34" charset="0"/>
              </a:rPr>
              <a:t>y unir el hogar, la escuela y la iglesia en sus esfuerzos para proveer </a:t>
            </a:r>
            <a:r>
              <a:rPr lang="es-ES" sz="2400" b="1" dirty="0" smtClean="0">
                <a:latin typeface="Arial" panose="020B0604020202020204" pitchFamily="34" charset="0"/>
                <a:cs typeface="Arial" panose="020B0604020202020204" pitchFamily="34" charset="0"/>
              </a:rPr>
              <a:t>una educación </a:t>
            </a:r>
            <a:r>
              <a:rPr lang="es-ES" sz="2400" b="1" dirty="0">
                <a:latin typeface="Arial" panose="020B0604020202020204" pitchFamily="34" charset="0"/>
                <a:cs typeface="Arial" panose="020B0604020202020204" pitchFamily="34" charset="0"/>
              </a:rPr>
              <a:t>cristiana adventista para sus hijos. Debería animarse a los padres </a:t>
            </a:r>
            <a:r>
              <a:rPr lang="es-ES" sz="2400" b="1" dirty="0" smtClean="0">
                <a:latin typeface="Arial" panose="020B0604020202020204" pitchFamily="34" charset="0"/>
                <a:cs typeface="Arial" panose="020B0604020202020204" pitchFamily="34" charset="0"/>
              </a:rPr>
              <a:t>de los </a:t>
            </a:r>
            <a:r>
              <a:rPr lang="es-ES" sz="2400" b="1" dirty="0">
                <a:latin typeface="Arial" panose="020B0604020202020204" pitchFamily="34" charset="0"/>
                <a:cs typeface="Arial" panose="020B0604020202020204" pitchFamily="34" charset="0"/>
              </a:rPr>
              <a:t>estudiantes, a los directivos de la escuela y a los miembros de la iglesia a </a:t>
            </a:r>
            <a:r>
              <a:rPr lang="es-ES" sz="2400" b="1" dirty="0" smtClean="0">
                <a:latin typeface="Arial" panose="020B0604020202020204" pitchFamily="34" charset="0"/>
                <a:cs typeface="Arial" panose="020B0604020202020204" pitchFamily="34" charset="0"/>
              </a:rPr>
              <a:t>ser miembros </a:t>
            </a:r>
            <a:r>
              <a:rPr lang="es-ES" sz="2400" b="1" dirty="0">
                <a:latin typeface="Arial" panose="020B0604020202020204" pitchFamily="34" charset="0"/>
                <a:cs typeface="Arial" panose="020B0604020202020204" pitchFamily="34" charset="0"/>
              </a:rPr>
              <a:t>activos de esta asociación.</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Asociación</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Hogar</a:t>
            </a:r>
            <a:r>
              <a:rPr lang="pt-BR" sz="2400" b="1" dirty="0">
                <a:solidFill>
                  <a:schemeClr val="bg1"/>
                </a:solidFill>
                <a:latin typeface="Arial" panose="020B0604020202020204" pitchFamily="34" charset="0"/>
                <a:cs typeface="Arial" panose="020B0604020202020204" pitchFamily="34" charset="0"/>
              </a:rPr>
              <a:t> y </a:t>
            </a:r>
            <a:r>
              <a:rPr lang="pt-BR" sz="2400" b="1" dirty="0" err="1">
                <a:solidFill>
                  <a:schemeClr val="bg1"/>
                </a:solidFill>
                <a:latin typeface="Arial" panose="020B0604020202020204" pitchFamily="34" charset="0"/>
                <a:cs typeface="Arial" panose="020B0604020202020204" pitchFamily="34" charset="0"/>
              </a:rPr>
              <a:t>Escuela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9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2" y="1412776"/>
            <a:ext cx="4697937"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dirigentes de la Asociación Hogar y Escuela serán un presidente, un</a:t>
            </a:r>
          </a:p>
          <a:p>
            <a:pPr algn="ctr"/>
            <a:r>
              <a:rPr lang="es-ES" sz="2400" b="1" dirty="0">
                <a:latin typeface="Arial" panose="020B0604020202020204" pitchFamily="34" charset="0"/>
                <a:cs typeface="Arial" panose="020B0604020202020204" pitchFamily="34" charset="0"/>
              </a:rPr>
              <a:t>vicepresidente, un secretario-tesorero, un bibliotecario y el director de Educación</a:t>
            </a:r>
          </a:p>
          <a:p>
            <a:pPr algn="ctr"/>
            <a:r>
              <a:rPr lang="es-ES" sz="2400" b="1" dirty="0">
                <a:latin typeface="Arial" panose="020B0604020202020204" pitchFamily="34" charset="0"/>
                <a:cs typeface="Arial" panose="020B0604020202020204" pitchFamily="34" charset="0"/>
              </a:rPr>
              <a:t>de la iglesia (véase la p. 172). Para dar continuidad, se recomienda </a:t>
            </a:r>
            <a:r>
              <a:rPr lang="es-ES" sz="2400" b="1" dirty="0" smtClean="0">
                <a:latin typeface="Arial" panose="020B0604020202020204" pitchFamily="34" charset="0"/>
                <a:cs typeface="Arial" panose="020B0604020202020204" pitchFamily="34" charset="0"/>
              </a:rPr>
              <a:t>que algunos </a:t>
            </a:r>
            <a:r>
              <a:rPr lang="es-ES" sz="2400" b="1" dirty="0">
                <a:latin typeface="Arial" panose="020B0604020202020204" pitchFamily="34" charset="0"/>
                <a:cs typeface="Arial" panose="020B0604020202020204" pitchFamily="34" charset="0"/>
              </a:rPr>
              <a:t>dirigentes sean reelegidos para un segundo período. Todos serán miembros</a:t>
            </a:r>
          </a:p>
          <a:p>
            <a:pPr algn="ctr"/>
            <a:r>
              <a:rPr lang="es-ES" sz="2400" b="1" dirty="0">
                <a:latin typeface="Arial" panose="020B0604020202020204" pitchFamily="34" charset="0"/>
                <a:cs typeface="Arial" panose="020B0604020202020204" pitchFamily="34" charset="0"/>
              </a:rPr>
              <a:t>de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Asociación</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Hogar</a:t>
            </a:r>
            <a:r>
              <a:rPr lang="pt-BR" sz="2400" b="1" dirty="0">
                <a:solidFill>
                  <a:schemeClr val="bg1"/>
                </a:solidFill>
                <a:latin typeface="Arial" panose="020B0604020202020204" pitchFamily="34" charset="0"/>
                <a:cs typeface="Arial" panose="020B0604020202020204" pitchFamily="34" charset="0"/>
              </a:rPr>
              <a:t> y </a:t>
            </a:r>
            <a:r>
              <a:rPr lang="pt-BR" sz="2400" b="1" dirty="0" err="1">
                <a:solidFill>
                  <a:schemeClr val="bg1"/>
                </a:solidFill>
                <a:latin typeface="Arial" panose="020B0604020202020204" pitchFamily="34" charset="0"/>
                <a:cs typeface="Arial" panose="020B0604020202020204" pitchFamily="34" charset="0"/>
              </a:rPr>
              <a:t>Escuela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2205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12990" y="1916832"/>
            <a:ext cx="4337898"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presidente de la Asociación Hogar y Escuela deberá ser un adventista</a:t>
            </a:r>
          </a:p>
          <a:p>
            <a:pPr algn="ctr"/>
            <a:r>
              <a:rPr lang="es-ES" sz="2400" b="1" dirty="0">
                <a:latin typeface="Arial" panose="020B0604020202020204" pitchFamily="34" charset="0"/>
                <a:cs typeface="Arial" panose="020B0604020202020204" pitchFamily="34" charset="0"/>
              </a:rPr>
              <a:t>con experiencia y éxito en la educación de los niños, y cuya mente </a:t>
            </a:r>
            <a:r>
              <a:rPr lang="es-ES" sz="2400" b="1" dirty="0" smtClean="0">
                <a:latin typeface="Arial" panose="020B0604020202020204" pitchFamily="34" charset="0"/>
                <a:cs typeface="Arial" panose="020B0604020202020204" pitchFamily="34" charset="0"/>
              </a:rPr>
              <a:t>esté dispuesta </a:t>
            </a:r>
            <a:r>
              <a:rPr lang="es-ES" sz="2400" b="1" dirty="0">
                <a:latin typeface="Arial" panose="020B0604020202020204" pitchFamily="34" charset="0"/>
                <a:cs typeface="Arial" panose="020B0604020202020204" pitchFamily="34" charset="0"/>
              </a:rPr>
              <a:t>a aceptar nuevas ideas y crea en la importancia de la </a:t>
            </a:r>
            <a:r>
              <a:rPr lang="es-ES" sz="2400" b="1" dirty="0" smtClean="0">
                <a:latin typeface="Arial" panose="020B0604020202020204" pitchFamily="34" charset="0"/>
                <a:cs typeface="Arial" panose="020B0604020202020204" pitchFamily="34" charset="0"/>
              </a:rPr>
              <a:t>educación cristiana</a:t>
            </a:r>
            <a:r>
              <a:rPr lang="es-ES" sz="2400" b="1" dirty="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Asociación</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Hogar</a:t>
            </a:r>
            <a:r>
              <a:rPr lang="pt-BR" sz="2400" b="1" dirty="0">
                <a:solidFill>
                  <a:schemeClr val="bg1"/>
                </a:solidFill>
                <a:latin typeface="Arial" panose="020B0604020202020204" pitchFamily="34" charset="0"/>
                <a:cs typeface="Arial" panose="020B0604020202020204" pitchFamily="34" charset="0"/>
              </a:rPr>
              <a:t> y </a:t>
            </a:r>
            <a:r>
              <a:rPr lang="pt-BR" sz="2400" b="1" dirty="0" err="1">
                <a:solidFill>
                  <a:schemeClr val="bg1"/>
                </a:solidFill>
                <a:latin typeface="Arial" panose="020B0604020202020204" pitchFamily="34" charset="0"/>
                <a:cs typeface="Arial" panose="020B0604020202020204" pitchFamily="34" charset="0"/>
              </a:rPr>
              <a:t>Escuela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009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12074" y="980728"/>
            <a:ext cx="5336389"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secretario-tesorero debe mantener los registros de la Asociación, y </a:t>
            </a:r>
            <a:r>
              <a:rPr lang="es-ES" sz="2400" b="1" dirty="0" smtClean="0">
                <a:latin typeface="Arial" panose="020B0604020202020204" pitchFamily="34" charset="0"/>
                <a:cs typeface="Arial" panose="020B0604020202020204" pitchFamily="34" charset="0"/>
              </a:rPr>
              <a:t>enviar los </a:t>
            </a:r>
            <a:r>
              <a:rPr lang="es-ES" sz="2400" b="1" dirty="0">
                <a:latin typeface="Arial" panose="020B0604020202020204" pitchFamily="34" charset="0"/>
                <a:cs typeface="Arial" panose="020B0604020202020204" pitchFamily="34" charset="0"/>
              </a:rPr>
              <a:t>informes al director del departamento de Educación de la Asociación</a:t>
            </a:r>
          </a:p>
          <a:p>
            <a:pPr algn="ctr"/>
            <a:r>
              <a:rPr lang="es-ES" sz="2400" b="1" dirty="0">
                <a:latin typeface="Arial" panose="020B0604020202020204" pitchFamily="34" charset="0"/>
                <a:cs typeface="Arial" panose="020B0604020202020204" pitchFamily="34" charset="0"/>
              </a:rPr>
              <a:t>al comienzo y al final del año escolar. Los fondos de la Asociación deben ser</a:t>
            </a:r>
          </a:p>
          <a:p>
            <a:pPr algn="ctr"/>
            <a:r>
              <a:rPr lang="es-ES" sz="2400" b="1" dirty="0">
                <a:latin typeface="Arial" panose="020B0604020202020204" pitchFamily="34" charset="0"/>
                <a:cs typeface="Arial" panose="020B0604020202020204" pitchFamily="34" charset="0"/>
              </a:rPr>
              <a:t>canalizados a través del tesorero de la iglesia/escuela, mantenerse en una </a:t>
            </a:r>
            <a:r>
              <a:rPr lang="es-ES" sz="2400" b="1" dirty="0" smtClean="0">
                <a:latin typeface="Arial" panose="020B0604020202020204" pitchFamily="34" charset="0"/>
                <a:cs typeface="Arial" panose="020B0604020202020204" pitchFamily="34" charset="0"/>
              </a:rPr>
              <a:t>cuenta separada </a:t>
            </a:r>
            <a:r>
              <a:rPr lang="es-ES" sz="2400" b="1" dirty="0">
                <a:latin typeface="Arial" panose="020B0604020202020204" pitchFamily="34" charset="0"/>
                <a:cs typeface="Arial" panose="020B0604020202020204" pitchFamily="34" charset="0"/>
              </a:rPr>
              <a:t>y ser auditados según los reglamentos </a:t>
            </a:r>
            <a:r>
              <a:rPr lang="es-ES" sz="2400" b="1" dirty="0" err="1">
                <a:latin typeface="Arial" panose="020B0604020202020204" pitchFamily="34" charset="0"/>
                <a:cs typeface="Arial" panose="020B0604020202020204" pitchFamily="34" charset="0"/>
              </a:rPr>
              <a:t>denominacionales</a:t>
            </a:r>
            <a:r>
              <a:rPr lang="es-ES" sz="2400" b="1" dirty="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Asociación</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Hogar</a:t>
            </a:r>
            <a:r>
              <a:rPr lang="pt-BR" sz="2400" b="1" dirty="0">
                <a:solidFill>
                  <a:schemeClr val="bg1"/>
                </a:solidFill>
                <a:latin typeface="Arial" panose="020B0604020202020204" pitchFamily="34" charset="0"/>
                <a:cs typeface="Arial" panose="020B0604020202020204" pitchFamily="34" charset="0"/>
              </a:rPr>
              <a:t> y </a:t>
            </a:r>
            <a:r>
              <a:rPr lang="pt-BR" sz="2400" b="1" dirty="0" err="1">
                <a:solidFill>
                  <a:schemeClr val="bg1"/>
                </a:solidFill>
                <a:latin typeface="Arial" panose="020B0604020202020204" pitchFamily="34" charset="0"/>
                <a:cs typeface="Arial" panose="020B0604020202020204" pitchFamily="34" charset="0"/>
              </a:rPr>
              <a:t>Escuela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2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484784"/>
            <a:ext cx="3833842"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cuerpo administrativo de toda escuela</a:t>
            </a:r>
          </a:p>
          <a:p>
            <a:pPr algn="ctr"/>
            <a:r>
              <a:rPr lang="es-ES" sz="2400" b="1" dirty="0">
                <a:latin typeface="Arial" panose="020B0604020202020204" pitchFamily="34" charset="0"/>
                <a:cs typeface="Arial" panose="020B0604020202020204" pitchFamily="34" charset="0"/>
              </a:rPr>
              <a:t>de iglesia, primaria o intermediaria (secundaria), que funcione bajo los </a:t>
            </a:r>
            <a:r>
              <a:rPr lang="es-ES" sz="2400" b="1" dirty="0" smtClean="0">
                <a:latin typeface="Arial" panose="020B0604020202020204" pitchFamily="34" charset="0"/>
                <a:cs typeface="Arial" panose="020B0604020202020204" pitchFamily="34" charset="0"/>
              </a:rPr>
              <a:t>auspicios de </a:t>
            </a:r>
            <a:r>
              <a:rPr lang="es-ES" sz="2400" b="1" dirty="0">
                <a:latin typeface="Arial" panose="020B0604020202020204" pitchFamily="34" charset="0"/>
                <a:cs typeface="Arial" panose="020B0604020202020204" pitchFamily="34" charset="0"/>
              </a:rPr>
              <a:t>una sola iglesia, será una comisión directiva elegida por la iglesia, o </a:t>
            </a:r>
            <a:r>
              <a:rPr lang="es-ES" sz="2400" b="1" dirty="0" smtClean="0">
                <a:latin typeface="Arial" panose="020B0604020202020204" pitchFamily="34" charset="0"/>
                <a:cs typeface="Arial" panose="020B0604020202020204" pitchFamily="34" charset="0"/>
              </a:rPr>
              <a:t>una comisión </a:t>
            </a:r>
            <a:r>
              <a:rPr lang="es-ES" sz="2400" b="1" dirty="0">
                <a:latin typeface="Arial" panose="020B0604020202020204" pitchFamily="34" charset="0"/>
                <a:cs typeface="Arial" panose="020B0604020202020204" pitchFamily="34" charset="0"/>
              </a:rPr>
              <a:t>directiva designada por la Junta Directiva de la 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3194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67544" y="1556792"/>
            <a:ext cx="4553922"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Por lo </a:t>
            </a:r>
            <a:r>
              <a:rPr lang="es-ES" sz="2400" b="1" dirty="0" smtClean="0">
                <a:latin typeface="Arial" panose="020B0604020202020204" pitchFamily="34" charset="0"/>
                <a:cs typeface="Arial" panose="020B0604020202020204" pitchFamily="34" charset="0"/>
              </a:rPr>
              <a:t>tanto, este </a:t>
            </a:r>
            <a:r>
              <a:rPr lang="es-ES" sz="2400" b="1" dirty="0">
                <a:latin typeface="Arial" panose="020B0604020202020204" pitchFamily="34" charset="0"/>
                <a:cs typeface="Arial" panose="020B0604020202020204" pitchFamily="34" charset="0"/>
              </a:rPr>
              <a:t>cuerpo puede ser: una comisión directiva separada, la Junta Directiva de la</a:t>
            </a:r>
          </a:p>
          <a:p>
            <a:pPr algn="ctr"/>
            <a:r>
              <a:rPr lang="es-ES" sz="2400" b="1" dirty="0">
                <a:latin typeface="Arial" panose="020B0604020202020204" pitchFamily="34" charset="0"/>
                <a:cs typeface="Arial" panose="020B0604020202020204" pitchFamily="34" charset="0"/>
              </a:rPr>
              <a:t>iglesia, o una comisión directiva nombrada por la Junta Directiva de la iglesia</a:t>
            </a:r>
          </a:p>
          <a:p>
            <a:pPr algn="ctr"/>
            <a:r>
              <a:rPr lang="es-ES" sz="2400" b="1" dirty="0">
                <a:latin typeface="Arial" panose="020B0604020202020204" pitchFamily="34" charset="0"/>
                <a:cs typeface="Arial" panose="020B0604020202020204" pitchFamily="34" charset="0"/>
              </a:rPr>
              <a:t>con ese propósito. El libro Reglamentos eclesiástico-administrativos de la División</a:t>
            </a:r>
          </a:p>
          <a:p>
            <a:pPr algn="ctr"/>
            <a:r>
              <a:rPr lang="es-ES" sz="2400" b="1" dirty="0">
                <a:latin typeface="Arial" panose="020B0604020202020204" pitchFamily="34" charset="0"/>
                <a:cs typeface="Arial" panose="020B0604020202020204" pitchFamily="34" charset="0"/>
              </a:rPr>
              <a:t>explica la función de la Comisión Escolar.</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7703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190357"/>
            <a:ext cx="5112568"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miembros de la comisión directiva de la escuela deben ser </a:t>
            </a:r>
            <a:r>
              <a:rPr lang="es-ES" sz="2400" b="1" dirty="0" smtClean="0">
                <a:latin typeface="Arial" panose="020B0604020202020204" pitchFamily="34" charset="0"/>
                <a:cs typeface="Arial" panose="020B0604020202020204" pitchFamily="34" charset="0"/>
              </a:rPr>
              <a:t>elegidos por </a:t>
            </a:r>
            <a:r>
              <a:rPr lang="es-ES" sz="2400" b="1" dirty="0">
                <a:latin typeface="Arial" panose="020B0604020202020204" pitchFamily="34" charset="0"/>
                <a:cs typeface="Arial" panose="020B0604020202020204" pitchFamily="34" charset="0"/>
              </a:rPr>
              <a:t>su consagración, su adhesión y lealtad a los principios de la educación </a:t>
            </a:r>
            <a:r>
              <a:rPr lang="es-ES" sz="2400" b="1" dirty="0" smtClean="0">
                <a:latin typeface="Arial" panose="020B0604020202020204" pitchFamily="34" charset="0"/>
                <a:cs typeface="Arial" panose="020B0604020202020204" pitchFamily="34" charset="0"/>
              </a:rPr>
              <a:t>cristiana, su </a:t>
            </a:r>
            <a:r>
              <a:rPr lang="es-ES" sz="2400" b="1" dirty="0">
                <a:latin typeface="Arial" panose="020B0604020202020204" pitchFamily="34" charset="0"/>
                <a:cs typeface="Arial" panose="020B0604020202020204" pitchFamily="34" charset="0"/>
              </a:rPr>
              <a:t>buen juicio y tacto, y su experiencia en los asuntos escolares, así </a:t>
            </a:r>
            <a:r>
              <a:rPr lang="es-ES" sz="2400" b="1" dirty="0" smtClean="0">
                <a:latin typeface="Arial" panose="020B0604020202020204" pitchFamily="34" charset="0"/>
                <a:cs typeface="Arial" panose="020B0604020202020204" pitchFamily="34" charset="0"/>
              </a:rPr>
              <a:t>como por </a:t>
            </a:r>
            <a:r>
              <a:rPr lang="es-ES" sz="2400" b="1" dirty="0">
                <a:latin typeface="Arial" panose="020B0604020202020204" pitchFamily="34" charset="0"/>
                <a:cs typeface="Arial" panose="020B0604020202020204" pitchFamily="34" charset="0"/>
              </a:rPr>
              <a:t>su criterio y habilidad financieros. Deben creer en los procedimientos </a:t>
            </a:r>
            <a:r>
              <a:rPr lang="es-ES" sz="2400" b="1" dirty="0" smtClean="0">
                <a:latin typeface="Arial" panose="020B0604020202020204" pitchFamily="34" charset="0"/>
                <a:cs typeface="Arial" panose="020B0604020202020204" pitchFamily="34" charset="0"/>
              </a:rPr>
              <a:t>y en </a:t>
            </a:r>
            <a:r>
              <a:rPr lang="es-ES" sz="2400" b="1" dirty="0">
                <a:latin typeface="Arial" panose="020B0604020202020204" pitchFamily="34" charset="0"/>
                <a:cs typeface="Arial" panose="020B0604020202020204" pitchFamily="34" charset="0"/>
              </a:rPr>
              <a:t>las recomendaciones educacionales de la denominación y estar dispuestos </a:t>
            </a:r>
            <a:r>
              <a:rPr lang="es-ES" sz="2400" b="1" dirty="0" smtClean="0">
                <a:latin typeface="Arial" panose="020B0604020202020204" pitchFamily="34" charset="0"/>
                <a:cs typeface="Arial" panose="020B0604020202020204" pitchFamily="34" charset="0"/>
              </a:rPr>
              <a:t>a seguirlos</a:t>
            </a:r>
            <a:r>
              <a:rPr lang="es-ES" sz="2400" b="1" dirty="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2305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36325" y="1772816"/>
            <a:ext cx="4912139"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a:t>
            </a:r>
            <a:r>
              <a:rPr lang="es-ES" sz="2400" b="1" dirty="0" smtClean="0">
                <a:latin typeface="Arial" panose="020B0604020202020204" pitchFamily="34" charset="0"/>
                <a:cs typeface="Arial" panose="020B0604020202020204" pitchFamily="34" charset="0"/>
              </a:rPr>
              <a:t>muchos lugares</a:t>
            </a:r>
            <a:r>
              <a:rPr lang="es-ES" sz="2400" b="1" dirty="0">
                <a:latin typeface="Arial" panose="020B0604020202020204" pitchFamily="34" charset="0"/>
                <a:cs typeface="Arial" panose="020B0604020202020204" pitchFamily="34" charset="0"/>
              </a:rPr>
              <a:t>, encontramos a hombres que han sido colocados apresuradamente en</a:t>
            </a:r>
          </a:p>
          <a:p>
            <a:pPr algn="ctr"/>
            <a:r>
              <a:rPr lang="es-ES" sz="2400" b="1" dirty="0">
                <a:latin typeface="Arial" panose="020B0604020202020204" pitchFamily="34" charset="0"/>
                <a:cs typeface="Arial" panose="020B0604020202020204" pitchFamily="34" charset="0"/>
              </a:rPr>
              <a:t>posiciones de responsabilidad como ancianos de la iglesia, cuando no estaban</a:t>
            </a:r>
          </a:p>
          <a:p>
            <a:pPr algn="ctr"/>
            <a:r>
              <a:rPr lang="es-ES" sz="2400" b="1" dirty="0">
                <a:latin typeface="Arial" panose="020B0604020202020204" pitchFamily="34" charset="0"/>
                <a:cs typeface="Arial" panose="020B0604020202020204" pitchFamily="34" charset="0"/>
              </a:rPr>
              <a:t>calificados para ocupar semejante puesto. No saben gobernarse a sí mismos.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No debe haber apresuramiento en la elección de los dirigentes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986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2060848"/>
            <a:ext cx="4553922"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Donde dos o más iglesias se unen para hacer funcionar una escuela </a:t>
            </a:r>
            <a:r>
              <a:rPr lang="es-ES" sz="2400" b="1" dirty="0" smtClean="0">
                <a:latin typeface="Arial" panose="020B0604020202020204" pitchFamily="34" charset="0"/>
                <a:cs typeface="Arial" panose="020B0604020202020204" pitchFamily="34" charset="0"/>
              </a:rPr>
              <a:t>de iglesia</a:t>
            </a:r>
            <a:r>
              <a:rPr lang="es-ES" sz="2400" b="1" dirty="0">
                <a:latin typeface="Arial" panose="020B0604020202020204" pitchFamily="34" charset="0"/>
                <a:cs typeface="Arial" panose="020B0604020202020204" pitchFamily="34" charset="0"/>
              </a:rPr>
              <a:t>, el cuerpo administrativo será una comisión directiva conjunta.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1469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827584" y="2060848"/>
            <a:ext cx="4337898"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Se puede elegir a uno o más miembros de la comisión directiva de la escuela</a:t>
            </a:r>
          </a:p>
          <a:p>
            <a:pPr algn="ctr"/>
            <a:r>
              <a:rPr lang="es-ES" sz="2400" b="1" dirty="0">
                <a:latin typeface="Arial" panose="020B0604020202020204" pitchFamily="34" charset="0"/>
                <a:cs typeface="Arial" panose="020B0604020202020204" pitchFamily="34" charset="0"/>
              </a:rPr>
              <a:t>de iglesia de entre los integrantes de la Junta Directiva de la iglesia, para</a:t>
            </a:r>
          </a:p>
          <a:p>
            <a:pPr algn="ctr"/>
            <a:r>
              <a:rPr lang="es-ES" sz="2400" b="1" dirty="0">
                <a:latin typeface="Arial" panose="020B0604020202020204" pitchFamily="34" charset="0"/>
                <a:cs typeface="Arial" panose="020B0604020202020204" pitchFamily="34" charset="0"/>
              </a:rPr>
              <a:t>que la comisión directiva de la escuela se encuentre estrechamente relacionada</a:t>
            </a:r>
          </a:p>
          <a:p>
            <a:pPr algn="ctr"/>
            <a:r>
              <a:rPr lang="es-ES" sz="2400" b="1" dirty="0">
                <a:latin typeface="Arial" panose="020B0604020202020204" pitchFamily="34" charset="0"/>
                <a:cs typeface="Arial" panose="020B0604020202020204" pitchFamily="34" charset="0"/>
              </a:rPr>
              <a:t>con ella.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7517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772816"/>
            <a:ext cx="4625930"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pastor de la iglesia debe ser miembro de la comisión directiva de la escuela.</a:t>
            </a:r>
          </a:p>
          <a:p>
            <a:pPr algn="ctr"/>
            <a:r>
              <a:rPr lang="es-ES" sz="2400" b="1" dirty="0">
                <a:latin typeface="Arial" panose="020B0604020202020204" pitchFamily="34" charset="0"/>
                <a:cs typeface="Arial" panose="020B0604020202020204" pitchFamily="34" charset="0"/>
              </a:rPr>
              <a:t>Cuando dos o más iglesias operan conjuntamente una escuela de iglesia,</a:t>
            </a:r>
          </a:p>
          <a:p>
            <a:pPr algn="ctr"/>
            <a:r>
              <a:rPr lang="es-ES" sz="2400" b="1" dirty="0">
                <a:latin typeface="Arial" panose="020B0604020202020204" pitchFamily="34" charset="0"/>
                <a:cs typeface="Arial" panose="020B0604020202020204" pitchFamily="34" charset="0"/>
              </a:rPr>
              <a:t>la práctica general es que los pastores de dichas iglesias sean miembros de la</a:t>
            </a:r>
          </a:p>
          <a:p>
            <a:pPr algn="ctr"/>
            <a:r>
              <a:rPr lang="es-ES" sz="2400" b="1" dirty="0">
                <a:latin typeface="Arial" panose="020B0604020202020204" pitchFamily="34" charset="0"/>
                <a:cs typeface="Arial" panose="020B0604020202020204" pitchFamily="34" charset="0"/>
              </a:rPr>
              <a:t>comisión directiva de la escuela.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3840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412776"/>
            <a:ext cx="4121874"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Algunos de los miembros de la comisión directiva pueden ser padres de</a:t>
            </a:r>
          </a:p>
          <a:p>
            <a:pPr algn="ctr"/>
            <a:r>
              <a:rPr lang="es-ES" sz="2400" b="1" dirty="0">
                <a:latin typeface="Arial" panose="020B0604020202020204" pitchFamily="34" charset="0"/>
                <a:cs typeface="Arial" panose="020B0604020202020204" pitchFamily="34" charset="0"/>
              </a:rPr>
              <a:t>alumnos que asistan a la escuela, de manera que la comisión directiva pueda</a:t>
            </a:r>
          </a:p>
          <a:p>
            <a:pPr algn="ctr"/>
            <a:r>
              <a:rPr lang="es-ES" sz="2400" b="1" dirty="0">
                <a:latin typeface="Arial" panose="020B0604020202020204" pitchFamily="34" charset="0"/>
                <a:cs typeface="Arial" panose="020B0604020202020204" pitchFamily="34" charset="0"/>
              </a:rPr>
              <a:t>beneficiarse con los puntos de vista y el consejo de estos padres, provenientes</a:t>
            </a:r>
          </a:p>
          <a:p>
            <a:pPr algn="ctr"/>
            <a:r>
              <a:rPr lang="es-ES" sz="2400" b="1" dirty="0">
                <a:latin typeface="Arial" panose="020B0604020202020204" pitchFamily="34" charset="0"/>
                <a:cs typeface="Arial" panose="020B0604020202020204" pitchFamily="34" charset="0"/>
              </a:rPr>
              <a:t>de una observación y de una experiencia inmediatas.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624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2" y="980728"/>
            <a:ext cx="5057978" cy="5632311"/>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dirigentes serán: un presidente y un secretario. Si la escuela es patrocinada</a:t>
            </a:r>
          </a:p>
          <a:p>
            <a:pPr algn="ctr"/>
            <a:r>
              <a:rPr lang="es-ES" sz="2400" b="1" dirty="0">
                <a:latin typeface="Arial" panose="020B0604020202020204" pitchFamily="34" charset="0"/>
                <a:cs typeface="Arial" panose="020B0604020202020204" pitchFamily="34" charset="0"/>
              </a:rPr>
              <a:t>por una iglesia, la iglesia elige al </a:t>
            </a:r>
            <a:r>
              <a:rPr lang="es-ES" sz="2400" b="1" dirty="0" smtClean="0">
                <a:latin typeface="Arial" panose="020B0604020202020204" pitchFamily="34" charset="0"/>
                <a:cs typeface="Arial" panose="020B0604020202020204" pitchFamily="34" charset="0"/>
              </a:rPr>
              <a:t>presidente. En </a:t>
            </a:r>
            <a:r>
              <a:rPr lang="es-ES" sz="2400" b="1" dirty="0">
                <a:latin typeface="Arial" panose="020B0604020202020204" pitchFamily="34" charset="0"/>
                <a:cs typeface="Arial" panose="020B0604020202020204" pitchFamily="34" charset="0"/>
              </a:rPr>
              <a:t>las comisiones directivas conjuntas que sirvan a una escuela patrocinada</a:t>
            </a:r>
          </a:p>
          <a:p>
            <a:pPr algn="ctr"/>
            <a:r>
              <a:rPr lang="es-ES" sz="2400" b="1" dirty="0">
                <a:latin typeface="Arial" panose="020B0604020202020204" pitchFamily="34" charset="0"/>
                <a:cs typeface="Arial" panose="020B0604020202020204" pitchFamily="34" charset="0"/>
              </a:rPr>
              <a:t>por dos o más iglesias, debe designarse también a un tesorero, un vicepresidente</a:t>
            </a:r>
          </a:p>
          <a:p>
            <a:pPr algn="ctr"/>
            <a:r>
              <a:rPr lang="es-ES" sz="2400" b="1" dirty="0">
                <a:latin typeface="Arial" panose="020B0604020202020204" pitchFamily="34" charset="0"/>
                <a:cs typeface="Arial" panose="020B0604020202020204" pitchFamily="34" charset="0"/>
              </a:rPr>
              <a:t>y un vicesecretario. El presidente debe ser elegido por la comisión</a:t>
            </a:r>
          </a:p>
          <a:p>
            <a:pPr algn="ctr"/>
            <a:r>
              <a:rPr lang="es-ES" sz="2400" b="1" dirty="0">
                <a:latin typeface="Arial" panose="020B0604020202020204" pitchFamily="34" charset="0"/>
                <a:cs typeface="Arial" panose="020B0604020202020204" pitchFamily="34" charset="0"/>
              </a:rPr>
              <a:t>directiva de entre sus propios miembros, en su primera reunión.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0817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81014" y="1916832"/>
            <a:ext cx="4769946"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caso de que</a:t>
            </a:r>
          </a:p>
          <a:p>
            <a:pPr algn="ctr"/>
            <a:r>
              <a:rPr lang="es-ES" sz="2400" b="1" dirty="0">
                <a:latin typeface="Arial" panose="020B0604020202020204" pitchFamily="34" charset="0"/>
                <a:cs typeface="Arial" panose="020B0604020202020204" pitchFamily="34" charset="0"/>
              </a:rPr>
              <a:t>las iglesias no se pongan de acuerdo, la designación la hará la comisión directiva</a:t>
            </a:r>
          </a:p>
          <a:p>
            <a:pPr algn="ctr"/>
            <a:r>
              <a:rPr lang="es-ES" sz="2400" b="1" dirty="0">
                <a:latin typeface="Arial" panose="020B0604020202020204" pitchFamily="34" charset="0"/>
                <a:cs typeface="Arial" panose="020B0604020202020204" pitchFamily="34" charset="0"/>
              </a:rPr>
              <a:t>de Educación o la Junta Directiva de la Asociación. El director de la escuela es,</a:t>
            </a:r>
          </a:p>
          <a:p>
            <a:pPr algn="ctr"/>
            <a:r>
              <a:rPr lang="es-ES" sz="2400" b="1" dirty="0">
                <a:latin typeface="Arial" panose="020B0604020202020204" pitchFamily="34" charset="0"/>
                <a:cs typeface="Arial" panose="020B0604020202020204" pitchFamily="34" charset="0"/>
              </a:rPr>
              <a:t>generalmente, elegido como secretario de la comisión directiva.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360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82445" y="1772816"/>
            <a:ext cx="4337898"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Cuando dos o más iglesias operan conjuntamente una escuela, toda resolución</a:t>
            </a:r>
          </a:p>
          <a:p>
            <a:pPr algn="ctr"/>
            <a:r>
              <a:rPr lang="es-ES" sz="2400" b="1" dirty="0">
                <a:latin typeface="Arial" panose="020B0604020202020204" pitchFamily="34" charset="0"/>
                <a:cs typeface="Arial" panose="020B0604020202020204" pitchFamily="34" charset="0"/>
              </a:rPr>
              <a:t>de la comisión directiva de la escuela que implique obligaciones financieras</a:t>
            </a:r>
          </a:p>
          <a:p>
            <a:pPr algn="ctr"/>
            <a:r>
              <a:rPr lang="es-ES" sz="2400" b="1" dirty="0">
                <a:latin typeface="Arial" panose="020B0604020202020204" pitchFamily="34" charset="0"/>
                <a:cs typeface="Arial" panose="020B0604020202020204" pitchFamily="34" charset="0"/>
              </a:rPr>
              <a:t>para las iglesias debe someterse a las respectivas juntas directivas de esas</a:t>
            </a:r>
          </a:p>
          <a:p>
            <a:pPr algn="ctr"/>
            <a:r>
              <a:rPr lang="es-ES" sz="2400" b="1" dirty="0">
                <a:latin typeface="Arial" panose="020B0604020202020204" pitchFamily="34" charset="0"/>
                <a:cs typeface="Arial" panose="020B0604020202020204" pitchFamily="34" charset="0"/>
              </a:rPr>
              <a:t>iglesias para su aprobación.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641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771437" y="1052736"/>
            <a:ext cx="8010306" cy="1015663"/>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Donde se elija una comisión directiva escolar independiente, se podrá </a:t>
            </a:r>
            <a:r>
              <a:rPr lang="es-ES" sz="2000" b="1" dirty="0" smtClean="0">
                <a:latin typeface="Arial" panose="020B0604020202020204" pitchFamily="34" charset="0"/>
                <a:cs typeface="Arial" panose="020B0604020202020204" pitchFamily="34" charset="0"/>
              </a:rPr>
              <a:t>seguir uno </a:t>
            </a:r>
            <a:r>
              <a:rPr lang="es-ES" sz="2000" b="1" dirty="0">
                <a:latin typeface="Arial" panose="020B0604020202020204" pitchFamily="34" charset="0"/>
                <a:cs typeface="Arial" panose="020B0604020202020204" pitchFamily="34" charset="0"/>
              </a:rPr>
              <a:t>de dos planes con referencia al momento en que se elige a sus </a:t>
            </a:r>
            <a:r>
              <a:rPr lang="es-ES" sz="2000" b="1" dirty="0" smtClean="0">
                <a:latin typeface="Arial" panose="020B0604020202020204" pitchFamily="34" charset="0"/>
                <a:cs typeface="Arial" panose="020B0604020202020204" pitchFamily="34" charset="0"/>
              </a:rPr>
              <a:t>miembros y </a:t>
            </a:r>
            <a:r>
              <a:rPr lang="es-ES" sz="2000" b="1" dirty="0">
                <a:latin typeface="Arial" panose="020B0604020202020204" pitchFamily="34" charset="0"/>
                <a:cs typeface="Arial" panose="020B0604020202020204" pitchFamily="34" charset="0"/>
              </a:rPr>
              <a:t>a la duración de su mandato:</a:t>
            </a:r>
            <a:endParaRPr lang="pt-BR" sz="2000" b="1" dirty="0">
              <a:latin typeface="Arial" panose="020B0604020202020204" pitchFamily="34" charset="0"/>
              <a:cs typeface="Arial" panose="020B0604020202020204" pitchFamily="34" charset="0"/>
            </a:endParaRPr>
          </a:p>
        </p:txBody>
      </p:sp>
      <p:sp>
        <p:nvSpPr>
          <p:cNvPr id="4" name="CaixaDeTexto 3"/>
          <p:cNvSpPr txBox="1"/>
          <p:nvPr/>
        </p:nvSpPr>
        <p:spPr>
          <a:xfrm>
            <a:off x="1220642" y="2059595"/>
            <a:ext cx="7383806" cy="1200329"/>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s-ES" sz="2400" b="1" dirty="0">
                <a:latin typeface="Arial" panose="020B0604020202020204" pitchFamily="34" charset="0"/>
                <a:cs typeface="Arial" panose="020B0604020202020204" pitchFamily="34" charset="0"/>
              </a:rPr>
              <a:t>Todos los miembros pueden ser elegidos</a:t>
            </a:r>
          </a:p>
          <a:p>
            <a:pPr algn="ctr"/>
            <a:r>
              <a:rPr lang="es-ES" sz="2400" b="1" dirty="0">
                <a:latin typeface="Arial" panose="020B0604020202020204" pitchFamily="34" charset="0"/>
                <a:cs typeface="Arial" panose="020B0604020202020204" pitchFamily="34" charset="0"/>
              </a:rPr>
              <a:t>al final del año calendario o fiscal y actuar durante un año;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639522" y="1916832"/>
            <a:ext cx="800219" cy="1200329"/>
          </a:xfrm>
          <a:prstGeom prst="rect">
            <a:avLst/>
          </a:prstGeom>
          <a:noFill/>
        </p:spPr>
        <p:txBody>
          <a:bodyPr wrap="none" rtlCol="0">
            <a:spAutoFit/>
          </a:bodyPr>
          <a:lstStyle/>
          <a:p>
            <a:r>
              <a:rPr lang="pt-BR" sz="7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1</a:t>
            </a:r>
            <a:endParaRPr lang="pt-BR" sz="7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endParaRPr>
          </a:p>
        </p:txBody>
      </p:sp>
      <p:sp>
        <p:nvSpPr>
          <p:cNvPr id="6" name="CaixaDeTexto 5"/>
          <p:cNvSpPr txBox="1"/>
          <p:nvPr/>
        </p:nvSpPr>
        <p:spPr>
          <a:xfrm>
            <a:off x="1220642" y="3388060"/>
            <a:ext cx="7383806" cy="178510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s-ES" sz="2200" b="1" dirty="0">
                <a:latin typeface="Arial" panose="020B0604020202020204" pitchFamily="34" charset="0"/>
                <a:cs typeface="Arial" panose="020B0604020202020204" pitchFamily="34" charset="0"/>
              </a:rPr>
              <a:t>se elige a </a:t>
            </a:r>
            <a:r>
              <a:rPr lang="es-ES" sz="2200" b="1" dirty="0" smtClean="0">
                <a:latin typeface="Arial" panose="020B0604020202020204" pitchFamily="34" charset="0"/>
                <a:cs typeface="Arial" panose="020B0604020202020204" pitchFamily="34" charset="0"/>
              </a:rPr>
              <a:t>algunos de </a:t>
            </a:r>
            <a:r>
              <a:rPr lang="es-ES" sz="2200" b="1" dirty="0">
                <a:latin typeface="Arial" panose="020B0604020202020204" pitchFamily="34" charset="0"/>
                <a:cs typeface="Arial" panose="020B0604020202020204" pitchFamily="34" charset="0"/>
              </a:rPr>
              <a:t>los miembros de la primera comisión directiva por el término de un año, a</a:t>
            </a:r>
          </a:p>
          <a:p>
            <a:pPr algn="ctr"/>
            <a:r>
              <a:rPr lang="es-ES" sz="2200" b="1" dirty="0">
                <a:latin typeface="Arial" panose="020B0604020202020204" pitchFamily="34" charset="0"/>
                <a:cs typeface="Arial" panose="020B0604020202020204" pitchFamily="34" charset="0"/>
              </a:rPr>
              <a:t>otros se los elige por dos años y a otros se lo hace por tres años; y luego, </a:t>
            </a:r>
            <a:r>
              <a:rPr lang="es-ES" sz="2200" b="1" dirty="0" smtClean="0">
                <a:latin typeface="Arial" panose="020B0604020202020204" pitchFamily="34" charset="0"/>
                <a:cs typeface="Arial" panose="020B0604020202020204" pitchFamily="34" charset="0"/>
              </a:rPr>
              <a:t>cada año</a:t>
            </a:r>
            <a:r>
              <a:rPr lang="es-ES" sz="2200" b="1" dirty="0">
                <a:latin typeface="Arial" panose="020B0604020202020204" pitchFamily="34" charset="0"/>
                <a:cs typeface="Arial" panose="020B0604020202020204" pitchFamily="34" charset="0"/>
              </a:rPr>
              <a:t>, se elige a los nuevos miembros por un período de </a:t>
            </a:r>
            <a:r>
              <a:rPr lang="es-ES" sz="2200" b="1" dirty="0" smtClean="0">
                <a:latin typeface="Arial" panose="020B0604020202020204" pitchFamily="34" charset="0"/>
                <a:cs typeface="Arial" panose="020B0604020202020204" pitchFamily="34" charset="0"/>
              </a:rPr>
              <a:t>tres años</a:t>
            </a:r>
            <a:r>
              <a:rPr lang="es-ES" sz="2200" b="1" dirty="0">
                <a:latin typeface="Arial" panose="020B0604020202020204" pitchFamily="34" charset="0"/>
                <a:cs typeface="Arial" panose="020B0604020202020204" pitchFamily="34" charset="0"/>
              </a:rPr>
              <a:t>.</a:t>
            </a:r>
            <a:endParaRPr lang="pt-BR" sz="2200" b="1" dirty="0">
              <a:latin typeface="Arial" panose="020B0604020202020204" pitchFamily="34" charset="0"/>
              <a:cs typeface="Arial" panose="020B0604020202020204" pitchFamily="34" charset="0"/>
            </a:endParaRPr>
          </a:p>
        </p:txBody>
      </p:sp>
      <p:sp>
        <p:nvSpPr>
          <p:cNvPr id="7" name="CaixaDeTexto 6"/>
          <p:cNvSpPr txBox="1"/>
          <p:nvPr/>
        </p:nvSpPr>
        <p:spPr>
          <a:xfrm>
            <a:off x="639522" y="3245297"/>
            <a:ext cx="800219" cy="1200329"/>
          </a:xfrm>
          <a:prstGeom prst="rect">
            <a:avLst/>
          </a:prstGeom>
          <a:noFill/>
        </p:spPr>
        <p:txBody>
          <a:bodyPr wrap="none" rtlCol="0">
            <a:spAutoFit/>
          </a:bodyPr>
          <a:lstStyle/>
          <a:p>
            <a:r>
              <a:rPr lang="pt-BR" sz="7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2</a:t>
            </a:r>
            <a:endParaRPr lang="pt-BR" sz="7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endParaRPr>
          </a:p>
        </p:txBody>
      </p:sp>
      <p:sp>
        <p:nvSpPr>
          <p:cNvPr id="9" name="CaixaDeTexto 8"/>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3695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018" y="1700808"/>
            <a:ext cx="4697938"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a:t>
            </a:r>
            <a:r>
              <a:rPr lang="es-ES" sz="2400" b="1" dirty="0" smtClean="0">
                <a:latin typeface="Arial" panose="020B0604020202020204" pitchFamily="34" charset="0"/>
                <a:cs typeface="Arial" panose="020B0604020202020204" pitchFamily="34" charset="0"/>
              </a:rPr>
              <a:t>propósito de </a:t>
            </a:r>
            <a:r>
              <a:rPr lang="es-ES" sz="2400" b="1" dirty="0">
                <a:latin typeface="Arial" panose="020B0604020202020204" pitchFamily="34" charset="0"/>
                <a:cs typeface="Arial" panose="020B0604020202020204" pitchFamily="34" charset="0"/>
              </a:rPr>
              <a:t>este plan es tener un núcleo de miembros experimentados en la comisión directiva escolar, para mantener la continuidad en los procedimientos </a:t>
            </a:r>
            <a:r>
              <a:rPr lang="es-ES" sz="2400" b="1" dirty="0" smtClean="0">
                <a:latin typeface="Arial" panose="020B0604020202020204" pitchFamily="34" charset="0"/>
                <a:cs typeface="Arial" panose="020B0604020202020204" pitchFamily="34" charset="0"/>
              </a:rPr>
              <a:t>educacionales. Cuando </a:t>
            </a:r>
            <a:r>
              <a:rPr lang="es-ES" sz="2400" b="1" dirty="0">
                <a:latin typeface="Arial" panose="020B0604020202020204" pitchFamily="34" charset="0"/>
                <a:cs typeface="Arial" panose="020B0604020202020204" pitchFamily="34" charset="0"/>
              </a:rPr>
              <a:t>se llena una vacante a mitad de período, el nuevo miembro </a:t>
            </a:r>
            <a:r>
              <a:rPr lang="es-ES" sz="2400" b="1" dirty="0" smtClean="0">
                <a:latin typeface="Arial" panose="020B0604020202020204" pitchFamily="34" charset="0"/>
                <a:cs typeface="Arial" panose="020B0604020202020204" pitchFamily="34" charset="0"/>
              </a:rPr>
              <a:t>sirve por </a:t>
            </a:r>
            <a:r>
              <a:rPr lang="es-ES" sz="2400" b="1" dirty="0">
                <a:latin typeface="Arial" panose="020B0604020202020204" pitchFamily="34" charset="0"/>
                <a:cs typeface="Arial" panose="020B0604020202020204" pitchFamily="34" charset="0"/>
              </a:rPr>
              <a:t>el resto del período original.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723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583696" y="1916832"/>
            <a:ext cx="3608197"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comisión directiva de la escuela debe reunirse en ocasiones y en lugares</a:t>
            </a:r>
          </a:p>
          <a:p>
            <a:pPr algn="ctr"/>
            <a:r>
              <a:rPr lang="es-ES" sz="2400" b="1" dirty="0">
                <a:latin typeface="Arial" panose="020B0604020202020204" pitchFamily="34" charset="0"/>
                <a:cs typeface="Arial" panose="020B0604020202020204" pitchFamily="34" charset="0"/>
              </a:rPr>
              <a:t>regulares por lo menos una vez por mes, durante el año escolar.</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68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67944" y="1772816"/>
            <a:ext cx="4504394"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Su influencia no es buena. La iglesia está continuamente en dificultades como</a:t>
            </a:r>
          </a:p>
          <a:p>
            <a:pPr algn="ctr"/>
            <a:r>
              <a:rPr lang="es-ES" sz="2400" b="1" dirty="0">
                <a:latin typeface="Arial" panose="020B0604020202020204" pitchFamily="34" charset="0"/>
                <a:cs typeface="Arial" panose="020B0604020202020204" pitchFamily="34" charset="0"/>
              </a:rPr>
              <a:t>consecuencia del carácter deficiente de los dirigentes. Se les impuso las manos</a:t>
            </a:r>
          </a:p>
          <a:p>
            <a:pPr algn="ctr"/>
            <a:r>
              <a:rPr lang="es-ES" sz="2400" b="1" dirty="0">
                <a:latin typeface="Arial" panose="020B0604020202020204" pitchFamily="34" charset="0"/>
                <a:cs typeface="Arial" panose="020B0604020202020204" pitchFamily="34" charset="0"/>
              </a:rPr>
              <a:t>con demasiada ligereza” (Obreros evangélicos, p. 454; véase también Joyas de los</a:t>
            </a:r>
          </a:p>
          <a:p>
            <a:pPr algn="ctr"/>
            <a:r>
              <a:rPr lang="es-ES" sz="2400" b="1" dirty="0">
                <a:latin typeface="Arial" panose="020B0604020202020204" pitchFamily="34" charset="0"/>
                <a:cs typeface="Arial" panose="020B0604020202020204" pitchFamily="34" charset="0"/>
              </a:rPr>
              <a:t>testimonios, t. 2, pp. 260, 261; 1 Tim. 5:22).</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No debe haber apresuramiento en la elección de los dirigentes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331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987824" y="836712"/>
            <a:ext cx="4962829"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presidente convoca las reuniones, las preside y vela por el </a:t>
            </a:r>
            <a:r>
              <a:rPr lang="es-ES" sz="2400" b="1" dirty="0" smtClean="0">
                <a:latin typeface="Arial" panose="020B0604020202020204" pitchFamily="34" charset="0"/>
                <a:cs typeface="Arial" panose="020B0604020202020204" pitchFamily="34" charset="0"/>
              </a:rPr>
              <a:t>cumplimiento de </a:t>
            </a:r>
            <a:r>
              <a:rPr lang="es-ES" sz="2400" b="1" dirty="0">
                <a:latin typeface="Arial" panose="020B0604020202020204" pitchFamily="34" charset="0"/>
                <a:cs typeface="Arial" panose="020B0604020202020204" pitchFamily="34" charset="0"/>
              </a:rPr>
              <a:t>las decisiones de la comisión directiva de la escuela. También firma todas </a:t>
            </a:r>
            <a:r>
              <a:rPr lang="es-ES" sz="2400" b="1" dirty="0" smtClean="0">
                <a:latin typeface="Arial" panose="020B0604020202020204" pitchFamily="34" charset="0"/>
                <a:cs typeface="Arial" panose="020B0604020202020204" pitchFamily="34" charset="0"/>
              </a:rPr>
              <a:t>las órdenes </a:t>
            </a:r>
            <a:r>
              <a:rPr lang="es-ES" sz="2400" b="1" dirty="0">
                <a:latin typeface="Arial" panose="020B0604020202020204" pitchFamily="34" charset="0"/>
                <a:cs typeface="Arial" panose="020B0604020202020204" pitchFamily="34" charset="0"/>
              </a:rPr>
              <a:t>de pago emitidas por el secretario. El presidente es miembro ex </a:t>
            </a:r>
            <a:r>
              <a:rPr lang="es-ES" sz="2400" b="1" dirty="0" err="1">
                <a:latin typeface="Arial" panose="020B0604020202020204" pitchFamily="34" charset="0"/>
                <a:cs typeface="Arial" panose="020B0604020202020204" pitchFamily="34" charset="0"/>
              </a:rPr>
              <a:t>officio</a:t>
            </a:r>
            <a:endParaRPr lang="es-ES" sz="2400" b="1" dirty="0">
              <a:latin typeface="Arial" panose="020B0604020202020204" pitchFamily="34" charset="0"/>
              <a:cs typeface="Arial" panose="020B0604020202020204" pitchFamily="34" charset="0"/>
            </a:endParaRPr>
          </a:p>
          <a:p>
            <a:pPr algn="ctr"/>
            <a:r>
              <a:rPr lang="es-ES" sz="2400" b="1" dirty="0">
                <a:latin typeface="Arial" panose="020B0604020202020204" pitchFamily="34" charset="0"/>
                <a:cs typeface="Arial" panose="020B0604020202020204" pitchFamily="34" charset="0"/>
              </a:rPr>
              <a:t>de la comisión de inspección de la escuela primaria y/o intermediaria. </a:t>
            </a:r>
            <a:r>
              <a:rPr lang="es-ES" sz="2400" b="1" dirty="0" smtClean="0">
                <a:latin typeface="Arial" panose="020B0604020202020204" pitchFamily="34" charset="0"/>
                <a:cs typeface="Arial" panose="020B0604020202020204" pitchFamily="34" charset="0"/>
              </a:rPr>
              <a:t>Esta comisión </a:t>
            </a:r>
            <a:r>
              <a:rPr lang="es-ES" sz="2400" b="1" dirty="0">
                <a:latin typeface="Arial" panose="020B0604020202020204" pitchFamily="34" charset="0"/>
                <a:cs typeface="Arial" panose="020B0604020202020204" pitchFamily="34" charset="0"/>
              </a:rPr>
              <a:t>tiene la responsabilidad de inspeccionar y evaluar la escuela y </a:t>
            </a:r>
            <a:r>
              <a:rPr lang="es-ES" sz="2400" b="1" dirty="0" smtClean="0">
                <a:latin typeface="Arial" panose="020B0604020202020204" pitchFamily="34" charset="0"/>
                <a:cs typeface="Arial" panose="020B0604020202020204" pitchFamily="34" charset="0"/>
              </a:rPr>
              <a:t>sus actividades</a:t>
            </a:r>
            <a:r>
              <a:rPr lang="es-ES" sz="2400" b="1" dirty="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964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39252" y="1412776"/>
            <a:ext cx="4297085"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 lleva el registro de todas las reuniones en un libro de </a:t>
            </a:r>
            <a:r>
              <a:rPr lang="es-ES" sz="2400" b="1" dirty="0" smtClean="0">
                <a:latin typeface="Arial" panose="020B0604020202020204" pitchFamily="34" charset="0"/>
                <a:cs typeface="Arial" panose="020B0604020202020204" pitchFamily="34" charset="0"/>
              </a:rPr>
              <a:t>actas permanente</a:t>
            </a:r>
            <a:r>
              <a:rPr lang="es-ES" sz="2400" b="1" dirty="0">
                <a:latin typeface="Arial" panose="020B0604020202020204" pitchFamily="34" charset="0"/>
                <a:cs typeface="Arial" panose="020B0604020202020204" pitchFamily="34" charset="0"/>
              </a:rPr>
              <a:t>, emite las órdenes de pago de las cuentas u obligaciones y </a:t>
            </a:r>
            <a:r>
              <a:rPr lang="es-ES" sz="2400" b="1" dirty="0" smtClean="0">
                <a:latin typeface="Arial" panose="020B0604020202020204" pitchFamily="34" charset="0"/>
                <a:cs typeface="Arial" panose="020B0604020202020204" pitchFamily="34" charset="0"/>
              </a:rPr>
              <a:t>atiende la </a:t>
            </a:r>
            <a:r>
              <a:rPr lang="es-ES" sz="2400" b="1" dirty="0">
                <a:latin typeface="Arial" panose="020B0604020202020204" pitchFamily="34" charset="0"/>
                <a:cs typeface="Arial" panose="020B0604020202020204" pitchFamily="34" charset="0"/>
              </a:rPr>
              <a:t>correspondencia de la comisión directiva de la escuela.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8090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67633" y="1988840"/>
            <a:ext cx="4697938"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Donde una sola iglesia patrocina una escuela, el trabajo del tesorero es</a:t>
            </a:r>
          </a:p>
          <a:p>
            <a:pPr algn="ctr"/>
            <a:r>
              <a:rPr lang="es-ES" sz="2400" b="1" dirty="0">
                <a:latin typeface="Arial" panose="020B0604020202020204" pitchFamily="34" charset="0"/>
                <a:cs typeface="Arial" panose="020B0604020202020204" pitchFamily="34" charset="0"/>
              </a:rPr>
              <a:t>realizado normalmente por el tesorero de la iglesia o un vicetesorero, que recibe</a:t>
            </a:r>
          </a:p>
          <a:p>
            <a:pPr algn="ctr"/>
            <a:r>
              <a:rPr lang="es-ES" sz="2400" b="1" dirty="0">
                <a:latin typeface="Arial" panose="020B0604020202020204" pitchFamily="34" charset="0"/>
                <a:cs typeface="Arial" panose="020B0604020202020204" pitchFamily="34" charset="0"/>
              </a:rPr>
              <a:t>las cuotas de los alumnos y otras </a:t>
            </a:r>
            <a:r>
              <a:rPr lang="es-ES" sz="2400" b="1" dirty="0" smtClean="0">
                <a:latin typeface="Arial" panose="020B0604020202020204" pitchFamily="34" charset="0"/>
                <a:cs typeface="Arial" panose="020B0604020202020204" pitchFamily="34" charset="0"/>
              </a:rPr>
              <a:t>entradas</a:t>
            </a:r>
            <a:r>
              <a:rPr lang="pt-BR" sz="2400" b="1" dirty="0" smtClean="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2069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2" y="1412776"/>
            <a:ext cx="4481914" cy="3785652"/>
          </a:xfrm>
          <a:prstGeom prst="rect">
            <a:avLst/>
          </a:prstGeom>
          <a:noFill/>
        </p:spPr>
        <p:txBody>
          <a:bodyPr wrap="square" rtlCol="0">
            <a:spAutoFit/>
          </a:bodyPr>
          <a:lstStyle/>
          <a:p>
            <a:pPr algn="ctr"/>
            <a:r>
              <a:rPr lang="pt-BR" sz="2400" b="1" dirty="0" smtClean="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efectúa los pagos ordenados por el</a:t>
            </a:r>
          </a:p>
          <a:p>
            <a:pPr algn="ctr"/>
            <a:r>
              <a:rPr lang="es-ES" sz="2400" b="1" dirty="0">
                <a:latin typeface="Arial" panose="020B0604020202020204" pitchFamily="34" charset="0"/>
                <a:cs typeface="Arial" panose="020B0604020202020204" pitchFamily="34" charset="0"/>
              </a:rPr>
              <a:t>secretario, con la contraseña del presidente; lleva una cuenta cuidadosa de todo</a:t>
            </a:r>
          </a:p>
          <a:p>
            <a:pPr algn="ctr"/>
            <a:r>
              <a:rPr lang="es-ES" sz="2400" b="1" dirty="0">
                <a:latin typeface="Arial" panose="020B0604020202020204" pitchFamily="34" charset="0"/>
                <a:cs typeface="Arial" panose="020B0604020202020204" pitchFamily="34" charset="0"/>
              </a:rPr>
              <a:t>el dinero que pasa por sus manos, haciendo un registro permanente del mismo</a:t>
            </a:r>
          </a:p>
          <a:p>
            <a:pPr algn="ctr"/>
            <a:r>
              <a:rPr lang="es-ES" sz="2400" b="1" dirty="0">
                <a:latin typeface="Arial" panose="020B0604020202020204" pitchFamily="34" charset="0"/>
                <a:cs typeface="Arial" panose="020B0604020202020204" pitchFamily="34" charset="0"/>
              </a:rPr>
              <a:t>en un libro de contabilidad </a:t>
            </a:r>
            <a:r>
              <a:rPr lang="es-ES" sz="2400" b="1" dirty="0" smtClean="0">
                <a:latin typeface="Arial" panose="020B0604020202020204" pitchFamily="34" charset="0"/>
                <a:cs typeface="Arial" panose="020B0604020202020204" pitchFamily="34" charset="0"/>
              </a:rPr>
              <a:t>adecuado…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797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2" y="1412776"/>
            <a:ext cx="4481914" cy="4154984"/>
          </a:xfrm>
          <a:prstGeom prst="rect">
            <a:avLst/>
          </a:prstGeom>
          <a:noFill/>
        </p:spPr>
        <p:txBody>
          <a:bodyPr wrap="square" rtlCol="0">
            <a:spAutoFit/>
          </a:bodyPr>
          <a:lstStyle/>
          <a:p>
            <a:pPr algn="ctr"/>
            <a:r>
              <a:rPr lang="pt-BR" sz="2400" b="1" dirty="0" smtClean="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y en cada reunión mensual rinde un informe</a:t>
            </a:r>
          </a:p>
          <a:p>
            <a:pPr algn="ctr"/>
            <a:r>
              <a:rPr lang="es-ES" sz="2400" b="1" dirty="0">
                <a:latin typeface="Arial" panose="020B0604020202020204" pitchFamily="34" charset="0"/>
                <a:cs typeface="Arial" panose="020B0604020202020204" pitchFamily="34" charset="0"/>
              </a:rPr>
              <a:t>detallado a la comisión directiva de la escuela. En una comisión directiva</a:t>
            </a:r>
          </a:p>
          <a:p>
            <a:pPr algn="ctr"/>
            <a:r>
              <a:rPr lang="es-ES" sz="2400" b="1" dirty="0">
                <a:latin typeface="Arial" panose="020B0604020202020204" pitchFamily="34" charset="0"/>
                <a:cs typeface="Arial" panose="020B0604020202020204" pitchFamily="34" charset="0"/>
              </a:rPr>
              <a:t>conjunta, que representa a dos o más iglesias, la mencionada comisión </a:t>
            </a:r>
            <a:r>
              <a:rPr lang="es-ES" sz="2400" b="1" dirty="0" smtClean="0">
                <a:latin typeface="Arial" panose="020B0604020202020204" pitchFamily="34" charset="0"/>
                <a:cs typeface="Arial" panose="020B0604020202020204" pitchFamily="34" charset="0"/>
              </a:rPr>
              <a:t>directiva designa </a:t>
            </a:r>
            <a:r>
              <a:rPr lang="es-ES" sz="2400" b="1" dirty="0">
                <a:latin typeface="Arial" panose="020B0604020202020204" pitchFamily="34" charset="0"/>
                <a:cs typeface="Arial" panose="020B0604020202020204" pitchFamily="34" charset="0"/>
              </a:rPr>
              <a:t>a un tesorero para que haga ese trabajo.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Escolar de la iglesia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4468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656445"/>
            <a:ext cx="6768752" cy="2140707"/>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420888"/>
            <a:ext cx="6624736" cy="1938992"/>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err="1">
                <a:solidFill>
                  <a:schemeClr val="bg1"/>
                </a:solidFill>
                <a:latin typeface="Arial" panose="020B0604020202020204" pitchFamily="34" charset="0"/>
                <a:cs typeface="Arial" panose="020B0604020202020204" pitchFamily="34" charset="0"/>
              </a:rPr>
              <a:t>Ministerio</a:t>
            </a:r>
            <a:r>
              <a:rPr lang="pt-BR" sz="6000" b="1" dirty="0">
                <a:solidFill>
                  <a:schemeClr val="bg1"/>
                </a:solidFill>
                <a:latin typeface="Arial" panose="020B0604020202020204" pitchFamily="34" charset="0"/>
                <a:cs typeface="Arial" panose="020B0604020202020204" pitchFamily="34" charset="0"/>
              </a:rPr>
              <a:t> de </a:t>
            </a:r>
            <a:r>
              <a:rPr lang="pt-BR" sz="6000" b="1" dirty="0" err="1">
                <a:solidFill>
                  <a:schemeClr val="bg1"/>
                </a:solidFill>
                <a:latin typeface="Arial" panose="020B0604020202020204" pitchFamily="34" charset="0"/>
                <a:cs typeface="Arial" panose="020B0604020202020204" pitchFamily="34" charset="0"/>
              </a:rPr>
              <a:t>la</a:t>
            </a:r>
            <a:r>
              <a:rPr lang="pt-BR" sz="6000" b="1" dirty="0">
                <a:solidFill>
                  <a:schemeClr val="bg1"/>
                </a:solidFill>
                <a:latin typeface="Arial" panose="020B0604020202020204" pitchFamily="34" charset="0"/>
                <a:cs typeface="Arial" panose="020B0604020202020204" pitchFamily="34" charset="0"/>
              </a:rPr>
              <a:t> </a:t>
            </a:r>
            <a:r>
              <a:rPr lang="pt-BR" sz="6000" b="1" dirty="0" err="1">
                <a:solidFill>
                  <a:schemeClr val="bg1"/>
                </a:solidFill>
                <a:latin typeface="Arial" panose="020B0604020202020204" pitchFamily="34" charset="0"/>
                <a:cs typeface="Arial" panose="020B0604020202020204" pitchFamily="34" charset="0"/>
              </a:rPr>
              <a:t>Familia</a:t>
            </a:r>
            <a:endParaRPr lang="pt-BR"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9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844824"/>
            <a:ext cx="3617818"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objetivo del departamento de Ministerio de la Familia es fortalecer el</a:t>
            </a:r>
          </a:p>
          <a:p>
            <a:pPr algn="ctr"/>
            <a:r>
              <a:rPr lang="es-ES" sz="2400" b="1" dirty="0">
                <a:latin typeface="Arial" panose="020B0604020202020204" pitchFamily="34" charset="0"/>
                <a:cs typeface="Arial" panose="020B0604020202020204" pitchFamily="34" charset="0"/>
              </a:rPr>
              <a:t>matrimonio y la familia. La familia fue establecida por creación divina, con el</a:t>
            </a:r>
          </a:p>
          <a:p>
            <a:pPr algn="ctr"/>
            <a:r>
              <a:rPr lang="es-ES" sz="2400" b="1" dirty="0">
                <a:latin typeface="Arial" panose="020B0604020202020204" pitchFamily="34" charset="0"/>
                <a:cs typeface="Arial" panose="020B0604020202020204" pitchFamily="34" charset="0"/>
              </a:rPr>
              <a:t>matrimonio como su centro.</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5891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2" y="1412776"/>
            <a:ext cx="3833842"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Como el ambiente básico en el que se aprenden los</a:t>
            </a:r>
          </a:p>
          <a:p>
            <a:pPr algn="ctr"/>
            <a:r>
              <a:rPr lang="es-ES" sz="2400" b="1" dirty="0">
                <a:latin typeface="Arial" panose="020B0604020202020204" pitchFamily="34" charset="0"/>
                <a:cs typeface="Arial" panose="020B0604020202020204" pitchFamily="34" charset="0"/>
              </a:rPr>
              <a:t>valores y se desarrollan las capacidades para una íntima relación con Dios y con</a:t>
            </a:r>
          </a:p>
          <a:p>
            <a:pPr algn="ctr"/>
            <a:r>
              <a:rPr lang="es-ES" sz="2400" b="1" dirty="0">
                <a:latin typeface="Arial" panose="020B0604020202020204" pitchFamily="34" charset="0"/>
                <a:cs typeface="Arial" panose="020B0604020202020204" pitchFamily="34" charset="0"/>
              </a:rPr>
              <a:t>otros seres humanos, su salud es vital para la misión de la Iglesia de hacer discípulos.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832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86479" y="1772816"/>
            <a:ext cx="4481914"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Ministerio de la Familia es un ministerio de gracia, que reconoce </a:t>
            </a:r>
            <a:r>
              <a:rPr lang="es-ES" sz="2400" b="1" dirty="0" smtClean="0">
                <a:latin typeface="Arial" panose="020B0604020202020204" pitchFamily="34" charset="0"/>
                <a:cs typeface="Arial" panose="020B0604020202020204" pitchFamily="34" charset="0"/>
              </a:rPr>
              <a:t>las enseñanzas </a:t>
            </a:r>
            <a:r>
              <a:rPr lang="es-ES" sz="2400" b="1" dirty="0">
                <a:latin typeface="Arial" panose="020B0604020202020204" pitchFamily="34" charset="0"/>
                <a:cs typeface="Arial" panose="020B0604020202020204" pitchFamily="34" charset="0"/>
              </a:rPr>
              <a:t>de la Biblia con respecto a la familia como normativas y pone </a:t>
            </a:r>
            <a:r>
              <a:rPr lang="es-ES" sz="2400" b="1" dirty="0" smtClean="0">
                <a:latin typeface="Arial" panose="020B0604020202020204" pitchFamily="34" charset="0"/>
                <a:cs typeface="Arial" panose="020B0604020202020204" pitchFamily="34" charset="0"/>
              </a:rPr>
              <a:t>en alto </a:t>
            </a:r>
            <a:r>
              <a:rPr lang="es-ES" sz="2400" b="1" dirty="0">
                <a:latin typeface="Arial" panose="020B0604020202020204" pitchFamily="34" charset="0"/>
                <a:cs typeface="Arial" panose="020B0604020202020204" pitchFamily="34" charset="0"/>
              </a:rPr>
              <a:t>los ideales divinos para la vida familiar. Al mismo tiempo, ayuda a </a:t>
            </a:r>
            <a:r>
              <a:rPr lang="es-ES" sz="2400" b="1" dirty="0" smtClean="0">
                <a:latin typeface="Arial" panose="020B0604020202020204" pitchFamily="34" charset="0"/>
                <a:cs typeface="Arial" panose="020B0604020202020204" pitchFamily="34" charset="0"/>
              </a:rPr>
              <a:t>comprender el </a:t>
            </a:r>
            <a:r>
              <a:rPr lang="es-ES" sz="2400" b="1" dirty="0">
                <a:latin typeface="Arial" panose="020B0604020202020204" pitchFamily="34" charset="0"/>
                <a:cs typeface="Arial" panose="020B0604020202020204" pitchFamily="34" charset="0"/>
              </a:rPr>
              <a:t>dolor que sufren las personas en un mundo caído.</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343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899592" y="1268760"/>
            <a:ext cx="4481914"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departamento</a:t>
            </a:r>
          </a:p>
          <a:p>
            <a:pPr algn="ctr"/>
            <a:r>
              <a:rPr lang="es-ES" sz="2400" b="1" dirty="0">
                <a:latin typeface="Arial" panose="020B0604020202020204" pitchFamily="34" charset="0"/>
                <a:cs typeface="Arial" panose="020B0604020202020204" pitchFamily="34" charset="0"/>
              </a:rPr>
              <a:t>promueve la comprensión, la unidad y el amor en el hogar, y en la </a:t>
            </a:r>
            <a:r>
              <a:rPr lang="es-ES" sz="2400" b="1" dirty="0" smtClean="0">
                <a:latin typeface="Arial" panose="020B0604020202020204" pitchFamily="34" charset="0"/>
                <a:cs typeface="Arial" panose="020B0604020202020204" pitchFamily="34" charset="0"/>
              </a:rPr>
              <a:t>familia de </a:t>
            </a:r>
            <a:r>
              <a:rPr lang="es-ES" sz="2400" b="1" dirty="0">
                <a:latin typeface="Arial" panose="020B0604020202020204" pitchFamily="34" charset="0"/>
                <a:cs typeface="Arial" panose="020B0604020202020204" pitchFamily="34" charset="0"/>
              </a:rPr>
              <a:t>Dios. Incentiva la reconciliación y la restauración entre las </a:t>
            </a:r>
            <a:r>
              <a:rPr lang="es-ES" sz="2400" b="1" dirty="0" smtClean="0">
                <a:latin typeface="Arial" panose="020B0604020202020204" pitchFamily="34" charset="0"/>
                <a:cs typeface="Arial" panose="020B0604020202020204" pitchFamily="34" charset="0"/>
              </a:rPr>
              <a:t>generaciones, prometidas </a:t>
            </a:r>
            <a:r>
              <a:rPr lang="es-ES" sz="2400" b="1" dirty="0">
                <a:latin typeface="Arial" panose="020B0604020202020204" pitchFamily="34" charset="0"/>
                <a:cs typeface="Arial" panose="020B0604020202020204" pitchFamily="34" charset="0"/>
              </a:rPr>
              <a:t>en el mensaje de Elías en Malaquías 4:5 y 6, y trae esperanza y amparo</a:t>
            </a:r>
          </a:p>
          <a:p>
            <a:pPr algn="ctr"/>
            <a:r>
              <a:rPr lang="es-ES" sz="2400" b="1" dirty="0">
                <a:latin typeface="Arial" panose="020B0604020202020204" pitchFamily="34" charset="0"/>
                <a:cs typeface="Arial" panose="020B0604020202020204" pitchFamily="34" charset="0"/>
              </a:rPr>
              <a:t>a los que fueron heridos y lastimados por el abuso, la disfunción familiar</a:t>
            </a:r>
          </a:p>
          <a:p>
            <a:pPr algn="ctr"/>
            <a:r>
              <a:rPr lang="es-ES" sz="2400" b="1" dirty="0">
                <a:latin typeface="Arial" panose="020B0604020202020204" pitchFamily="34" charset="0"/>
                <a:cs typeface="Arial" panose="020B0604020202020204" pitchFamily="34" charset="0"/>
              </a:rPr>
              <a:t>y las relaciones deshechas.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2575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160046" y="1639301"/>
            <a:ext cx="5444402"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a:t>
            </a:r>
            <a:r>
              <a:rPr lang="es-ES" sz="2400" b="1" dirty="0" smtClean="0">
                <a:latin typeface="Arial" panose="020B0604020202020204" pitchFamily="34" charset="0"/>
                <a:cs typeface="Arial" panose="020B0604020202020204" pitchFamily="34" charset="0"/>
              </a:rPr>
              <a:t>Últimamente se </a:t>
            </a:r>
            <a:r>
              <a:rPr lang="es-ES" sz="2400" b="1" dirty="0">
                <a:latin typeface="Arial" panose="020B0604020202020204" pitchFamily="34" charset="0"/>
                <a:cs typeface="Arial" panose="020B0604020202020204" pitchFamily="34" charset="0"/>
              </a:rPr>
              <a:t>han levantado entre nosotros hombres que profesan ser siervos </a:t>
            </a:r>
            <a:r>
              <a:rPr lang="es-ES" sz="2400" b="1" dirty="0" smtClean="0">
                <a:latin typeface="Arial" panose="020B0604020202020204" pitchFamily="34" charset="0"/>
                <a:cs typeface="Arial" panose="020B0604020202020204" pitchFamily="34" charset="0"/>
              </a:rPr>
              <a:t>de Cristo</a:t>
            </a:r>
            <a:r>
              <a:rPr lang="es-ES" sz="2400" b="1" dirty="0">
                <a:latin typeface="Arial" panose="020B0604020202020204" pitchFamily="34" charset="0"/>
                <a:cs typeface="Arial" panose="020B0604020202020204" pitchFamily="34" charset="0"/>
              </a:rPr>
              <a:t>, pero cuya obra se opone a la unidad que nuestro Salvador estableció en</a:t>
            </a:r>
          </a:p>
          <a:p>
            <a:pPr algn="ctr"/>
            <a:r>
              <a:rPr lang="es-ES" sz="2400" b="1" dirty="0">
                <a:latin typeface="Arial" panose="020B0604020202020204" pitchFamily="34" charset="0"/>
                <a:cs typeface="Arial" panose="020B0604020202020204" pitchFamily="34" charset="0"/>
              </a:rPr>
              <a:t>la iglesia. Tienen planes y métodos de trabajo originales. Desean introducir </a:t>
            </a:r>
            <a:r>
              <a:rPr lang="es-ES" sz="2400" b="1" dirty="0" smtClean="0">
                <a:latin typeface="Arial" panose="020B0604020202020204" pitchFamily="34" charset="0"/>
                <a:cs typeface="Arial" panose="020B0604020202020204" pitchFamily="34" charset="0"/>
              </a:rPr>
              <a:t>en la </a:t>
            </a:r>
            <a:r>
              <a:rPr lang="es-ES" sz="2400" b="1" dirty="0">
                <a:latin typeface="Arial" panose="020B0604020202020204" pitchFamily="34" charset="0"/>
                <a:cs typeface="Arial" panose="020B0604020202020204" pitchFamily="34" charset="0"/>
              </a:rPr>
              <a:t>iglesia cambios de acuerdo con sus ideas de progreso, y se imaginan que </a:t>
            </a:r>
            <a:r>
              <a:rPr lang="es-ES" sz="2400" b="1" dirty="0" smtClean="0">
                <a:latin typeface="Arial" panose="020B0604020202020204" pitchFamily="34" charset="0"/>
                <a:cs typeface="Arial" panose="020B0604020202020204" pitchFamily="34" charset="0"/>
              </a:rPr>
              <a:t>así se </a:t>
            </a:r>
            <a:r>
              <a:rPr lang="es-ES" sz="2400" b="1" dirty="0">
                <a:latin typeface="Arial" panose="020B0604020202020204" pitchFamily="34" charset="0"/>
                <a:cs typeface="Arial" panose="020B0604020202020204" pitchFamily="34" charset="0"/>
              </a:rPr>
              <a:t>obtendrían grandes resultados.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Los que se oponen a la unidad no son idóneos para ser dirigentes.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5374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2" y="2060848"/>
            <a:ext cx="4481914"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Promueve la capacitación en diversas habilidades</a:t>
            </a:r>
          </a:p>
          <a:p>
            <a:pPr algn="ctr"/>
            <a:r>
              <a:rPr lang="es-ES" sz="2400" b="1" dirty="0">
                <a:latin typeface="Arial" panose="020B0604020202020204" pitchFamily="34" charset="0"/>
                <a:cs typeface="Arial" panose="020B0604020202020204" pitchFamily="34" charset="0"/>
              </a:rPr>
              <a:t>interpersonales a través de la educación y el enriquecimiento familiar. </a:t>
            </a:r>
            <a:r>
              <a:rPr lang="es-ES" sz="2400" b="1" dirty="0" smtClean="0">
                <a:latin typeface="Arial" panose="020B0604020202020204" pitchFamily="34" charset="0"/>
                <a:cs typeface="Arial" panose="020B0604020202020204" pitchFamily="34" charset="0"/>
              </a:rPr>
              <a:t>Anima a </a:t>
            </a:r>
            <a:r>
              <a:rPr lang="es-ES" sz="2400" b="1" dirty="0">
                <a:latin typeface="Arial" panose="020B0604020202020204" pitchFamily="34" charset="0"/>
                <a:cs typeface="Arial" panose="020B0604020202020204" pitchFamily="34" charset="0"/>
              </a:rPr>
              <a:t>personas, matrimonios y familias a someterse a terapia familiar </a:t>
            </a:r>
            <a:r>
              <a:rPr lang="es-ES" sz="2400" b="1" dirty="0" smtClean="0">
                <a:latin typeface="Arial" panose="020B0604020202020204" pitchFamily="34" charset="0"/>
                <a:cs typeface="Arial" panose="020B0604020202020204" pitchFamily="34" charset="0"/>
              </a:rPr>
              <a:t>profesional cuando </a:t>
            </a:r>
            <a:r>
              <a:rPr lang="es-ES" sz="2400" b="1" dirty="0">
                <a:latin typeface="Arial" panose="020B0604020202020204" pitchFamily="34" charset="0"/>
                <a:cs typeface="Arial" panose="020B0604020202020204" pitchFamily="34" charset="0"/>
              </a:rPr>
              <a:t>tal cosa es necesaria.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4609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728156" y="1268760"/>
            <a:ext cx="5067980"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Ministerio de la Familia en la iglesia local se concentra en las </a:t>
            </a:r>
            <a:r>
              <a:rPr lang="es-ES" sz="2400" b="1" dirty="0" smtClean="0">
                <a:latin typeface="Arial" panose="020B0604020202020204" pitchFamily="34" charset="0"/>
                <a:cs typeface="Arial" panose="020B0604020202020204" pitchFamily="34" charset="0"/>
              </a:rPr>
              <a:t>relaciones, en </a:t>
            </a:r>
            <a:r>
              <a:rPr lang="es-ES" sz="2400" b="1" dirty="0">
                <a:latin typeface="Arial" panose="020B0604020202020204" pitchFamily="34" charset="0"/>
                <a:cs typeface="Arial" panose="020B0604020202020204" pitchFamily="34" charset="0"/>
              </a:rPr>
              <a:t>el </a:t>
            </a:r>
            <a:r>
              <a:rPr lang="es-ES" sz="2400" b="1" dirty="0" err="1">
                <a:latin typeface="Arial" panose="020B0604020202020204" pitchFamily="34" charset="0"/>
                <a:cs typeface="Arial" panose="020B0604020202020204" pitchFamily="34" charset="0"/>
              </a:rPr>
              <a:t>aconsejamiento</a:t>
            </a:r>
            <a:r>
              <a:rPr lang="es-ES" sz="2400" b="1" dirty="0">
                <a:latin typeface="Arial" panose="020B0604020202020204" pitchFamily="34" charset="0"/>
                <a:cs typeface="Arial" panose="020B0604020202020204" pitchFamily="34" charset="0"/>
              </a:rPr>
              <a:t> prematrimonial para parejas, en </a:t>
            </a:r>
            <a:r>
              <a:rPr lang="es-ES" sz="2400" b="1" dirty="0" smtClean="0">
                <a:latin typeface="Arial" panose="020B0604020202020204" pitchFamily="34" charset="0"/>
                <a:cs typeface="Arial" panose="020B0604020202020204" pitchFamily="34" charset="0"/>
              </a:rPr>
              <a:t>el fortalecimiento de programas </a:t>
            </a:r>
            <a:r>
              <a:rPr lang="es-ES" sz="2400" b="1" dirty="0">
                <a:latin typeface="Arial" panose="020B0604020202020204" pitchFamily="34" charset="0"/>
                <a:cs typeface="Arial" panose="020B0604020202020204" pitchFamily="34" charset="0"/>
              </a:rPr>
              <a:t>para matrimonios y en la educación de los padres. También </a:t>
            </a:r>
            <a:r>
              <a:rPr lang="es-ES" sz="2400" b="1" dirty="0" smtClean="0">
                <a:latin typeface="Arial" panose="020B0604020202020204" pitchFamily="34" charset="0"/>
                <a:cs typeface="Arial" panose="020B0604020202020204" pitchFamily="34" charset="0"/>
              </a:rPr>
              <a:t>ofrece atención </a:t>
            </a:r>
            <a:r>
              <a:rPr lang="es-ES" sz="2400" b="1" dirty="0">
                <a:latin typeface="Arial" panose="020B0604020202020204" pitchFamily="34" charset="0"/>
                <a:cs typeface="Arial" panose="020B0604020202020204" pitchFamily="34" charset="0"/>
              </a:rPr>
              <a:t>a las necesidades especiales de familias con padres solteros o viudos, </a:t>
            </a:r>
            <a:r>
              <a:rPr lang="es-ES" sz="2400" b="1" dirty="0" smtClean="0">
                <a:latin typeface="Arial" panose="020B0604020202020204" pitchFamily="34" charset="0"/>
                <a:cs typeface="Arial" panose="020B0604020202020204" pitchFamily="34" charset="0"/>
              </a:rPr>
              <a:t>o aquellas </a:t>
            </a:r>
            <a:r>
              <a:rPr lang="es-ES" sz="2400" b="1" dirty="0">
                <a:latin typeface="Arial" panose="020B0604020202020204" pitchFamily="34" charset="0"/>
                <a:cs typeface="Arial" panose="020B0604020202020204" pitchFamily="34" charset="0"/>
              </a:rPr>
              <a:t>en que hay padrastros o madrastras, y provee instrucción para el </a:t>
            </a:r>
            <a:r>
              <a:rPr lang="es-ES" sz="2400" b="1" dirty="0" smtClean="0">
                <a:latin typeface="Arial" panose="020B0604020202020204" pitchFamily="34" charset="0"/>
                <a:cs typeface="Arial" panose="020B0604020202020204" pitchFamily="34" charset="0"/>
              </a:rPr>
              <a:t>evangelismo de </a:t>
            </a:r>
            <a:r>
              <a:rPr lang="es-ES" sz="2400" b="1" dirty="0">
                <a:latin typeface="Arial" panose="020B0604020202020204" pitchFamily="34" charset="0"/>
                <a:cs typeface="Arial" panose="020B0604020202020204" pitchFamily="34" charset="0"/>
              </a:rPr>
              <a:t>familia a familia.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4828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779227" y="1988840"/>
            <a:ext cx="7488832" cy="3046988"/>
          </a:xfrm>
          <a:prstGeom prst="rect">
            <a:avLst/>
          </a:prstGeom>
          <a:noFill/>
        </p:spPr>
        <p:txBody>
          <a:bodyPr wrap="square" rtlCol="0">
            <a:spAutoFit/>
          </a:bodyPr>
          <a:lstStyle/>
          <a:p>
            <a:pPr algn="ctr"/>
            <a:r>
              <a:rPr lang="es-ES" sz="2400" b="1" i="1" dirty="0">
                <a:latin typeface="Arial" panose="020B0604020202020204" pitchFamily="34" charset="0"/>
                <a:cs typeface="Arial" panose="020B0604020202020204" pitchFamily="34" charset="0"/>
              </a:rPr>
              <a:t>“Nuestra obra por Cristo debe comenzar con la familia, en el hogar</a:t>
            </a:r>
            <a:r>
              <a:rPr lang="es-ES" sz="2400" b="1" i="1" dirty="0" smtClean="0">
                <a:latin typeface="Arial" panose="020B0604020202020204" pitchFamily="34" charset="0"/>
                <a:cs typeface="Arial" panose="020B0604020202020204" pitchFamily="34" charset="0"/>
              </a:rPr>
              <a:t>... No </a:t>
            </a:r>
            <a:r>
              <a:rPr lang="es-ES" sz="2400" b="1" i="1" dirty="0">
                <a:latin typeface="Arial" panose="020B0604020202020204" pitchFamily="34" charset="0"/>
                <a:cs typeface="Arial" panose="020B0604020202020204" pitchFamily="34" charset="0"/>
              </a:rPr>
              <a:t>hay campo misionero más importante que este... Muchos han </a:t>
            </a:r>
            <a:r>
              <a:rPr lang="es-ES" sz="2400" b="1" i="1" dirty="0" smtClean="0">
                <a:latin typeface="Arial" panose="020B0604020202020204" pitchFamily="34" charset="0"/>
                <a:cs typeface="Arial" panose="020B0604020202020204" pitchFamily="34" charset="0"/>
              </a:rPr>
              <a:t>descuidado vergonzosamente </a:t>
            </a:r>
            <a:r>
              <a:rPr lang="es-ES" sz="2400" b="1" i="1" dirty="0">
                <a:latin typeface="Arial" panose="020B0604020202020204" pitchFamily="34" charset="0"/>
                <a:cs typeface="Arial" panose="020B0604020202020204" pitchFamily="34" charset="0"/>
              </a:rPr>
              <a:t>el campo del hogar, y es tiempo de que se presenten recursos</a:t>
            </a:r>
          </a:p>
          <a:p>
            <a:pPr algn="ctr"/>
            <a:r>
              <a:rPr lang="es-ES" sz="2400" b="1" i="1" dirty="0">
                <a:latin typeface="Arial" panose="020B0604020202020204" pitchFamily="34" charset="0"/>
                <a:cs typeface="Arial" panose="020B0604020202020204" pitchFamily="34" charset="0"/>
              </a:rPr>
              <a:t>y remedios divinos para corregir este mal</a:t>
            </a:r>
            <a:r>
              <a:rPr lang="es-ES" sz="2400" b="1" i="1" dirty="0" smtClean="0">
                <a:latin typeface="Arial" panose="020B0604020202020204" pitchFamily="34" charset="0"/>
                <a:cs typeface="Arial" panose="020B0604020202020204" pitchFamily="34" charset="0"/>
              </a:rPr>
              <a:t>”</a:t>
            </a:r>
          </a:p>
          <a:p>
            <a:pPr algn="ctr"/>
            <a:endParaRPr lang="es-ES" sz="2400" b="1" i="1" dirty="0">
              <a:latin typeface="Arial" panose="020B0604020202020204" pitchFamily="34" charset="0"/>
              <a:cs typeface="Arial" panose="020B0604020202020204" pitchFamily="34" charset="0"/>
            </a:endParaRPr>
          </a:p>
          <a:p>
            <a:pPr algn="ctr"/>
            <a:r>
              <a:rPr lang="es-ES" sz="2400" b="1" i="1" dirty="0" smtClean="0">
                <a:latin typeface="Arial" panose="020B0604020202020204" pitchFamily="34" charset="0"/>
                <a:cs typeface="Arial" panose="020B0604020202020204" pitchFamily="34" charset="0"/>
              </a:rPr>
              <a:t> </a:t>
            </a:r>
            <a:r>
              <a:rPr lang="es-ES" sz="2400" b="1" i="1" dirty="0">
                <a:latin typeface="Arial" panose="020B0604020202020204" pitchFamily="34" charset="0"/>
                <a:cs typeface="Arial" panose="020B0604020202020204" pitchFamily="34" charset="0"/>
              </a:rPr>
              <a:t>(El hogar adventista, p. 29).</a:t>
            </a:r>
            <a:endParaRPr lang="pt-BR" sz="2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7342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170206" y="908720"/>
            <a:ext cx="7578258"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“Dios quiere que las familias de la tierra sean un símbolo de la familia </a:t>
            </a:r>
            <a:r>
              <a:rPr lang="es-ES" sz="2400" b="1" dirty="0" smtClean="0">
                <a:latin typeface="Arial" panose="020B0604020202020204" pitchFamily="34" charset="0"/>
                <a:cs typeface="Arial" panose="020B0604020202020204" pitchFamily="34" charset="0"/>
              </a:rPr>
              <a:t>celestial. Los </a:t>
            </a:r>
            <a:r>
              <a:rPr lang="es-ES" sz="2400" b="1" dirty="0">
                <a:latin typeface="Arial" panose="020B0604020202020204" pitchFamily="34" charset="0"/>
                <a:cs typeface="Arial" panose="020B0604020202020204" pitchFamily="34" charset="0"/>
              </a:rPr>
              <a:t>hogares cristianos, establecidos y dirigidos de acuerdo con el plan </a:t>
            </a:r>
            <a:r>
              <a:rPr lang="es-ES" sz="2400" b="1" dirty="0" smtClean="0">
                <a:latin typeface="Arial" panose="020B0604020202020204" pitchFamily="34" charset="0"/>
                <a:cs typeface="Arial" panose="020B0604020202020204" pitchFamily="34" charset="0"/>
              </a:rPr>
              <a:t>de Dios</a:t>
            </a:r>
            <a:r>
              <a:rPr lang="es-ES" sz="2400" b="1" dirty="0">
                <a:latin typeface="Arial" panose="020B0604020202020204" pitchFamily="34" charset="0"/>
                <a:cs typeface="Arial" panose="020B0604020202020204" pitchFamily="34" charset="0"/>
              </a:rPr>
              <a:t>, se cuentan entre sus agentes más eficaces para formar el carácter cristiano</a:t>
            </a:r>
          </a:p>
          <a:p>
            <a:pPr algn="ctr"/>
            <a:r>
              <a:rPr lang="es-ES" sz="2400" b="1" dirty="0">
                <a:latin typeface="Arial" panose="020B0604020202020204" pitchFamily="34" charset="0"/>
                <a:cs typeface="Arial" panose="020B0604020202020204" pitchFamily="34" charset="0"/>
              </a:rPr>
              <a:t>y para adelantar su obra” </a:t>
            </a:r>
            <a:endParaRPr lang="es-ES" sz="2400" b="1" dirty="0" smtClean="0">
              <a:latin typeface="Arial" panose="020B0604020202020204" pitchFamily="34" charset="0"/>
              <a:cs typeface="Arial" panose="020B0604020202020204" pitchFamily="34" charset="0"/>
            </a:endParaRPr>
          </a:p>
          <a:p>
            <a:pPr algn="ctr"/>
            <a:r>
              <a:rPr lang="es-ES" sz="2400" b="1" dirty="0" smtClean="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Mente, carácter y personalidad, t. 1, p. 178).</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7697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39952" y="548680"/>
            <a:ext cx="4481914"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misión del hogar se extiende más allá del círculo de sus miembros.</a:t>
            </a:r>
          </a:p>
          <a:p>
            <a:pPr algn="ctr"/>
            <a:r>
              <a:rPr lang="es-ES" sz="2400" b="1" dirty="0">
                <a:latin typeface="Arial" panose="020B0604020202020204" pitchFamily="34" charset="0"/>
                <a:cs typeface="Arial" panose="020B0604020202020204" pitchFamily="34" charset="0"/>
              </a:rPr>
              <a:t>[...] Mucho más poderosa que cualquier sermón predicado es la influencia de</a:t>
            </a:r>
          </a:p>
          <a:p>
            <a:pPr algn="ctr"/>
            <a:r>
              <a:rPr lang="es-ES" sz="2400" b="1" dirty="0">
                <a:latin typeface="Arial" panose="020B0604020202020204" pitchFamily="34" charset="0"/>
                <a:cs typeface="Arial" panose="020B0604020202020204" pitchFamily="34" charset="0"/>
              </a:rPr>
              <a:t>un verdadero hogar en los corazones y en las vidas de los hombres” (Servicio</a:t>
            </a:r>
          </a:p>
          <a:p>
            <a:pPr algn="ctr"/>
            <a:r>
              <a:rPr lang="es-ES" sz="2400" b="1" dirty="0">
                <a:latin typeface="Arial" panose="020B0604020202020204" pitchFamily="34" charset="0"/>
                <a:cs typeface="Arial" panose="020B0604020202020204" pitchFamily="34" charset="0"/>
              </a:rPr>
              <a:t>cristiano, pp. 257, 258).</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694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94143" y="1628800"/>
            <a:ext cx="4481914"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Puede elegirse a una persona o a </a:t>
            </a:r>
            <a:r>
              <a:rPr lang="es-ES" sz="2400" b="1" dirty="0" smtClean="0">
                <a:latin typeface="Arial" panose="020B0604020202020204" pitchFamily="34" charset="0"/>
                <a:cs typeface="Arial" panose="020B0604020202020204" pitchFamily="34" charset="0"/>
              </a:rPr>
              <a:t>un matrimonio </a:t>
            </a:r>
            <a:r>
              <a:rPr lang="es-ES" sz="2400" b="1" dirty="0">
                <a:latin typeface="Arial" panose="020B0604020202020204" pitchFamily="34" charset="0"/>
                <a:cs typeface="Arial" panose="020B0604020202020204" pitchFamily="34" charset="0"/>
              </a:rPr>
              <a:t>(véanse las pp. 150-152 para la definición de matrimonio que da la </a:t>
            </a:r>
            <a:r>
              <a:rPr lang="es-ES" sz="2400" b="1" dirty="0" smtClean="0">
                <a:latin typeface="Arial" panose="020B0604020202020204" pitchFamily="34" charset="0"/>
                <a:cs typeface="Arial" panose="020B0604020202020204" pitchFamily="34" charset="0"/>
              </a:rPr>
              <a:t>Iglesia) para </a:t>
            </a:r>
            <a:r>
              <a:rPr lang="es-ES" sz="2400" b="1" dirty="0">
                <a:latin typeface="Arial" panose="020B0604020202020204" pitchFamily="34" charset="0"/>
                <a:cs typeface="Arial" panose="020B0604020202020204" pitchFamily="34" charset="0"/>
              </a:rPr>
              <a:t>que sirvan como directores de Ministerio de la Familia. Deben tener </a:t>
            </a:r>
            <a:r>
              <a:rPr lang="es-ES" sz="2400" b="1" dirty="0" smtClean="0">
                <a:latin typeface="Arial" panose="020B0604020202020204" pitchFamily="34" charset="0"/>
                <a:cs typeface="Arial" panose="020B0604020202020204" pitchFamily="34" charset="0"/>
              </a:rPr>
              <a:t>una familia </a:t>
            </a:r>
            <a:r>
              <a:rPr lang="es-ES" sz="2400" b="1" dirty="0">
                <a:latin typeface="Arial" panose="020B0604020202020204" pitchFamily="34" charset="0"/>
                <a:cs typeface="Arial" panose="020B0604020202020204" pitchFamily="34" charset="0"/>
              </a:rPr>
              <a:t>con fuertes y crecientes relaciones, y demostrar un interés sincero en promover</a:t>
            </a:r>
          </a:p>
          <a:p>
            <a:pPr algn="ctr"/>
            <a:r>
              <a:rPr lang="es-ES" sz="2400" b="1" dirty="0">
                <a:latin typeface="Arial" panose="020B0604020202020204" pitchFamily="34" charset="0"/>
                <a:cs typeface="Arial" panose="020B0604020202020204" pitchFamily="34" charset="0"/>
              </a:rPr>
              <a:t>el bienestar de todas las familias.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7" y="404664"/>
            <a:ext cx="4721335" cy="830997"/>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Dirigentes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la</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Familia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826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67544" y="1340768"/>
            <a:ext cx="4896544"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Para ser eficientes, es necesario que </a:t>
            </a:r>
            <a:r>
              <a:rPr lang="es-ES" sz="2400" b="1" dirty="0" smtClean="0">
                <a:latin typeface="Arial" panose="020B0604020202020204" pitchFamily="34" charset="0"/>
                <a:cs typeface="Arial" panose="020B0604020202020204" pitchFamily="34" charset="0"/>
              </a:rPr>
              <a:t>comprendan el </a:t>
            </a:r>
            <a:r>
              <a:rPr lang="es-ES" sz="2400" b="1" dirty="0">
                <a:latin typeface="Arial" panose="020B0604020202020204" pitchFamily="34" charset="0"/>
                <a:cs typeface="Arial" panose="020B0604020202020204" pitchFamily="34" charset="0"/>
              </a:rPr>
              <a:t>plan de redención de Dios para sanar las rupturas en las relaciones, producidas </a:t>
            </a:r>
            <a:r>
              <a:rPr lang="es-ES" sz="2400" b="1" dirty="0" smtClean="0">
                <a:latin typeface="Arial" panose="020B0604020202020204" pitchFamily="34" charset="0"/>
                <a:cs typeface="Arial" panose="020B0604020202020204" pitchFamily="34" charset="0"/>
              </a:rPr>
              <a:t>por el </a:t>
            </a:r>
            <a:r>
              <a:rPr lang="es-ES" sz="2400" b="1" dirty="0">
                <a:latin typeface="Arial" panose="020B0604020202020204" pitchFamily="34" charset="0"/>
                <a:cs typeface="Arial" panose="020B0604020202020204" pitchFamily="34" charset="0"/>
              </a:rPr>
              <a:t>pecado. También es sumamente importante que los dirigentes mantengan </a:t>
            </a:r>
            <a:r>
              <a:rPr lang="es-ES" sz="2400" b="1" dirty="0" smtClean="0">
                <a:latin typeface="Arial" panose="020B0604020202020204" pitchFamily="34" charset="0"/>
                <a:cs typeface="Arial" panose="020B0604020202020204" pitchFamily="34" charset="0"/>
              </a:rPr>
              <a:t>una apropiada </a:t>
            </a:r>
            <a:r>
              <a:rPr lang="es-ES" sz="2400" b="1" dirty="0">
                <a:latin typeface="Arial" panose="020B0604020202020204" pitchFamily="34" charset="0"/>
                <a:cs typeface="Arial" panose="020B0604020202020204" pitchFamily="34" charset="0"/>
              </a:rPr>
              <a:t>confidencialidad, y saber cuándo y cómo animar a los individuos que se</a:t>
            </a:r>
          </a:p>
          <a:p>
            <a:pPr algn="ctr"/>
            <a:r>
              <a:rPr lang="es-ES" sz="2400" b="1" dirty="0">
                <a:latin typeface="Arial" panose="020B0604020202020204" pitchFamily="34" charset="0"/>
                <a:cs typeface="Arial" panose="020B0604020202020204" pitchFamily="34" charset="0"/>
              </a:rPr>
              <a:t>encuentran en situaciones críticas a que busquen consejo profesional.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7" y="404664"/>
            <a:ext cx="4721335" cy="830997"/>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Dirigentes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la</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Familia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7179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988840"/>
            <a:ext cx="4481914"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Junta Directiva de la iglesia puede establecer una</a:t>
            </a:r>
          </a:p>
          <a:p>
            <a:pPr algn="ctr"/>
            <a:r>
              <a:rPr lang="es-ES" sz="2400" b="1" dirty="0">
                <a:latin typeface="Arial" panose="020B0604020202020204" pitchFamily="34" charset="0"/>
                <a:cs typeface="Arial" panose="020B0604020202020204" pitchFamily="34" charset="0"/>
              </a:rPr>
              <a:t>comisión directiva del Ministerio de la Familia, presidida por el director del</a:t>
            </a:r>
          </a:p>
          <a:p>
            <a:pPr algn="ctr"/>
            <a:r>
              <a:rPr lang="es-ES" sz="2400" b="1" dirty="0">
                <a:latin typeface="Arial" panose="020B0604020202020204" pitchFamily="34" charset="0"/>
                <a:cs typeface="Arial" panose="020B0604020202020204" pitchFamily="34" charset="0"/>
              </a:rPr>
              <a:t>departamento de Ministerio de la Familia.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Comisión</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directiva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200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656445"/>
            <a:ext cx="6768752" cy="2140707"/>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420888"/>
            <a:ext cx="6624736" cy="1938992"/>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err="1">
                <a:solidFill>
                  <a:schemeClr val="bg1"/>
                </a:solidFill>
                <a:latin typeface="Arial" panose="020B0604020202020204" pitchFamily="34" charset="0"/>
                <a:cs typeface="Arial" panose="020B0604020202020204" pitchFamily="34" charset="0"/>
              </a:rPr>
              <a:t>Ministerio</a:t>
            </a:r>
            <a:r>
              <a:rPr lang="pt-BR" sz="6000" b="1" dirty="0">
                <a:solidFill>
                  <a:schemeClr val="bg1"/>
                </a:solidFill>
                <a:latin typeface="Arial" panose="020B0604020202020204" pitchFamily="34" charset="0"/>
                <a:cs typeface="Arial" panose="020B0604020202020204" pitchFamily="34" charset="0"/>
              </a:rPr>
              <a:t> de </a:t>
            </a:r>
            <a:r>
              <a:rPr lang="pt-BR" sz="6000" b="1" dirty="0" err="1">
                <a:solidFill>
                  <a:schemeClr val="bg1"/>
                </a:solidFill>
                <a:latin typeface="Arial" panose="020B0604020202020204" pitchFamily="34" charset="0"/>
                <a:cs typeface="Arial" panose="020B0604020202020204" pitchFamily="34" charset="0"/>
              </a:rPr>
              <a:t>la</a:t>
            </a:r>
            <a:r>
              <a:rPr lang="pt-BR" sz="6000" b="1" dirty="0">
                <a:solidFill>
                  <a:schemeClr val="bg1"/>
                </a:solidFill>
                <a:latin typeface="Arial" panose="020B0604020202020204" pitchFamily="34" charset="0"/>
                <a:cs typeface="Arial" panose="020B0604020202020204" pitchFamily="34" charset="0"/>
              </a:rPr>
              <a:t> </a:t>
            </a:r>
            <a:r>
              <a:rPr lang="pt-BR" sz="6000" b="1" dirty="0" err="1">
                <a:solidFill>
                  <a:schemeClr val="bg1"/>
                </a:solidFill>
                <a:latin typeface="Arial" panose="020B0604020202020204" pitchFamily="34" charset="0"/>
                <a:cs typeface="Arial" panose="020B0604020202020204" pitchFamily="34" charset="0"/>
              </a:rPr>
              <a:t>Salud</a:t>
            </a:r>
            <a:endParaRPr lang="pt-BR"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371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67944" y="1196752"/>
            <a:ext cx="4481914"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cree que su responsabilidad de revelar a Cristo al mundo incluye</a:t>
            </a:r>
          </a:p>
          <a:p>
            <a:pPr algn="ctr"/>
            <a:r>
              <a:rPr lang="es-ES" sz="2400" b="1" dirty="0">
                <a:latin typeface="Arial" panose="020B0604020202020204" pitchFamily="34" charset="0"/>
                <a:cs typeface="Arial" panose="020B0604020202020204" pitchFamily="34" charset="0"/>
              </a:rPr>
              <a:t>la obligación moral de preservar la dignidad del ser humano, al promover niveles</a:t>
            </a:r>
          </a:p>
          <a:p>
            <a:pPr algn="ctr"/>
            <a:r>
              <a:rPr lang="es-ES" sz="2400" b="1" dirty="0">
                <a:latin typeface="Arial" panose="020B0604020202020204" pitchFamily="34" charset="0"/>
                <a:cs typeface="Arial" panose="020B0604020202020204" pitchFamily="34" charset="0"/>
              </a:rPr>
              <a:t>óptimos de salud física, mental y espiritual.</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039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160046" y="1639301"/>
            <a:ext cx="4912139"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Estos hombres necesitan aprender más </a:t>
            </a:r>
            <a:r>
              <a:rPr lang="es-ES" sz="2400" b="1" dirty="0" smtClean="0">
                <a:latin typeface="Arial" panose="020B0604020202020204" pitchFamily="34" charset="0"/>
                <a:cs typeface="Arial" panose="020B0604020202020204" pitchFamily="34" charset="0"/>
              </a:rPr>
              <a:t>bien que </a:t>
            </a:r>
            <a:r>
              <a:rPr lang="es-ES" sz="2400" b="1" dirty="0">
                <a:latin typeface="Arial" panose="020B0604020202020204" pitchFamily="34" charset="0"/>
                <a:cs typeface="Arial" panose="020B0604020202020204" pitchFamily="34" charset="0"/>
              </a:rPr>
              <a:t>enseñar en la escuela de Cristo. Están siempre inquietos, aspirando a </a:t>
            </a:r>
            <a:r>
              <a:rPr lang="es-ES" sz="2400" b="1" dirty="0" smtClean="0">
                <a:latin typeface="Arial" panose="020B0604020202020204" pitchFamily="34" charset="0"/>
                <a:cs typeface="Arial" panose="020B0604020202020204" pitchFamily="34" charset="0"/>
              </a:rPr>
              <a:t>hacer alguna </a:t>
            </a:r>
            <a:r>
              <a:rPr lang="es-ES" sz="2400" b="1" dirty="0">
                <a:latin typeface="Arial" panose="020B0604020202020204" pitchFamily="34" charset="0"/>
                <a:cs typeface="Arial" panose="020B0604020202020204" pitchFamily="34" charset="0"/>
              </a:rPr>
              <a:t>gran obra, realizar algo que les reporte honra. Necesitan aprender la más</a:t>
            </a:r>
          </a:p>
          <a:p>
            <a:pPr algn="ctr"/>
            <a:r>
              <a:rPr lang="es-ES" sz="2400" b="1" dirty="0">
                <a:latin typeface="Arial" panose="020B0604020202020204" pitchFamily="34" charset="0"/>
                <a:cs typeface="Arial" panose="020B0604020202020204" pitchFamily="34" charset="0"/>
              </a:rPr>
              <a:t>provechosa de todas las lecciones: la humildad y la </a:t>
            </a:r>
            <a:endParaRPr lang="es-ES" sz="2400" b="1" dirty="0" smtClean="0">
              <a:latin typeface="Arial" panose="020B0604020202020204" pitchFamily="34" charset="0"/>
              <a:cs typeface="Arial" panose="020B0604020202020204" pitchFamily="34" charset="0"/>
            </a:endParaRPr>
          </a:p>
          <a:p>
            <a:pPr algn="ctr"/>
            <a:r>
              <a:rPr lang="es-ES" sz="2400" b="1" dirty="0" smtClean="0">
                <a:latin typeface="Arial" panose="020B0604020202020204" pitchFamily="34" charset="0"/>
                <a:cs typeface="Arial" panose="020B0604020202020204" pitchFamily="34" charset="0"/>
              </a:rPr>
              <a:t>fe </a:t>
            </a:r>
            <a:r>
              <a:rPr lang="es-ES" sz="2400" b="1" dirty="0">
                <a:latin typeface="Arial" panose="020B0604020202020204" pitchFamily="34" charset="0"/>
                <a:cs typeface="Arial" panose="020B0604020202020204" pitchFamily="34" charset="0"/>
              </a:rPr>
              <a:t>en Jesús. [...]</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Los que se oponen a la unidad no son idóneos para ser dirigentes.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1744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06510" y="417437"/>
            <a:ext cx="4769946"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Además de ministrar a los enfermos, </a:t>
            </a:r>
            <a:r>
              <a:rPr lang="es-ES" sz="2400" b="1" dirty="0" smtClean="0">
                <a:latin typeface="Arial" panose="020B0604020202020204" pitchFamily="34" charset="0"/>
                <a:cs typeface="Arial" panose="020B0604020202020204" pitchFamily="34" charset="0"/>
              </a:rPr>
              <a:t>esa responsabilidad </a:t>
            </a:r>
            <a:r>
              <a:rPr lang="es-ES" sz="2400" b="1" dirty="0">
                <a:latin typeface="Arial" panose="020B0604020202020204" pitchFamily="34" charset="0"/>
                <a:cs typeface="Arial" panose="020B0604020202020204" pitchFamily="34" charset="0"/>
              </a:rPr>
              <a:t>se extiende a </a:t>
            </a:r>
            <a:r>
              <a:rPr lang="es-ES" sz="2400" b="1" dirty="0" smtClean="0">
                <a:latin typeface="Arial" panose="020B0604020202020204" pitchFamily="34" charset="0"/>
                <a:cs typeface="Arial" panose="020B0604020202020204" pitchFamily="34" charset="0"/>
              </a:rPr>
              <a:t>la prevención </a:t>
            </a:r>
            <a:r>
              <a:rPr lang="es-ES" sz="2400" b="1" dirty="0">
                <a:latin typeface="Arial" panose="020B0604020202020204" pitchFamily="34" charset="0"/>
                <a:cs typeface="Arial" panose="020B0604020202020204" pitchFamily="34" charset="0"/>
              </a:rPr>
              <a:t>de las enfermedades mediante un programa eficaz de educación </a:t>
            </a:r>
            <a:r>
              <a:rPr lang="es-ES" sz="2400" b="1" dirty="0" smtClean="0">
                <a:latin typeface="Arial" panose="020B0604020202020204" pitchFamily="34" charset="0"/>
                <a:cs typeface="Arial" panose="020B0604020202020204" pitchFamily="34" charset="0"/>
              </a:rPr>
              <a:t>sanitaria y </a:t>
            </a:r>
            <a:r>
              <a:rPr lang="es-ES" sz="2400" b="1" dirty="0">
                <a:latin typeface="Arial" panose="020B0604020202020204" pitchFamily="34" charset="0"/>
                <a:cs typeface="Arial" panose="020B0604020202020204" pitchFamily="34" charset="0"/>
              </a:rPr>
              <a:t>el liderazgo en la tarea de promover óptima salud, una vida sin </a:t>
            </a:r>
            <a:r>
              <a:rPr lang="es-ES" sz="2400" b="1" dirty="0" smtClean="0">
                <a:latin typeface="Arial" panose="020B0604020202020204" pitchFamily="34" charset="0"/>
                <a:cs typeface="Arial" panose="020B0604020202020204" pitchFamily="34" charset="0"/>
              </a:rPr>
              <a:t>tabaco, sin </a:t>
            </a:r>
            <a:r>
              <a:rPr lang="es-ES" sz="2400" b="1" dirty="0">
                <a:latin typeface="Arial" panose="020B0604020202020204" pitchFamily="34" charset="0"/>
                <a:cs typeface="Arial" panose="020B0604020202020204" pitchFamily="34" charset="0"/>
              </a:rPr>
              <a:t>alcohol u otras drogas, y libre de los alimentos inmundos. Donde sea </a:t>
            </a:r>
            <a:r>
              <a:rPr lang="es-ES" sz="2400" b="1" dirty="0" smtClean="0">
                <a:latin typeface="Arial" panose="020B0604020202020204" pitchFamily="34" charset="0"/>
                <a:cs typeface="Arial" panose="020B0604020202020204" pitchFamily="34" charset="0"/>
              </a:rPr>
              <a:t>posible, los </a:t>
            </a:r>
            <a:r>
              <a:rPr lang="es-ES" sz="2400" b="1" dirty="0">
                <a:latin typeface="Arial" panose="020B0604020202020204" pitchFamily="34" charset="0"/>
                <a:cs typeface="Arial" panose="020B0604020202020204" pitchFamily="34" charset="0"/>
              </a:rPr>
              <a:t>miembros serán animados a seguir principalmente una dieta vegetariana.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987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62494" y="908720"/>
            <a:ext cx="4985969" cy="5170646"/>
          </a:xfrm>
          <a:prstGeom prst="rect">
            <a:avLst/>
          </a:prstGeom>
          <a:noFill/>
        </p:spPr>
        <p:txBody>
          <a:bodyPr wrap="square" rtlCol="0">
            <a:spAutoFit/>
          </a:bodyPr>
          <a:lstStyle/>
          <a:p>
            <a:pPr algn="ctr"/>
            <a:r>
              <a:rPr lang="es-ES" sz="2200" b="1" dirty="0">
                <a:latin typeface="Arial" panose="020B0604020202020204" pitchFamily="34" charset="0"/>
                <a:cs typeface="Arial" panose="020B0604020202020204" pitchFamily="34" charset="0"/>
              </a:rPr>
              <a:t>Para planificar e implementar en la iglesia un programa eficiente, es necesario que la iglesia elija un director del Ministerio de la Salud y, si es necesario, un director asociado. El líder debe </a:t>
            </a:r>
            <a:r>
              <a:rPr lang="es-ES" sz="2200" b="1" dirty="0" smtClean="0">
                <a:latin typeface="Arial" panose="020B0604020202020204" pitchFamily="34" charset="0"/>
                <a:cs typeface="Arial" panose="020B0604020202020204" pitchFamily="34" charset="0"/>
              </a:rPr>
              <a:t>ser una </a:t>
            </a:r>
            <a:r>
              <a:rPr lang="es-ES" sz="2200" b="1" dirty="0">
                <a:latin typeface="Arial" panose="020B0604020202020204" pitchFamily="34" charset="0"/>
                <a:cs typeface="Arial" panose="020B0604020202020204" pitchFamily="34" charset="0"/>
              </a:rPr>
              <a:t>persona que tenga orientación en ese respecto, y se interese por </a:t>
            </a:r>
            <a:r>
              <a:rPr lang="es-ES" sz="2200" b="1" dirty="0" smtClean="0">
                <a:latin typeface="Arial" panose="020B0604020202020204" pitchFamily="34" charset="0"/>
                <a:cs typeface="Arial" panose="020B0604020202020204" pitchFamily="34" charset="0"/>
              </a:rPr>
              <a:t>promover las </a:t>
            </a:r>
            <a:r>
              <a:rPr lang="es-ES" sz="2200" b="1" dirty="0">
                <a:latin typeface="Arial" panose="020B0604020202020204" pitchFamily="34" charset="0"/>
                <a:cs typeface="Arial" panose="020B0604020202020204" pitchFamily="34" charset="0"/>
              </a:rPr>
              <a:t>normas de la iglesia sobre la vida saludable entre los miembros y la comunidad,</a:t>
            </a:r>
          </a:p>
          <a:p>
            <a:pPr algn="ctr"/>
            <a:r>
              <a:rPr lang="es-ES" sz="2200" b="1" dirty="0">
                <a:latin typeface="Arial" panose="020B0604020202020204" pitchFamily="34" charset="0"/>
                <a:cs typeface="Arial" panose="020B0604020202020204" pitchFamily="34" charset="0"/>
              </a:rPr>
              <a:t>mediante los programas del departamento del Ministerio de la Salud desarrollados</a:t>
            </a:r>
          </a:p>
          <a:p>
            <a:pPr algn="ctr"/>
            <a:r>
              <a:rPr lang="es-ES" sz="2200" b="1" dirty="0">
                <a:latin typeface="Arial" panose="020B0604020202020204" pitchFamily="34" charset="0"/>
                <a:cs typeface="Arial" panose="020B0604020202020204" pitchFamily="34" charset="0"/>
              </a:rPr>
              <a:t>por la iglesia.</a:t>
            </a:r>
            <a:endParaRPr lang="pt-BR" sz="2200" b="1" dirty="0">
              <a:latin typeface="Arial" panose="020B0604020202020204" pitchFamily="34" charset="0"/>
              <a:cs typeface="Arial" panose="020B0604020202020204" pitchFamily="34" charset="0"/>
            </a:endParaRPr>
          </a:p>
        </p:txBody>
      </p:sp>
      <p:sp>
        <p:nvSpPr>
          <p:cNvPr id="3" name="CaixaDeTexto 2"/>
          <p:cNvSpPr txBox="1"/>
          <p:nvPr/>
        </p:nvSpPr>
        <p:spPr>
          <a:xfrm>
            <a:off x="3347864" y="404664"/>
            <a:ext cx="5400599"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del Ministerio de la Salud</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703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61569" y="1412776"/>
            <a:ext cx="4594737"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Debe poder planear programas y preparar </a:t>
            </a:r>
            <a:r>
              <a:rPr lang="es-ES" sz="2400" b="1" dirty="0" smtClean="0">
                <a:latin typeface="Arial" panose="020B0604020202020204" pitchFamily="34" charset="0"/>
                <a:cs typeface="Arial" panose="020B0604020202020204" pitchFamily="34" charset="0"/>
              </a:rPr>
              <a:t>información que </a:t>
            </a:r>
            <a:r>
              <a:rPr lang="es-ES" sz="2400" b="1" dirty="0">
                <a:latin typeface="Arial" panose="020B0604020202020204" pitchFamily="34" charset="0"/>
                <a:cs typeface="Arial" panose="020B0604020202020204" pitchFamily="34" charset="0"/>
              </a:rPr>
              <a:t>concuerde con los ideales y la filosofía de la Iglesia, e integrarlos en </a:t>
            </a:r>
            <a:r>
              <a:rPr lang="es-ES" sz="2400" b="1" dirty="0" smtClean="0">
                <a:latin typeface="Arial" panose="020B0604020202020204" pitchFamily="34" charset="0"/>
                <a:cs typeface="Arial" panose="020B0604020202020204" pitchFamily="34" charset="0"/>
              </a:rPr>
              <a:t>un eficaz </a:t>
            </a:r>
            <a:r>
              <a:rPr lang="es-ES" sz="2400" b="1" dirty="0">
                <a:latin typeface="Arial" panose="020B0604020202020204" pitchFamily="34" charset="0"/>
                <a:cs typeface="Arial" panose="020B0604020202020204" pitchFamily="34" charset="0"/>
              </a:rPr>
              <a:t>testimonio espiritual y físico.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347864" y="404664"/>
            <a:ext cx="5400599"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del Ministerio de la Salud</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9805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836712"/>
            <a:ext cx="4740968"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Donde sea posible, debe nombrarse una comisión </a:t>
            </a:r>
            <a:r>
              <a:rPr lang="es-ES" sz="2400" b="1" dirty="0" smtClean="0">
                <a:latin typeface="Arial" panose="020B0604020202020204" pitchFamily="34" charset="0"/>
                <a:cs typeface="Arial" panose="020B0604020202020204" pitchFamily="34" charset="0"/>
              </a:rPr>
              <a:t>directiva del </a:t>
            </a:r>
            <a:r>
              <a:rPr lang="es-ES" sz="2400" b="1" dirty="0">
                <a:latin typeface="Arial" panose="020B0604020202020204" pitchFamily="34" charset="0"/>
                <a:cs typeface="Arial" panose="020B0604020202020204" pitchFamily="34" charset="0"/>
              </a:rPr>
              <a:t>Ministerio de la Salud. La tarea de esta comisión directiva consiste</a:t>
            </a:r>
          </a:p>
          <a:p>
            <a:pPr algn="ctr"/>
            <a:r>
              <a:rPr lang="es-ES" sz="2400" b="1" dirty="0">
                <a:latin typeface="Arial" panose="020B0604020202020204" pitchFamily="34" charset="0"/>
                <a:cs typeface="Arial" panose="020B0604020202020204" pitchFamily="34" charset="0"/>
              </a:rPr>
              <a:t>en proporcionar un dedicado liderazgo, a los miembros de la iglesia y de </a:t>
            </a:r>
            <a:r>
              <a:rPr lang="es-ES" sz="2400" b="1" dirty="0" smtClean="0">
                <a:latin typeface="Arial" panose="020B0604020202020204" pitchFamily="34" charset="0"/>
                <a:cs typeface="Arial" panose="020B0604020202020204" pitchFamily="34" charset="0"/>
              </a:rPr>
              <a:t>la comunidad</a:t>
            </a:r>
            <a:r>
              <a:rPr lang="es-ES" sz="2400" b="1" dirty="0">
                <a:latin typeface="Arial" panose="020B0604020202020204" pitchFamily="34" charset="0"/>
                <a:cs typeface="Arial" panose="020B0604020202020204" pitchFamily="34" charset="0"/>
              </a:rPr>
              <a:t>, en el campo del sano vivir, y ayudar en las actividades destinadas a</a:t>
            </a:r>
          </a:p>
          <a:p>
            <a:pPr algn="ctr"/>
            <a:r>
              <a:rPr lang="es-ES" sz="2400" b="1" dirty="0">
                <a:latin typeface="Arial" panose="020B0604020202020204" pitchFamily="34" charset="0"/>
                <a:cs typeface="Arial" panose="020B0604020202020204" pitchFamily="34" charset="0"/>
              </a:rPr>
              <a:t>compartir la fe mediante un programa viable de salud y temperancia con énfasis</a:t>
            </a:r>
          </a:p>
          <a:p>
            <a:pPr algn="ctr"/>
            <a:r>
              <a:rPr lang="es-ES" sz="2400" b="1" dirty="0">
                <a:latin typeface="Arial" panose="020B0604020202020204" pitchFamily="34" charset="0"/>
                <a:cs typeface="Arial" panose="020B0604020202020204" pitchFamily="34" charset="0"/>
              </a:rPr>
              <a:t>espiritual.</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Comisión</a:t>
            </a:r>
            <a:r>
              <a:rPr lang="pt-BR" sz="2400" b="1" dirty="0">
                <a:solidFill>
                  <a:schemeClr val="bg1"/>
                </a:solidFill>
                <a:latin typeface="Arial" panose="020B0604020202020204" pitchFamily="34" charset="0"/>
                <a:cs typeface="Arial" panose="020B0604020202020204" pitchFamily="34" charset="0"/>
              </a:rPr>
              <a:t> </a:t>
            </a:r>
            <a:r>
              <a:rPr lang="pt-BR" sz="2400" b="1" dirty="0" err="1" smtClean="0">
                <a:solidFill>
                  <a:schemeClr val="bg1"/>
                </a:solidFill>
                <a:latin typeface="Arial" panose="020B0604020202020204" pitchFamily="34" charset="0"/>
                <a:cs typeface="Arial" panose="020B0604020202020204" pitchFamily="34" charset="0"/>
              </a:rPr>
              <a:t>directiva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395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188035"/>
            <a:ext cx="4721335" cy="4401205"/>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La comisión directiva del Ministerio de la Salud, en </a:t>
            </a:r>
            <a:r>
              <a:rPr lang="es-ES" sz="2000" b="1" dirty="0" smtClean="0">
                <a:latin typeface="Arial" panose="020B0604020202020204" pitchFamily="34" charset="0"/>
                <a:cs typeface="Arial" panose="020B0604020202020204" pitchFamily="34" charset="0"/>
              </a:rPr>
              <a:t>colaboración con </a:t>
            </a:r>
            <a:r>
              <a:rPr lang="es-ES" sz="2000" b="1" dirty="0">
                <a:latin typeface="Arial" panose="020B0604020202020204" pitchFamily="34" charset="0"/>
                <a:cs typeface="Arial" panose="020B0604020202020204" pitchFamily="34" charset="0"/>
              </a:rPr>
              <a:t>la comisión directiva de Ministerio Personal, debe tomar la iniciativa en </a:t>
            </a:r>
            <a:r>
              <a:rPr lang="es-ES" sz="2000" b="1" dirty="0" smtClean="0">
                <a:latin typeface="Arial" panose="020B0604020202020204" pitchFamily="34" charset="0"/>
                <a:cs typeface="Arial" panose="020B0604020202020204" pitchFamily="34" charset="0"/>
              </a:rPr>
              <a:t>el desarrollo </a:t>
            </a:r>
            <a:r>
              <a:rPr lang="es-ES" sz="2000" b="1" dirty="0">
                <a:latin typeface="Arial" panose="020B0604020202020204" pitchFamily="34" charset="0"/>
                <a:cs typeface="Arial" panose="020B0604020202020204" pitchFamily="34" charset="0"/>
              </a:rPr>
              <a:t>de un esquema de actividades del Ministerio de la Salud que </a:t>
            </a:r>
            <a:r>
              <a:rPr lang="es-ES" sz="2000" b="1" dirty="0" smtClean="0">
                <a:latin typeface="Arial" panose="020B0604020202020204" pitchFamily="34" charset="0"/>
                <a:cs typeface="Arial" panose="020B0604020202020204" pitchFamily="34" charset="0"/>
              </a:rPr>
              <a:t>incluya programas </a:t>
            </a:r>
            <a:r>
              <a:rPr lang="es-ES" sz="2000" b="1" dirty="0">
                <a:latin typeface="Arial" panose="020B0604020202020204" pitchFamily="34" charset="0"/>
                <a:cs typeface="Arial" panose="020B0604020202020204" pitchFamily="34" charset="0"/>
              </a:rPr>
              <a:t>tales como: planes para dejar de fumar, cursos de cocina, cursos sobre</a:t>
            </a:r>
          </a:p>
          <a:p>
            <a:pPr algn="ctr"/>
            <a:r>
              <a:rPr lang="es-ES" sz="2000" b="1" dirty="0">
                <a:latin typeface="Arial" panose="020B0604020202020204" pitchFamily="34" charset="0"/>
                <a:cs typeface="Arial" panose="020B0604020202020204" pitchFamily="34" charset="0"/>
              </a:rPr>
              <a:t>salud, programas de control del estrés y otras actividades afines. El pastor, </a:t>
            </a:r>
            <a:r>
              <a:rPr lang="es-ES" sz="2000" b="1" dirty="0" smtClean="0">
                <a:latin typeface="Arial" panose="020B0604020202020204" pitchFamily="34" charset="0"/>
                <a:cs typeface="Arial" panose="020B0604020202020204" pitchFamily="34" charset="0"/>
              </a:rPr>
              <a:t>cuando no </a:t>
            </a:r>
            <a:r>
              <a:rPr lang="es-ES" sz="2000" b="1" dirty="0">
                <a:latin typeface="Arial" panose="020B0604020202020204" pitchFamily="34" charset="0"/>
                <a:cs typeface="Arial" panose="020B0604020202020204" pitchFamily="34" charset="0"/>
              </a:rPr>
              <a:t>es el presidente de la comisión directiva, debe ser un miembro ex </a:t>
            </a:r>
            <a:r>
              <a:rPr lang="es-ES" sz="2000" b="1" dirty="0" err="1">
                <a:latin typeface="Arial" panose="020B0604020202020204" pitchFamily="34" charset="0"/>
                <a:cs typeface="Arial" panose="020B0604020202020204" pitchFamily="34" charset="0"/>
              </a:rPr>
              <a:t>officio</a:t>
            </a:r>
            <a:r>
              <a:rPr lang="es-ES" sz="2000" b="1" dirty="0">
                <a:latin typeface="Arial" panose="020B0604020202020204" pitchFamily="34" charset="0"/>
                <a:cs typeface="Arial" panose="020B0604020202020204" pitchFamily="34" charset="0"/>
              </a:rPr>
              <a:t>.</a:t>
            </a:r>
            <a:endParaRPr lang="pt-BR" sz="20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Comisión</a:t>
            </a:r>
            <a:r>
              <a:rPr lang="pt-BR" sz="2400" b="1" dirty="0">
                <a:solidFill>
                  <a:schemeClr val="bg1"/>
                </a:solidFill>
                <a:latin typeface="Arial" panose="020B0604020202020204" pitchFamily="34" charset="0"/>
                <a:cs typeface="Arial" panose="020B0604020202020204" pitchFamily="34" charset="0"/>
              </a:rPr>
              <a:t> </a:t>
            </a:r>
            <a:r>
              <a:rPr lang="pt-BR" sz="2400" b="1" dirty="0" err="1" smtClean="0">
                <a:solidFill>
                  <a:schemeClr val="bg1"/>
                </a:solidFill>
                <a:latin typeface="Arial" panose="020B0604020202020204" pitchFamily="34" charset="0"/>
                <a:cs typeface="Arial" panose="020B0604020202020204" pitchFamily="34" charset="0"/>
              </a:rPr>
              <a:t>directiva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264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62567" y="1268760"/>
            <a:ext cx="4585896"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algunos lugares,</a:t>
            </a:r>
          </a:p>
          <a:p>
            <a:pPr algn="ctr"/>
            <a:r>
              <a:rPr lang="es-ES" sz="2400" b="1" dirty="0">
                <a:latin typeface="Arial" panose="020B0604020202020204" pitchFamily="34" charset="0"/>
                <a:cs typeface="Arial" panose="020B0604020202020204" pitchFamily="34" charset="0"/>
              </a:rPr>
              <a:t>se puede establecer sociedades del Ministerio de la Salud, o sociedades de </a:t>
            </a:r>
            <a:r>
              <a:rPr lang="es-ES" sz="2400" b="1" dirty="0" smtClean="0">
                <a:latin typeface="Arial" panose="020B0604020202020204" pitchFamily="34" charset="0"/>
                <a:cs typeface="Arial" panose="020B0604020202020204" pitchFamily="34" charset="0"/>
              </a:rPr>
              <a:t>Temperancia, como </a:t>
            </a:r>
            <a:r>
              <a:rPr lang="es-ES" sz="2400" b="1" dirty="0">
                <a:latin typeface="Arial" panose="020B0604020202020204" pitchFamily="34" charset="0"/>
                <a:cs typeface="Arial" panose="020B0604020202020204" pitchFamily="34" charset="0"/>
              </a:rPr>
              <a:t>entidades separadas de los otros órganos de la iglesia. El </a:t>
            </a:r>
            <a:r>
              <a:rPr lang="es-ES" sz="2400" b="1" dirty="0" smtClean="0">
                <a:latin typeface="Arial" panose="020B0604020202020204" pitchFamily="34" charset="0"/>
                <a:cs typeface="Arial" panose="020B0604020202020204" pitchFamily="34" charset="0"/>
              </a:rPr>
              <a:t>director del </a:t>
            </a:r>
            <a:r>
              <a:rPr lang="es-ES" sz="2400" b="1" dirty="0">
                <a:latin typeface="Arial" panose="020B0604020202020204" pitchFamily="34" charset="0"/>
                <a:cs typeface="Arial" panose="020B0604020202020204" pitchFamily="34" charset="0"/>
              </a:rPr>
              <a:t>Ministerio de la Salud de la Asociación debe participar en el </a:t>
            </a:r>
            <a:r>
              <a:rPr lang="es-ES" sz="2400" b="1" dirty="0" smtClean="0">
                <a:latin typeface="Arial" panose="020B0604020202020204" pitchFamily="34" charset="0"/>
                <a:cs typeface="Arial" panose="020B0604020202020204" pitchFamily="34" charset="0"/>
              </a:rPr>
              <a:t>establecimiento de </a:t>
            </a:r>
            <a:r>
              <a:rPr lang="es-ES" sz="2400" b="1" dirty="0">
                <a:latin typeface="Arial" panose="020B0604020202020204" pitchFamily="34" charset="0"/>
                <a:cs typeface="Arial" panose="020B0604020202020204" pitchFamily="34" charset="0"/>
              </a:rPr>
              <a:t>esas sociedades.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Sociedad del Ministerio de la Salud o de Temperancia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628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11560" y="1988840"/>
            <a:ext cx="4985969"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totalidad de esta</a:t>
            </a:r>
          </a:p>
          <a:p>
            <a:pPr algn="ctr"/>
            <a:r>
              <a:rPr lang="es-ES" sz="2400" b="1" dirty="0">
                <a:latin typeface="Arial" panose="020B0604020202020204" pitchFamily="34" charset="0"/>
                <a:cs typeface="Arial" panose="020B0604020202020204" pitchFamily="34" charset="0"/>
              </a:rPr>
              <a:t>ofrenda se envía a la Asociación para distribuirla, en conformidad con los reglamentos.</a:t>
            </a:r>
          </a:p>
          <a:p>
            <a:pPr algn="ctr"/>
            <a:r>
              <a:rPr lang="es-ES" sz="2400" b="1" dirty="0">
                <a:latin typeface="Arial" panose="020B0604020202020204" pitchFamily="34" charset="0"/>
                <a:cs typeface="Arial" panose="020B0604020202020204" pitchFamily="34" charset="0"/>
              </a:rPr>
              <a:t>Por solicitud hecha a la Asociación, hasta el 25% de la ofrenda </a:t>
            </a:r>
            <a:r>
              <a:rPr lang="es-ES" sz="2400" b="1" dirty="0" smtClean="0">
                <a:latin typeface="Arial" panose="020B0604020202020204" pitchFamily="34" charset="0"/>
                <a:cs typeface="Arial" panose="020B0604020202020204" pitchFamily="34" charset="0"/>
              </a:rPr>
              <a:t>recibida en </a:t>
            </a:r>
            <a:r>
              <a:rPr lang="es-ES" sz="2400" b="1" dirty="0">
                <a:latin typeface="Arial" panose="020B0604020202020204" pitchFamily="34" charset="0"/>
                <a:cs typeface="Arial" panose="020B0604020202020204" pitchFamily="34" charset="0"/>
              </a:rPr>
              <a:t>la iglesia local puede retornar a la iglesia para usarse en los programas </a:t>
            </a:r>
            <a:r>
              <a:rPr lang="es-ES" sz="2400" b="1" dirty="0" smtClean="0">
                <a:latin typeface="Arial" panose="020B0604020202020204" pitchFamily="34" charset="0"/>
                <a:cs typeface="Arial" panose="020B0604020202020204" pitchFamily="34" charset="0"/>
              </a:rPr>
              <a:t>del Ministerio </a:t>
            </a:r>
            <a:r>
              <a:rPr lang="es-ES" sz="2400" b="1" dirty="0">
                <a:latin typeface="Arial" panose="020B0604020202020204" pitchFamily="34" charset="0"/>
                <a:cs typeface="Arial" panose="020B0604020202020204" pitchFamily="34" charset="0"/>
              </a:rPr>
              <a:t>de la Salud.</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Ofrenda mundial para el Ministerio de la Salud</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4948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3216751"/>
            <a:ext cx="6768752" cy="788313"/>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62774" y="2708920"/>
            <a:ext cx="6624736" cy="1015663"/>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a:solidFill>
                  <a:schemeClr val="bg1"/>
                </a:solidFill>
                <a:latin typeface="Arial" panose="020B0604020202020204" pitchFamily="34" charset="0"/>
                <a:cs typeface="Arial" panose="020B0604020202020204" pitchFamily="34" charset="0"/>
              </a:rPr>
              <a:t>Música</a:t>
            </a:r>
          </a:p>
        </p:txBody>
      </p:sp>
    </p:spTree>
    <p:extLst>
      <p:ext uri="{BB962C8B-B14F-4D97-AF65-F5344CB8AC3E}">
        <p14:creationId xmlns:p14="http://schemas.microsoft.com/office/powerpoint/2010/main" val="2872385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11560" y="1484784"/>
            <a:ext cx="4985969"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debería ejercer gran </a:t>
            </a:r>
            <a:r>
              <a:rPr lang="es-ES" sz="2400" b="1" dirty="0" smtClean="0">
                <a:latin typeface="Arial" panose="020B0604020202020204" pitchFamily="34" charset="0"/>
                <a:cs typeface="Arial" panose="020B0604020202020204" pitchFamily="34" charset="0"/>
              </a:rPr>
              <a:t>cuidado al </a:t>
            </a:r>
            <a:r>
              <a:rPr lang="es-ES" sz="2400" b="1" dirty="0">
                <a:latin typeface="Arial" panose="020B0604020202020204" pitchFamily="34" charset="0"/>
                <a:cs typeface="Arial" panose="020B0604020202020204" pitchFamily="34" charset="0"/>
              </a:rPr>
              <a:t>elegir a los directores de música, escogiendo únicamente a personas que</a:t>
            </a:r>
          </a:p>
          <a:p>
            <a:pPr algn="ctr"/>
            <a:r>
              <a:rPr lang="es-ES" sz="2400" b="1" dirty="0">
                <a:latin typeface="Arial" panose="020B0604020202020204" pitchFamily="34" charset="0"/>
                <a:cs typeface="Arial" panose="020B0604020202020204" pitchFamily="34" charset="0"/>
              </a:rPr>
              <a:t>sean reconocidas y cabalmente consagradas, y provean música adecuada </a:t>
            </a:r>
            <a:r>
              <a:rPr lang="es-ES" sz="2400" b="1" dirty="0" smtClean="0">
                <a:latin typeface="Arial" panose="020B0604020202020204" pitchFamily="34" charset="0"/>
                <a:cs typeface="Arial" panose="020B0604020202020204" pitchFamily="34" charset="0"/>
              </a:rPr>
              <a:t>para todos </a:t>
            </a:r>
            <a:r>
              <a:rPr lang="es-ES" sz="2400" b="1" dirty="0">
                <a:latin typeface="Arial" panose="020B0604020202020204" pitchFamily="34" charset="0"/>
                <a:cs typeface="Arial" panose="020B0604020202020204" pitchFamily="34" charset="0"/>
              </a:rPr>
              <a:t>los servicios de adoración y reuniones de la iglesia. La música secular </a:t>
            </a:r>
            <a:r>
              <a:rPr lang="es-ES" sz="2400" b="1" dirty="0" smtClean="0">
                <a:latin typeface="Arial" panose="020B0604020202020204" pitchFamily="34" charset="0"/>
                <a:cs typeface="Arial" panose="020B0604020202020204" pitchFamily="34" charset="0"/>
              </a:rPr>
              <a:t>o aquella </a:t>
            </a:r>
            <a:r>
              <a:rPr lang="es-ES" sz="2400" b="1" dirty="0">
                <a:latin typeface="Arial" panose="020B0604020202020204" pitchFamily="34" charset="0"/>
                <a:cs typeface="Arial" panose="020B0604020202020204" pitchFamily="34" charset="0"/>
              </a:rPr>
              <a:t>que sea de naturaleza dudosa o cuestionable nunca debería </a:t>
            </a:r>
            <a:r>
              <a:rPr lang="es-ES" sz="2400" b="1" dirty="0" smtClean="0">
                <a:latin typeface="Arial" panose="020B0604020202020204" pitchFamily="34" charset="0"/>
                <a:cs typeface="Arial" panose="020B0604020202020204" pitchFamily="34" charset="0"/>
              </a:rPr>
              <a:t>introducirse en </a:t>
            </a:r>
            <a:r>
              <a:rPr lang="es-ES" sz="2400" b="1" dirty="0">
                <a:latin typeface="Arial" panose="020B0604020202020204" pitchFamily="34" charset="0"/>
                <a:cs typeface="Arial" panose="020B0604020202020204" pitchFamily="34" charset="0"/>
              </a:rPr>
              <a:t>nuestros cultos.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Selección de los directores de música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240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2204864"/>
            <a:ext cx="4193880"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directores de música deben trabajar en estrecha colaboración con el</a:t>
            </a:r>
          </a:p>
          <a:p>
            <a:pPr algn="ctr"/>
            <a:r>
              <a:rPr lang="es-ES" sz="2400" b="1" dirty="0">
                <a:latin typeface="Arial" panose="020B0604020202020204" pitchFamily="34" charset="0"/>
                <a:cs typeface="Arial" panose="020B0604020202020204" pitchFamily="34" charset="0"/>
              </a:rPr>
              <a:t>pastor o con el anciano de la iglesia para que las selecciones especiales de </a:t>
            </a:r>
            <a:r>
              <a:rPr lang="es-ES" sz="2400" b="1" dirty="0" smtClean="0">
                <a:latin typeface="Arial" panose="020B0604020202020204" pitchFamily="34" charset="0"/>
                <a:cs typeface="Arial" panose="020B0604020202020204" pitchFamily="34" charset="0"/>
              </a:rPr>
              <a:t>música armonicen </a:t>
            </a:r>
            <a:r>
              <a:rPr lang="es-ES" sz="2400" b="1" dirty="0">
                <a:latin typeface="Arial" panose="020B0604020202020204" pitchFamily="34" charset="0"/>
                <a:cs typeface="Arial" panose="020B0604020202020204" pitchFamily="34" charset="0"/>
              </a:rPr>
              <a:t>con el tema del sermón.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Selección de los directores de música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4014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3150" y="1988840"/>
            <a:ext cx="4292273"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que enseñan la verdad, los misioneros y los dirigentes de la iglesia,</a:t>
            </a:r>
          </a:p>
          <a:p>
            <a:pPr algn="ctr"/>
            <a:r>
              <a:rPr lang="es-ES" sz="2400" b="1" dirty="0">
                <a:latin typeface="Arial" panose="020B0604020202020204" pitchFamily="34" charset="0"/>
                <a:cs typeface="Arial" panose="020B0604020202020204" pitchFamily="34" charset="0"/>
              </a:rPr>
              <a:t>pueden hacer una gran obra por el Maestro, si tan solo quieren purificar sus</a:t>
            </a:r>
          </a:p>
          <a:p>
            <a:pPr algn="ctr"/>
            <a:r>
              <a:rPr lang="es-ES" sz="2400" b="1" dirty="0">
                <a:latin typeface="Arial" panose="020B0604020202020204" pitchFamily="34" charset="0"/>
                <a:cs typeface="Arial" panose="020B0604020202020204" pitchFamily="34" charset="0"/>
              </a:rPr>
              <a:t>almas obedeciendo la verdad” (Joyas de los testimonios, t. 2, pp. 79, 80).</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Los que se oponen a la unidad no son idóneos para ser dirigentes.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2769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67544" y="2276872"/>
            <a:ext cx="4985969"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director de música está bajo la </a:t>
            </a:r>
            <a:r>
              <a:rPr lang="es-ES" sz="2400" b="1" dirty="0" smtClean="0">
                <a:latin typeface="Arial" panose="020B0604020202020204" pitchFamily="34" charset="0"/>
                <a:cs typeface="Arial" panose="020B0604020202020204" pitchFamily="34" charset="0"/>
              </a:rPr>
              <a:t>dirección del </a:t>
            </a:r>
            <a:r>
              <a:rPr lang="es-ES" sz="2400" b="1" dirty="0">
                <a:latin typeface="Arial" panose="020B0604020202020204" pitchFamily="34" charset="0"/>
                <a:cs typeface="Arial" panose="020B0604020202020204" pitchFamily="34" charset="0"/>
              </a:rPr>
              <a:t>pastor y de los ancianos de la iglesia, y no actúa independientemente de ellos. Debe consultarlos, no solo en cuanto a la música que se va a ejecutar, </a:t>
            </a:r>
            <a:r>
              <a:rPr lang="es-ES" sz="2400" b="1" dirty="0" smtClean="0">
                <a:latin typeface="Arial" panose="020B0604020202020204" pitchFamily="34" charset="0"/>
                <a:cs typeface="Arial" panose="020B0604020202020204" pitchFamily="34" charset="0"/>
              </a:rPr>
              <a:t>sino también </a:t>
            </a:r>
            <a:r>
              <a:rPr lang="es-ES" sz="2400" b="1" dirty="0">
                <a:latin typeface="Arial" panose="020B0604020202020204" pitchFamily="34" charset="0"/>
                <a:cs typeface="Arial" panose="020B0604020202020204" pitchFamily="34" charset="0"/>
              </a:rPr>
              <a:t>en lo que toca a la selección de quienes van a cantar o tocar.</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Selección de los directores de música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3067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688107"/>
            <a:ext cx="4522729"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música sagrada es una parte importante de la</a:t>
            </a:r>
          </a:p>
          <a:p>
            <a:pPr algn="ctr"/>
            <a:r>
              <a:rPr lang="es-ES" sz="2400" b="1" dirty="0">
                <a:latin typeface="Arial" panose="020B0604020202020204" pitchFamily="34" charset="0"/>
                <a:cs typeface="Arial" panose="020B0604020202020204" pitchFamily="34" charset="0"/>
              </a:rPr>
              <a:t>adoración pública. Al escoger a los miembros del coro y otros músicos, la iglesia</a:t>
            </a:r>
          </a:p>
          <a:p>
            <a:pPr algn="ctr"/>
            <a:r>
              <a:rPr lang="es-ES" sz="2400" b="1" dirty="0">
                <a:latin typeface="Arial" panose="020B0604020202020204" pitchFamily="34" charset="0"/>
                <a:cs typeface="Arial" panose="020B0604020202020204" pitchFamily="34" charset="0"/>
              </a:rPr>
              <a:t>debe asegurarse de que sean personas que representen correctamente los</a:t>
            </a:r>
          </a:p>
          <a:p>
            <a:pPr algn="ctr"/>
            <a:r>
              <a:rPr lang="es-ES" sz="2400" b="1" dirty="0">
                <a:latin typeface="Arial" panose="020B0604020202020204" pitchFamily="34" charset="0"/>
                <a:cs typeface="Arial" panose="020B0604020202020204" pitchFamily="34" charset="0"/>
              </a:rPr>
              <a:t>principios de la 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Selección</a:t>
            </a:r>
            <a:r>
              <a:rPr lang="pt-BR" sz="2400" b="1" dirty="0">
                <a:solidFill>
                  <a:schemeClr val="bg1"/>
                </a:solidFill>
                <a:latin typeface="Arial" panose="020B0604020202020204" pitchFamily="34" charset="0"/>
                <a:cs typeface="Arial" panose="020B0604020202020204" pitchFamily="34" charset="0"/>
              </a:rPr>
              <a:t> de músicos</a:t>
            </a:r>
          </a:p>
        </p:txBody>
      </p:sp>
    </p:spTree>
    <p:extLst>
      <p:ext uri="{BB962C8B-B14F-4D97-AF65-F5344CB8AC3E}">
        <p14:creationId xmlns:p14="http://schemas.microsoft.com/office/powerpoint/2010/main" val="370312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62494" y="1412776"/>
            <a:ext cx="4985969"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Deberían ser miembros de la Iglesia, o de la Escuela</a:t>
            </a:r>
          </a:p>
          <a:p>
            <a:pPr algn="ctr"/>
            <a:r>
              <a:rPr lang="es-ES" sz="2400" b="1" dirty="0">
                <a:latin typeface="Arial" panose="020B0604020202020204" pitchFamily="34" charset="0"/>
                <a:cs typeface="Arial" panose="020B0604020202020204" pitchFamily="34" charset="0"/>
              </a:rPr>
              <a:t>Sabática, o de la Sociedad de Jóvenes Adventistas. Dado que ocupan un </a:t>
            </a:r>
            <a:r>
              <a:rPr lang="es-ES" sz="2400" b="1" dirty="0" smtClean="0">
                <a:latin typeface="Arial" panose="020B0604020202020204" pitchFamily="34" charset="0"/>
                <a:cs typeface="Arial" panose="020B0604020202020204" pitchFamily="34" charset="0"/>
              </a:rPr>
              <a:t>lugar destacado </a:t>
            </a:r>
            <a:r>
              <a:rPr lang="es-ES" sz="2400" b="1" dirty="0">
                <a:latin typeface="Arial" panose="020B0604020202020204" pitchFamily="34" charset="0"/>
                <a:cs typeface="Arial" panose="020B0604020202020204" pitchFamily="34" charset="0"/>
              </a:rPr>
              <a:t>en las reuniones de la iglesia, deberían ser ejemplo de modestia </a:t>
            </a:r>
            <a:r>
              <a:rPr lang="es-ES" sz="2400" b="1" dirty="0" smtClean="0">
                <a:latin typeface="Arial" panose="020B0604020202020204" pitchFamily="34" charset="0"/>
                <a:cs typeface="Arial" panose="020B0604020202020204" pitchFamily="34" charset="0"/>
              </a:rPr>
              <a:t>y decoro </a:t>
            </a:r>
            <a:r>
              <a:rPr lang="es-ES" sz="2400" b="1" dirty="0">
                <a:latin typeface="Arial" panose="020B0604020202020204" pitchFamily="34" charset="0"/>
                <a:cs typeface="Arial" panose="020B0604020202020204" pitchFamily="34" charset="0"/>
              </a:rPr>
              <a:t>en su apariencia y vestimenta. Tener un uniforme para los miembros</a:t>
            </a:r>
          </a:p>
          <a:p>
            <a:pPr algn="ctr"/>
            <a:r>
              <a:rPr lang="es-ES" sz="2400" b="1" dirty="0">
                <a:latin typeface="Arial" panose="020B0604020202020204" pitchFamily="34" charset="0"/>
                <a:cs typeface="Arial" panose="020B0604020202020204" pitchFamily="34" charset="0"/>
              </a:rPr>
              <a:t>del coro es optativo.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Selección</a:t>
            </a:r>
            <a:r>
              <a:rPr lang="pt-BR" sz="2400" b="1" dirty="0">
                <a:solidFill>
                  <a:schemeClr val="bg1"/>
                </a:solidFill>
                <a:latin typeface="Arial" panose="020B0604020202020204" pitchFamily="34" charset="0"/>
                <a:cs typeface="Arial" panose="020B0604020202020204" pitchFamily="34" charset="0"/>
              </a:rPr>
              <a:t> de músicos</a:t>
            </a:r>
          </a:p>
        </p:txBody>
      </p:sp>
    </p:spTree>
    <p:extLst>
      <p:ext uri="{BB962C8B-B14F-4D97-AF65-F5344CB8AC3E}">
        <p14:creationId xmlns:p14="http://schemas.microsoft.com/office/powerpoint/2010/main" val="4085072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326858" y="1484784"/>
            <a:ext cx="4121873"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Las iglesias pueden elegir tener múltiples coros. Debe incentivarse la </a:t>
            </a:r>
            <a:r>
              <a:rPr lang="es-ES" sz="2400" b="1" dirty="0" smtClean="0">
                <a:latin typeface="Arial" panose="020B0604020202020204" pitchFamily="34" charset="0"/>
                <a:cs typeface="Arial" panose="020B0604020202020204" pitchFamily="34" charset="0"/>
              </a:rPr>
              <a:t>organización de </a:t>
            </a:r>
            <a:r>
              <a:rPr lang="es-ES" sz="2400" b="1" dirty="0">
                <a:latin typeface="Arial" panose="020B0604020202020204" pitchFamily="34" charset="0"/>
                <a:cs typeface="Arial" panose="020B0604020202020204" pitchFamily="34" charset="0"/>
              </a:rPr>
              <a:t>coros infantiles como un medio eficaz para la edificación </a:t>
            </a:r>
            <a:r>
              <a:rPr lang="es-ES" sz="2400" b="1" dirty="0" smtClean="0">
                <a:latin typeface="Arial" panose="020B0604020202020204" pitchFamily="34" charset="0"/>
                <a:cs typeface="Arial" panose="020B0604020202020204" pitchFamily="34" charset="0"/>
              </a:rPr>
              <a:t>espiritual, la </a:t>
            </a:r>
            <a:r>
              <a:rPr lang="es-ES" sz="2400" b="1" dirty="0">
                <a:latin typeface="Arial" panose="020B0604020202020204" pitchFamily="34" charset="0"/>
                <a:cs typeface="Arial" panose="020B0604020202020204" pitchFamily="34" charset="0"/>
              </a:rPr>
              <a:t>unión de la familia de la iglesia y la obra misionera.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Selección</a:t>
            </a:r>
            <a:r>
              <a:rPr lang="pt-BR" sz="2400" b="1" dirty="0">
                <a:solidFill>
                  <a:schemeClr val="bg1"/>
                </a:solidFill>
                <a:latin typeface="Arial" panose="020B0604020202020204" pitchFamily="34" charset="0"/>
                <a:cs typeface="Arial" panose="020B0604020202020204" pitchFamily="34" charset="0"/>
              </a:rPr>
              <a:t> de músicos</a:t>
            </a:r>
          </a:p>
        </p:txBody>
      </p:sp>
    </p:spTree>
    <p:extLst>
      <p:ext uri="{BB962C8B-B14F-4D97-AF65-F5344CB8AC3E}">
        <p14:creationId xmlns:p14="http://schemas.microsoft.com/office/powerpoint/2010/main" val="186459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3216751"/>
            <a:ext cx="6768752" cy="1508393"/>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62774" y="2708920"/>
            <a:ext cx="6624736" cy="1569660"/>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s-ES" sz="4800" b="1" dirty="0">
                <a:solidFill>
                  <a:schemeClr val="bg1"/>
                </a:solidFill>
                <a:latin typeface="Arial" panose="020B0604020202020204" pitchFamily="34" charset="0"/>
                <a:cs typeface="Arial" panose="020B0604020202020204" pitchFamily="34" charset="0"/>
              </a:rPr>
              <a:t>Deberes Cívicos y Libertad Religiosa</a:t>
            </a:r>
            <a:endParaRPr lang="pt-BR" sz="4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311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5535" y="1628800"/>
            <a:ext cx="4985969"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departamento de Deberes Cívicos y Libertad Religiosa (PARL, por </a:t>
            </a:r>
            <a:r>
              <a:rPr lang="es-ES" sz="2400" b="1" dirty="0" smtClean="0">
                <a:latin typeface="Arial" panose="020B0604020202020204" pitchFamily="34" charset="0"/>
                <a:cs typeface="Arial" panose="020B0604020202020204" pitchFamily="34" charset="0"/>
              </a:rPr>
              <a:t>sus siglas </a:t>
            </a:r>
            <a:r>
              <a:rPr lang="es-ES" sz="2400" b="1" dirty="0">
                <a:latin typeface="Arial" panose="020B0604020202020204" pitchFamily="34" charset="0"/>
                <a:cs typeface="Arial" panose="020B0604020202020204" pitchFamily="34" charset="0"/>
              </a:rPr>
              <a:t>en inglés) promueve y mantiene la libertad religiosa, con especial énfasis</a:t>
            </a:r>
          </a:p>
          <a:p>
            <a:pPr algn="ctr"/>
            <a:r>
              <a:rPr lang="es-ES" sz="2400" b="1" dirty="0">
                <a:latin typeface="Arial" panose="020B0604020202020204" pitchFamily="34" charset="0"/>
                <a:cs typeface="Arial" panose="020B0604020202020204" pitchFamily="34" charset="0"/>
              </a:rPr>
              <a:t>en la libertad de conciencia. La libertad religiosa incluye el derecho humano </a:t>
            </a:r>
            <a:r>
              <a:rPr lang="es-ES" sz="2400" b="1" dirty="0" smtClean="0">
                <a:latin typeface="Arial" panose="020B0604020202020204" pitchFamily="34" charset="0"/>
                <a:cs typeface="Arial" panose="020B0604020202020204" pitchFamily="34" charset="0"/>
              </a:rPr>
              <a:t>de tener </a:t>
            </a:r>
            <a:r>
              <a:rPr lang="es-ES" sz="2400" b="1" dirty="0">
                <a:latin typeface="Arial" panose="020B0604020202020204" pitchFamily="34" charset="0"/>
                <a:cs typeface="Arial" panose="020B0604020202020204" pitchFamily="34" charset="0"/>
              </a:rPr>
              <a:t>o adoptar la religión que la persona prefiera; cambiar sus creencias religiosas</a:t>
            </a:r>
          </a:p>
          <a:p>
            <a:pPr algn="ctr"/>
            <a:r>
              <a:rPr lang="es-ES" sz="2400" b="1" dirty="0">
                <a:latin typeface="Arial" panose="020B0604020202020204" pitchFamily="34" charset="0"/>
                <a:cs typeface="Arial" panose="020B0604020202020204" pitchFamily="34" charset="0"/>
              </a:rPr>
              <a:t>de acuerdo con su conciencia</a:t>
            </a:r>
            <a:r>
              <a:rPr lang="pt-BR" sz="2400" b="1" dirty="0" smtClean="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7160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35567" y="1628800"/>
            <a:ext cx="4680521" cy="3416320"/>
          </a:xfrm>
          <a:prstGeom prst="rect">
            <a:avLst/>
          </a:prstGeom>
          <a:noFill/>
        </p:spPr>
        <p:txBody>
          <a:bodyPr wrap="square" rtlCol="0">
            <a:spAutoFit/>
          </a:bodyPr>
          <a:lstStyle/>
          <a:p>
            <a:pPr algn="ctr"/>
            <a:r>
              <a:rPr lang="pt-BR" sz="2400" b="1" dirty="0" smtClean="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manifestar la religión individualmente o en la</a:t>
            </a:r>
          </a:p>
          <a:p>
            <a:pPr algn="ctr"/>
            <a:r>
              <a:rPr lang="es-ES" sz="2400" b="1" dirty="0">
                <a:latin typeface="Arial" panose="020B0604020202020204" pitchFamily="34" charset="0"/>
                <a:cs typeface="Arial" panose="020B0604020202020204" pitchFamily="34" charset="0"/>
              </a:rPr>
              <a:t>comunidad con otros creyentes, en adoración, observancia, práctica, </a:t>
            </a:r>
            <a:r>
              <a:rPr lang="es-ES" sz="2400" b="1" dirty="0" smtClean="0">
                <a:latin typeface="Arial" panose="020B0604020202020204" pitchFamily="34" charset="0"/>
                <a:cs typeface="Arial" panose="020B0604020202020204" pitchFamily="34" charset="0"/>
              </a:rPr>
              <a:t>testimonio y </a:t>
            </a:r>
            <a:r>
              <a:rPr lang="es-ES" sz="2400" b="1" dirty="0">
                <a:latin typeface="Arial" panose="020B0604020202020204" pitchFamily="34" charset="0"/>
                <a:cs typeface="Arial" panose="020B0604020202020204" pitchFamily="34" charset="0"/>
              </a:rPr>
              <a:t>enseñanza, sujeto todo al respeto por los derechos </a:t>
            </a:r>
            <a:r>
              <a:rPr lang="es-ES" sz="2400" b="1" dirty="0" smtClean="0">
                <a:latin typeface="Arial" panose="020B0604020202020204" pitchFamily="34" charset="0"/>
                <a:cs typeface="Arial" panose="020B0604020202020204" pitchFamily="34" charset="0"/>
              </a:rPr>
              <a:t>equivalentes</a:t>
            </a:r>
          </a:p>
          <a:p>
            <a:pPr algn="ctr"/>
            <a:r>
              <a:rPr lang="es-ES" sz="2400" b="1" dirty="0" smtClean="0">
                <a:latin typeface="Arial" panose="020B0604020202020204" pitchFamily="34" charset="0"/>
                <a:cs typeface="Arial" panose="020B0604020202020204" pitchFamily="34" charset="0"/>
              </a:rPr>
              <a:t>de </a:t>
            </a:r>
            <a:r>
              <a:rPr lang="es-ES" sz="2400" b="1" dirty="0">
                <a:latin typeface="Arial" panose="020B0604020202020204" pitchFamily="34" charset="0"/>
                <a:cs typeface="Arial" panose="020B0604020202020204" pitchFamily="34" charset="0"/>
              </a:rPr>
              <a:t>los demás.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54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5535" y="1340768"/>
            <a:ext cx="3960441"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director de Libertad Religiosa de la</a:t>
            </a:r>
          </a:p>
          <a:p>
            <a:pPr algn="ctr"/>
            <a:r>
              <a:rPr lang="es-ES" sz="2400" b="1" dirty="0">
                <a:latin typeface="Arial" panose="020B0604020202020204" pitchFamily="34" charset="0"/>
                <a:cs typeface="Arial" panose="020B0604020202020204" pitchFamily="34" charset="0"/>
              </a:rPr>
              <a:t>iglesia local será elegido y trabajará en estrecha cooperación con el pastor </a:t>
            </a:r>
            <a:r>
              <a:rPr lang="es-ES" sz="2400" b="1" dirty="0" smtClean="0">
                <a:latin typeface="Arial" panose="020B0604020202020204" pitchFamily="34" charset="0"/>
                <a:cs typeface="Arial" panose="020B0604020202020204" pitchFamily="34" charset="0"/>
              </a:rPr>
              <a:t>en todos </a:t>
            </a:r>
            <a:r>
              <a:rPr lang="es-ES" sz="2400" b="1" dirty="0">
                <a:latin typeface="Arial" panose="020B0604020202020204" pitchFamily="34" charset="0"/>
                <a:cs typeface="Arial" panose="020B0604020202020204" pitchFamily="34" charset="0"/>
              </a:rPr>
              <a:t>los asuntos de Libertad Religiosa, y cooperará con el departamento de</a:t>
            </a:r>
          </a:p>
          <a:p>
            <a:pPr algn="ctr"/>
            <a:r>
              <a:rPr lang="es-ES" sz="2400" b="1" dirty="0">
                <a:latin typeface="Arial" panose="020B0604020202020204" pitchFamily="34" charset="0"/>
                <a:cs typeface="Arial" panose="020B0604020202020204" pitchFamily="34" charset="0"/>
              </a:rPr>
              <a:t>Libertad Religiosa de la Asociación o de la Unión.</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Director</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Libertad</a:t>
            </a:r>
            <a:r>
              <a:rPr lang="pt-BR" sz="2400" b="1" dirty="0">
                <a:solidFill>
                  <a:schemeClr val="bg1"/>
                </a:solidFill>
                <a:latin typeface="Arial" panose="020B0604020202020204" pitchFamily="34" charset="0"/>
                <a:cs typeface="Arial" panose="020B0604020202020204" pitchFamily="34" charset="0"/>
              </a:rPr>
              <a:t> Religiosa</a:t>
            </a:r>
          </a:p>
        </p:txBody>
      </p:sp>
    </p:spTree>
    <p:extLst>
      <p:ext uri="{BB962C8B-B14F-4D97-AF65-F5344CB8AC3E}">
        <p14:creationId xmlns:p14="http://schemas.microsoft.com/office/powerpoint/2010/main" val="737877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5535" y="1628800"/>
            <a:ext cx="3960441"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director debe ejercer </a:t>
            </a:r>
            <a:r>
              <a:rPr lang="es-ES" sz="2400" b="1" dirty="0" smtClean="0">
                <a:latin typeface="Arial" panose="020B0604020202020204" pitchFamily="34" charset="0"/>
                <a:cs typeface="Arial" panose="020B0604020202020204" pitchFamily="34" charset="0"/>
              </a:rPr>
              <a:t>una influencia </a:t>
            </a:r>
            <a:r>
              <a:rPr lang="es-ES" sz="2400" b="1" dirty="0">
                <a:latin typeface="Arial" panose="020B0604020202020204" pitchFamily="34" charset="0"/>
                <a:cs typeface="Arial" panose="020B0604020202020204" pitchFamily="34" charset="0"/>
              </a:rPr>
              <a:t>espiritual positiva, ser capaz de entrar en contacto con el público </a:t>
            </a:r>
            <a:r>
              <a:rPr lang="es-ES" sz="2400" b="1" dirty="0" smtClean="0">
                <a:latin typeface="Arial" panose="020B0604020202020204" pitchFamily="34" charset="0"/>
                <a:cs typeface="Arial" panose="020B0604020202020204" pitchFamily="34" charset="0"/>
              </a:rPr>
              <a:t>en general</a:t>
            </a:r>
            <a:r>
              <a:rPr lang="es-ES" sz="2400" b="1" dirty="0">
                <a:latin typeface="Arial" panose="020B0604020202020204" pitchFamily="34" charset="0"/>
                <a:cs typeface="Arial" panose="020B0604020202020204" pitchFamily="34" charset="0"/>
              </a:rPr>
              <a:t>, estar interesado en los asuntos públicos, ser eficiente como corresponsal</a:t>
            </a:r>
          </a:p>
          <a:p>
            <a:pPr algn="ctr"/>
            <a:r>
              <a:rPr lang="es-ES" sz="2400" b="1" dirty="0">
                <a:latin typeface="Arial" panose="020B0604020202020204" pitchFamily="34" charset="0"/>
                <a:cs typeface="Arial" panose="020B0604020202020204" pitchFamily="34" charset="0"/>
              </a:rPr>
              <a:t>y preocupado por la conservación de la libertad del pueblo de Dios.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Director</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Libertad</a:t>
            </a:r>
            <a:r>
              <a:rPr lang="pt-BR" sz="2400" b="1" dirty="0">
                <a:solidFill>
                  <a:schemeClr val="bg1"/>
                </a:solidFill>
                <a:latin typeface="Arial" panose="020B0604020202020204" pitchFamily="34" charset="0"/>
                <a:cs typeface="Arial" panose="020B0604020202020204" pitchFamily="34" charset="0"/>
              </a:rPr>
              <a:t> Religiosa</a:t>
            </a:r>
          </a:p>
        </p:txBody>
      </p:sp>
    </p:spTree>
    <p:extLst>
      <p:ext uri="{BB962C8B-B14F-4D97-AF65-F5344CB8AC3E}">
        <p14:creationId xmlns:p14="http://schemas.microsoft.com/office/powerpoint/2010/main" val="2729771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755576" y="1988840"/>
            <a:ext cx="3960441"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Se considera que cada iglesia local es</a:t>
            </a:r>
          </a:p>
          <a:p>
            <a:pPr algn="ctr"/>
            <a:r>
              <a:rPr lang="es-ES" sz="2400" b="1" dirty="0">
                <a:latin typeface="Arial" panose="020B0604020202020204" pitchFamily="34" charset="0"/>
                <a:cs typeface="Arial" panose="020B0604020202020204" pitchFamily="34" charset="0"/>
              </a:rPr>
              <a:t>una Asociación de Libertad Religiosa informal, y que cada miembro de la iglesia</a:t>
            </a:r>
          </a:p>
          <a:p>
            <a:pPr algn="ctr"/>
            <a:r>
              <a:rPr lang="es-ES" sz="2400" b="1" dirty="0">
                <a:latin typeface="Arial" panose="020B0604020202020204" pitchFamily="34" charset="0"/>
                <a:cs typeface="Arial" panose="020B0604020202020204" pitchFamily="34" charset="0"/>
              </a:rPr>
              <a:t>es miembro de esa asociación. El pastor o el anciano local es su </a:t>
            </a:r>
            <a:r>
              <a:rPr lang="es-ES" sz="2400" b="1" dirty="0" smtClean="0">
                <a:latin typeface="Arial" panose="020B0604020202020204" pitchFamily="34" charset="0"/>
                <a:cs typeface="Arial" panose="020B0604020202020204" pitchFamily="34" charset="0"/>
              </a:rPr>
              <a:t>presidente en </a:t>
            </a:r>
            <a:r>
              <a:rPr lang="es-ES" sz="2400" b="1" dirty="0">
                <a:latin typeface="Arial" panose="020B0604020202020204" pitchFamily="34" charset="0"/>
                <a:cs typeface="Arial" panose="020B0604020202020204" pitchFamily="34" charset="0"/>
              </a:rPr>
              <a:t>cada iglesia local.</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Asociaciones</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Libertad</a:t>
            </a:r>
            <a:r>
              <a:rPr lang="pt-BR" sz="2400" b="1" dirty="0">
                <a:solidFill>
                  <a:schemeClr val="bg1"/>
                </a:solidFill>
                <a:latin typeface="Arial" panose="020B0604020202020204" pitchFamily="34" charset="0"/>
                <a:cs typeface="Arial" panose="020B0604020202020204" pitchFamily="34" charset="0"/>
              </a:rPr>
              <a:t> Religiosa</a:t>
            </a:r>
          </a:p>
        </p:txBody>
      </p:sp>
    </p:spTree>
    <p:extLst>
      <p:ext uri="{BB962C8B-B14F-4D97-AF65-F5344CB8AC3E}">
        <p14:creationId xmlns:p14="http://schemas.microsoft.com/office/powerpoint/2010/main" val="4395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93042" y="2060848"/>
            <a:ext cx="4292273"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a:t>
            </a:r>
            <a:r>
              <a:rPr lang="es-ES" sz="2400" b="1" dirty="0" smtClean="0">
                <a:latin typeface="Arial" panose="020B0604020202020204" pitchFamily="34" charset="0"/>
                <a:cs typeface="Arial" panose="020B0604020202020204" pitchFamily="34" charset="0"/>
              </a:rPr>
              <a:t>Dios ha </a:t>
            </a:r>
            <a:r>
              <a:rPr lang="es-ES" sz="2400" b="1" dirty="0">
                <a:latin typeface="Arial" panose="020B0604020202020204" pitchFamily="34" charset="0"/>
                <a:cs typeface="Arial" panose="020B0604020202020204" pitchFamily="34" charset="0"/>
              </a:rPr>
              <a:t>puesto en la iglesia, como sus ayudadores señalados, a hombres de diversos</a:t>
            </a:r>
          </a:p>
          <a:p>
            <a:pPr algn="ctr"/>
            <a:r>
              <a:rPr lang="es-ES" sz="2400" b="1" dirty="0">
                <a:latin typeface="Arial" panose="020B0604020202020204" pitchFamily="34" charset="0"/>
                <a:cs typeface="Arial" panose="020B0604020202020204" pitchFamily="34" charset="0"/>
              </a:rPr>
              <a:t>talentos, para que por la sabiduría combinada de muchos pueda cumplirse la</a:t>
            </a:r>
          </a:p>
          <a:p>
            <a:pPr algn="ctr"/>
            <a:r>
              <a:rPr lang="es-ES" sz="2400" b="1" dirty="0">
                <a:latin typeface="Arial" panose="020B0604020202020204" pitchFamily="34" charset="0"/>
                <a:cs typeface="Arial" panose="020B0604020202020204" pitchFamily="34" charset="0"/>
              </a:rPr>
              <a:t>voluntad del Espíritu.</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Es peligroso elegir a quienes se niegan a cooperar con los demás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5448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3216751"/>
            <a:ext cx="6768752" cy="1508393"/>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62774" y="2708920"/>
            <a:ext cx="6624736" cy="1569660"/>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4800" b="1" dirty="0" err="1">
                <a:solidFill>
                  <a:schemeClr val="bg1"/>
                </a:solidFill>
                <a:latin typeface="Arial" panose="020B0604020202020204" pitchFamily="34" charset="0"/>
                <a:cs typeface="Arial" panose="020B0604020202020204" pitchFamily="34" charset="0"/>
              </a:rPr>
              <a:t>Ministerio</a:t>
            </a:r>
            <a:r>
              <a:rPr lang="pt-BR" sz="4800" b="1" dirty="0">
                <a:solidFill>
                  <a:schemeClr val="bg1"/>
                </a:solidFill>
                <a:latin typeface="Arial" panose="020B0604020202020204" pitchFamily="34" charset="0"/>
                <a:cs typeface="Arial" panose="020B0604020202020204" pitchFamily="34" charset="0"/>
              </a:rPr>
              <a:t> de </a:t>
            </a:r>
            <a:r>
              <a:rPr lang="pt-BR" sz="4800" b="1" dirty="0" err="1">
                <a:solidFill>
                  <a:schemeClr val="bg1"/>
                </a:solidFill>
                <a:latin typeface="Arial" panose="020B0604020202020204" pitchFamily="34" charset="0"/>
                <a:cs typeface="Arial" panose="020B0604020202020204" pitchFamily="34" charset="0"/>
              </a:rPr>
              <a:t>las</a:t>
            </a:r>
            <a:r>
              <a:rPr lang="pt-BR" sz="4800" b="1" dirty="0">
                <a:solidFill>
                  <a:schemeClr val="bg1"/>
                </a:solidFill>
                <a:latin typeface="Arial" panose="020B0604020202020204" pitchFamily="34" charset="0"/>
                <a:cs typeface="Arial" panose="020B0604020202020204" pitchFamily="34" charset="0"/>
              </a:rPr>
              <a:t> </a:t>
            </a:r>
            <a:r>
              <a:rPr lang="pt-BR" sz="4800" b="1" dirty="0" err="1">
                <a:solidFill>
                  <a:schemeClr val="bg1"/>
                </a:solidFill>
                <a:latin typeface="Arial" panose="020B0604020202020204" pitchFamily="34" charset="0"/>
                <a:cs typeface="Arial" panose="020B0604020202020204" pitchFamily="34" charset="0"/>
              </a:rPr>
              <a:t>Publicaciones</a:t>
            </a:r>
            <a:endParaRPr lang="pt-BR" sz="4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663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467375" y="764704"/>
            <a:ext cx="3960441"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Ministerio de las Publicaciones coordina y promueve el evangelismo</a:t>
            </a:r>
          </a:p>
          <a:p>
            <a:pPr algn="ctr"/>
            <a:r>
              <a:rPr lang="es-ES" sz="2400" b="1" dirty="0">
                <a:latin typeface="Arial" panose="020B0604020202020204" pitchFamily="34" charset="0"/>
                <a:cs typeface="Arial" panose="020B0604020202020204" pitchFamily="34" charset="0"/>
              </a:rPr>
              <a:t>de las bajo la supervisión de la comisión del Ministerio de las Publicaciones</a:t>
            </a:r>
          </a:p>
          <a:p>
            <a:pPr algn="ctr"/>
            <a:r>
              <a:rPr lang="es-ES" sz="2400" b="1" dirty="0">
                <a:latin typeface="Arial" panose="020B0604020202020204" pitchFamily="34" charset="0"/>
                <a:cs typeface="Arial" panose="020B0604020202020204" pitchFamily="34" charset="0"/>
              </a:rPr>
              <a:t>y la correspondiente organización publicadora para el territorio.</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3386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548680"/>
            <a:ext cx="4680520"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Asiste a los</a:t>
            </a:r>
          </a:p>
          <a:p>
            <a:pPr algn="ctr"/>
            <a:r>
              <a:rPr lang="es-ES" sz="2400" b="1" dirty="0">
                <a:latin typeface="Arial" panose="020B0604020202020204" pitchFamily="34" charset="0"/>
                <a:cs typeface="Arial" panose="020B0604020202020204" pitchFamily="34" charset="0"/>
              </a:rPr>
              <a:t>departamentos de la iglesia local en lo que tiene que ver con la promoción,</a:t>
            </a:r>
          </a:p>
          <a:p>
            <a:pPr algn="ctr"/>
            <a:r>
              <a:rPr lang="es-ES" sz="2400" b="1" dirty="0">
                <a:latin typeface="Arial" panose="020B0604020202020204" pitchFamily="34" charset="0"/>
                <a:cs typeface="Arial" panose="020B0604020202020204" pitchFamily="34" charset="0"/>
              </a:rPr>
              <a:t>venta y distribución de las revistas de suscripción, y otras publicaciones misioneras. El departamento trabaja con el pastor y los departamentos de la iglesia</a:t>
            </a:r>
          </a:p>
          <a:p>
            <a:pPr algn="ctr"/>
            <a:r>
              <a:rPr lang="es-ES" sz="2400" b="1" dirty="0">
                <a:latin typeface="Arial" panose="020B0604020202020204" pitchFamily="34" charset="0"/>
                <a:cs typeface="Arial" panose="020B0604020202020204" pitchFamily="34" charset="0"/>
              </a:rPr>
              <a:t>en la planificación de maneras sistemáticas de involucrar a los miembros de la</a:t>
            </a:r>
          </a:p>
          <a:p>
            <a:pPr algn="ctr"/>
            <a:r>
              <a:rPr lang="es-ES" sz="2400" b="1" dirty="0">
                <a:latin typeface="Arial" panose="020B0604020202020204" pitchFamily="34" charset="0"/>
                <a:cs typeface="Arial" panose="020B0604020202020204" pitchFamily="34" charset="0"/>
              </a:rPr>
              <a:t>iglesia.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2767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755576" y="1268760"/>
            <a:ext cx="3744416"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“Hay muchos lugares en los cuales no puede oírse la voz del </a:t>
            </a:r>
            <a:r>
              <a:rPr lang="es-ES" sz="2400" b="1" dirty="0" smtClean="0">
                <a:latin typeface="Arial" panose="020B0604020202020204" pitchFamily="34" charset="0"/>
                <a:cs typeface="Arial" panose="020B0604020202020204" pitchFamily="34" charset="0"/>
              </a:rPr>
              <a:t>predicador, lugares </a:t>
            </a:r>
            <a:r>
              <a:rPr lang="es-ES" sz="2400" b="1" dirty="0">
                <a:latin typeface="Arial" panose="020B0604020202020204" pitchFamily="34" charset="0"/>
                <a:cs typeface="Arial" panose="020B0604020202020204" pitchFamily="34" charset="0"/>
              </a:rPr>
              <a:t>que pueden ser alcanzados únicamente por nuestras publicaciones, </a:t>
            </a:r>
            <a:r>
              <a:rPr lang="es-ES" sz="2400" b="1" dirty="0" smtClean="0">
                <a:latin typeface="Arial" panose="020B0604020202020204" pitchFamily="34" charset="0"/>
                <a:cs typeface="Arial" panose="020B0604020202020204" pitchFamily="34" charset="0"/>
              </a:rPr>
              <a:t>los libros</a:t>
            </a:r>
            <a:r>
              <a:rPr lang="es-ES" sz="2400" b="1" dirty="0">
                <a:latin typeface="Arial" panose="020B0604020202020204" pitchFamily="34" charset="0"/>
                <a:cs typeface="Arial" panose="020B0604020202020204" pitchFamily="34" charset="0"/>
              </a:rPr>
              <a:t>, periódicos y folletos que contienen las verdades bíblicas que el pueblo</a:t>
            </a:r>
          </a:p>
          <a:p>
            <a:pPr algn="ctr"/>
            <a:r>
              <a:rPr lang="es-ES" sz="2400" b="1" dirty="0">
                <a:latin typeface="Arial" panose="020B0604020202020204" pitchFamily="34" charset="0"/>
                <a:cs typeface="Arial" panose="020B0604020202020204" pitchFamily="34" charset="0"/>
              </a:rPr>
              <a:t>necesita” (El </a:t>
            </a:r>
            <a:r>
              <a:rPr lang="es-ES" sz="2400" b="1" dirty="0" err="1">
                <a:latin typeface="Arial" panose="020B0604020202020204" pitchFamily="34" charset="0"/>
                <a:cs typeface="Arial" panose="020B0604020202020204" pitchFamily="34" charset="0"/>
              </a:rPr>
              <a:t>colportor</a:t>
            </a:r>
            <a:r>
              <a:rPr lang="es-ES" sz="2400" b="1" dirty="0">
                <a:latin typeface="Arial" panose="020B0604020202020204" pitchFamily="34" charset="0"/>
                <a:cs typeface="Arial" panose="020B0604020202020204" pitchFamily="34" charset="0"/>
              </a:rPr>
              <a:t> evangélico, p. 14).</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4236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24475" y="1916832"/>
            <a:ext cx="4680520"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misión del Ministerio de las Publicaciones es evangelizar y nutrir </a:t>
            </a:r>
            <a:r>
              <a:rPr lang="es-ES" sz="2400" b="1" dirty="0" smtClean="0">
                <a:latin typeface="Arial" panose="020B0604020202020204" pitchFamily="34" charset="0"/>
                <a:cs typeface="Arial" panose="020B0604020202020204" pitchFamily="34" charset="0"/>
              </a:rPr>
              <a:t>a los </a:t>
            </a:r>
            <a:r>
              <a:rPr lang="es-ES" sz="2400" b="1" dirty="0">
                <a:latin typeface="Arial" panose="020B0604020202020204" pitchFamily="34" charset="0"/>
                <a:cs typeface="Arial" panose="020B0604020202020204" pitchFamily="34" charset="0"/>
              </a:rPr>
              <a:t>miembros de la Iglesia. Elena de White anima a los miembros a “vender o</a:t>
            </a:r>
          </a:p>
          <a:p>
            <a:pPr algn="ctr"/>
            <a:r>
              <a:rPr lang="es-ES" sz="2400" b="1" dirty="0">
                <a:latin typeface="Arial" panose="020B0604020202020204" pitchFamily="34" charset="0"/>
                <a:cs typeface="Arial" panose="020B0604020202020204" pitchFamily="34" charset="0"/>
              </a:rPr>
              <a:t>regalar publicaciones” (Manuscritos selectos, 126, 1902).</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457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984597" y="1586409"/>
            <a:ext cx="7547843" cy="1569660"/>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“Dios llama a obreros de todas</a:t>
            </a:r>
          </a:p>
          <a:p>
            <a:pPr algn="ctr"/>
            <a:r>
              <a:rPr lang="es-ES" sz="2400" b="1" dirty="0">
                <a:latin typeface="Arial" panose="020B0604020202020204" pitchFamily="34" charset="0"/>
                <a:cs typeface="Arial" panose="020B0604020202020204" pitchFamily="34" charset="0"/>
              </a:rPr>
              <a:t>las iglesias para que entren en su servicio como </a:t>
            </a:r>
            <a:r>
              <a:rPr lang="es-ES" sz="2400" b="1" dirty="0" err="1">
                <a:latin typeface="Arial" panose="020B0604020202020204" pitchFamily="34" charset="0"/>
                <a:cs typeface="Arial" panose="020B0604020202020204" pitchFamily="34" charset="0"/>
              </a:rPr>
              <a:t>colportores</a:t>
            </a:r>
            <a:r>
              <a:rPr lang="es-ES" sz="2400" b="1" dirty="0">
                <a:latin typeface="Arial" panose="020B0604020202020204" pitchFamily="34" charset="0"/>
                <a:cs typeface="Arial" panose="020B0604020202020204" pitchFamily="34" charset="0"/>
              </a:rPr>
              <a:t> evangélicos” (</a:t>
            </a:r>
            <a:r>
              <a:rPr lang="es-ES" sz="2400" b="1" dirty="0" smtClean="0">
                <a:latin typeface="Arial" panose="020B0604020202020204" pitchFamily="34" charset="0"/>
                <a:cs typeface="Arial" panose="020B0604020202020204" pitchFamily="34" charset="0"/>
              </a:rPr>
              <a:t>El </a:t>
            </a:r>
            <a:r>
              <a:rPr lang="es-ES" sz="2400" b="1" dirty="0" err="1" smtClean="0">
                <a:latin typeface="Arial" panose="020B0604020202020204" pitchFamily="34" charset="0"/>
                <a:cs typeface="Arial" panose="020B0604020202020204" pitchFamily="34" charset="0"/>
              </a:rPr>
              <a:t>colportor</a:t>
            </a:r>
            <a:r>
              <a:rPr lang="es-ES" sz="2400" b="1" dirty="0" smtClean="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evangélico, p. 34).</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951192" y="1124744"/>
            <a:ext cx="7581248"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La venta a través de </a:t>
            </a:r>
            <a:r>
              <a:rPr lang="es-ES" sz="2400" b="1" dirty="0" err="1">
                <a:solidFill>
                  <a:schemeClr val="bg1"/>
                </a:solidFill>
                <a:latin typeface="Arial" panose="020B0604020202020204" pitchFamily="34" charset="0"/>
                <a:cs typeface="Arial" panose="020B0604020202020204" pitchFamily="34" charset="0"/>
              </a:rPr>
              <a:t>colportores</a:t>
            </a:r>
            <a:r>
              <a:rPr lang="es-ES" sz="2400" b="1" dirty="0">
                <a:solidFill>
                  <a:schemeClr val="bg1"/>
                </a:solidFill>
                <a:latin typeface="Arial" panose="020B0604020202020204" pitchFamily="34" charset="0"/>
                <a:cs typeface="Arial" panose="020B0604020202020204" pitchFamily="34" charset="0"/>
              </a:rPr>
              <a:t> evangélicos</a:t>
            </a:r>
            <a:endParaRPr lang="pt-BR" sz="2400" b="1" dirty="0">
              <a:solidFill>
                <a:schemeClr val="bg1"/>
              </a:solidFill>
              <a:latin typeface="Arial" panose="020B0604020202020204" pitchFamily="34" charset="0"/>
              <a:cs typeface="Arial" panose="020B0604020202020204" pitchFamily="34" charset="0"/>
            </a:endParaRPr>
          </a:p>
        </p:txBody>
      </p:sp>
      <p:sp>
        <p:nvSpPr>
          <p:cNvPr id="4" name="CaixaDeTexto 3"/>
          <p:cNvSpPr txBox="1"/>
          <p:nvPr/>
        </p:nvSpPr>
        <p:spPr>
          <a:xfrm>
            <a:off x="951192" y="3833752"/>
            <a:ext cx="7547843" cy="1200329"/>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“Esparza todo creyente</a:t>
            </a:r>
          </a:p>
          <a:p>
            <a:pPr algn="ctr"/>
            <a:r>
              <a:rPr lang="es-ES" sz="2400" b="1" dirty="0">
                <a:latin typeface="Arial" panose="020B0604020202020204" pitchFamily="34" charset="0"/>
                <a:cs typeface="Arial" panose="020B0604020202020204" pitchFamily="34" charset="0"/>
              </a:rPr>
              <a:t>folletos y libros que contengan el mensaje para este tiempo” (El </a:t>
            </a:r>
            <a:r>
              <a:rPr lang="es-ES" sz="2400" b="1" dirty="0" err="1">
                <a:latin typeface="Arial" panose="020B0604020202020204" pitchFamily="34" charset="0"/>
                <a:cs typeface="Arial" panose="020B0604020202020204" pitchFamily="34" charset="0"/>
              </a:rPr>
              <a:t>colportor</a:t>
            </a:r>
            <a:r>
              <a:rPr lang="es-ES" sz="2400" b="1" dirty="0">
                <a:latin typeface="Arial" panose="020B0604020202020204" pitchFamily="34" charset="0"/>
                <a:cs typeface="Arial" panose="020B0604020202020204" pitchFamily="34" charset="0"/>
              </a:rPr>
              <a:t> </a:t>
            </a:r>
            <a:r>
              <a:rPr lang="es-ES" sz="2400" b="1" dirty="0" smtClean="0">
                <a:latin typeface="Arial" panose="020B0604020202020204" pitchFamily="34" charset="0"/>
                <a:cs typeface="Arial" panose="020B0604020202020204" pitchFamily="34" charset="0"/>
              </a:rPr>
              <a:t>evangélico, p</a:t>
            </a:r>
            <a:r>
              <a:rPr lang="es-ES" sz="2400" b="1" dirty="0">
                <a:latin typeface="Arial" panose="020B0604020202020204" pitchFamily="34" charset="0"/>
                <a:cs typeface="Arial" panose="020B0604020202020204" pitchFamily="34" charset="0"/>
              </a:rPr>
              <a:t>. 34).</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951192" y="3390091"/>
            <a:ext cx="7581248"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Los miembros de iglesia deben ser distribuidores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4064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984597" y="2291388"/>
            <a:ext cx="7547843" cy="1569660"/>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400" b="1" dirty="0">
                <a:latin typeface="Arial" panose="020B0604020202020204" pitchFamily="34" charset="0"/>
                <a:cs typeface="Arial" panose="020B0604020202020204" pitchFamily="34" charset="0"/>
              </a:rPr>
              <a:t>El coordinador del </a:t>
            </a:r>
            <a:r>
              <a:rPr lang="es-ES" sz="2400" b="1" dirty="0" smtClean="0">
                <a:latin typeface="Arial" panose="020B0604020202020204" pitchFamily="34" charset="0"/>
                <a:cs typeface="Arial" panose="020B0604020202020204" pitchFamily="34" charset="0"/>
              </a:rPr>
              <a:t>Ministerio de </a:t>
            </a:r>
            <a:r>
              <a:rPr lang="es-ES" sz="2400" b="1" dirty="0">
                <a:latin typeface="Arial" panose="020B0604020202020204" pitchFamily="34" charset="0"/>
                <a:cs typeface="Arial" panose="020B0604020202020204" pitchFamily="34" charset="0"/>
              </a:rPr>
              <a:t>las Publicaciones es elegido por la iglesia para que lidere las </a:t>
            </a:r>
            <a:r>
              <a:rPr lang="es-ES" sz="2400" b="1" dirty="0" smtClean="0">
                <a:latin typeface="Arial" panose="020B0604020202020204" pitchFamily="34" charset="0"/>
                <a:cs typeface="Arial" panose="020B0604020202020204" pitchFamily="34" charset="0"/>
              </a:rPr>
              <a:t>actividades del </a:t>
            </a:r>
            <a:r>
              <a:rPr lang="es-ES" sz="2400" b="1" dirty="0">
                <a:latin typeface="Arial" panose="020B0604020202020204" pitchFamily="34" charset="0"/>
                <a:cs typeface="Arial" panose="020B0604020202020204" pitchFamily="34" charset="0"/>
              </a:rPr>
              <a:t>evangelismo de las publicaciones de la 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951192" y="1829723"/>
            <a:ext cx="7581248"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Coordinador del Ministerio de las Publicaciones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640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p:cNvSpPr txBox="1"/>
          <p:nvPr/>
        </p:nvSpPr>
        <p:spPr>
          <a:xfrm>
            <a:off x="970949" y="2262351"/>
            <a:ext cx="7547843" cy="2554545"/>
          </a:xfrm>
          <a:prstGeom prst="rect">
            <a:avLst/>
          </a:prstGeom>
          <a:solidFill>
            <a:srgbClr val="F9E591"/>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2000" b="1" dirty="0">
                <a:latin typeface="Arial" panose="020B0604020202020204" pitchFamily="34" charset="0"/>
                <a:cs typeface="Arial" panose="020B0604020202020204" pitchFamily="34" charset="0"/>
              </a:rPr>
              <a:t>La comisión </a:t>
            </a:r>
            <a:r>
              <a:rPr lang="es-ES" sz="2000" b="1" dirty="0" smtClean="0">
                <a:latin typeface="Arial" panose="020B0604020202020204" pitchFamily="34" charset="0"/>
                <a:cs typeface="Arial" panose="020B0604020202020204" pitchFamily="34" charset="0"/>
              </a:rPr>
              <a:t>del Ministerio </a:t>
            </a:r>
            <a:r>
              <a:rPr lang="es-ES" sz="2000" b="1" dirty="0">
                <a:latin typeface="Arial" panose="020B0604020202020204" pitchFamily="34" charset="0"/>
                <a:cs typeface="Arial" panose="020B0604020202020204" pitchFamily="34" charset="0"/>
              </a:rPr>
              <a:t>de las Publicaciones es nombrada por la Junta Directiva de la iglesia</a:t>
            </a:r>
          </a:p>
          <a:p>
            <a:pPr algn="ctr"/>
            <a:r>
              <a:rPr lang="es-ES" sz="2000" b="1" dirty="0">
                <a:latin typeface="Arial" panose="020B0604020202020204" pitchFamily="34" charset="0"/>
                <a:cs typeface="Arial" panose="020B0604020202020204" pitchFamily="34" charset="0"/>
              </a:rPr>
              <a:t>y trabaja bajo su dirección. Será presidida por el coordinador del Ministerio </a:t>
            </a:r>
            <a:r>
              <a:rPr lang="es-ES" sz="2000" b="1" dirty="0" smtClean="0">
                <a:latin typeface="Arial" panose="020B0604020202020204" pitchFamily="34" charset="0"/>
                <a:cs typeface="Arial" panose="020B0604020202020204" pitchFamily="34" charset="0"/>
              </a:rPr>
              <a:t>de las </a:t>
            </a:r>
            <a:r>
              <a:rPr lang="es-ES" sz="2000" b="1" dirty="0">
                <a:latin typeface="Arial" panose="020B0604020202020204" pitchFamily="34" charset="0"/>
                <a:cs typeface="Arial" panose="020B0604020202020204" pitchFamily="34" charset="0"/>
              </a:rPr>
              <a:t>Publicaciones y estará compuesta por los siguientes miembros ex </a:t>
            </a:r>
            <a:r>
              <a:rPr lang="es-ES" sz="2000" b="1" dirty="0" err="1">
                <a:latin typeface="Arial" panose="020B0604020202020204" pitchFamily="34" charset="0"/>
                <a:cs typeface="Arial" panose="020B0604020202020204" pitchFamily="34" charset="0"/>
              </a:rPr>
              <a:t>officio</a:t>
            </a:r>
            <a:r>
              <a:rPr lang="es-ES" sz="2000" b="1" dirty="0">
                <a:latin typeface="Arial" panose="020B0604020202020204" pitchFamily="34" charset="0"/>
                <a:cs typeface="Arial" panose="020B0604020202020204" pitchFamily="34" charset="0"/>
              </a:rPr>
              <a:t>: el</a:t>
            </a:r>
          </a:p>
          <a:p>
            <a:pPr algn="ctr"/>
            <a:r>
              <a:rPr lang="es-ES" sz="2000" b="1" dirty="0">
                <a:latin typeface="Arial" panose="020B0604020202020204" pitchFamily="34" charset="0"/>
                <a:cs typeface="Arial" panose="020B0604020202020204" pitchFamily="34" charset="0"/>
              </a:rPr>
              <a:t>pastor, el director y el secretario de Ministerio Personal. Los miembros </a:t>
            </a:r>
            <a:r>
              <a:rPr lang="es-ES" sz="2000" b="1" dirty="0" smtClean="0">
                <a:latin typeface="Arial" panose="020B0604020202020204" pitchFamily="34" charset="0"/>
                <a:cs typeface="Arial" panose="020B0604020202020204" pitchFamily="34" charset="0"/>
              </a:rPr>
              <a:t>deberían tener </a:t>
            </a:r>
            <a:r>
              <a:rPr lang="es-ES" sz="2000" b="1" dirty="0">
                <a:latin typeface="Arial" panose="020B0604020202020204" pitchFamily="34" charset="0"/>
                <a:cs typeface="Arial" panose="020B0604020202020204" pitchFamily="34" charset="0"/>
              </a:rPr>
              <a:t>interés y experiencia en el evangelismo de las publicaciones.</a:t>
            </a:r>
            <a:endParaRPr lang="pt-BR" sz="2000" b="1" dirty="0">
              <a:latin typeface="Arial" panose="020B0604020202020204" pitchFamily="34" charset="0"/>
              <a:cs typeface="Arial" panose="020B0604020202020204" pitchFamily="34" charset="0"/>
            </a:endParaRPr>
          </a:p>
        </p:txBody>
      </p:sp>
      <p:sp>
        <p:nvSpPr>
          <p:cNvPr id="5" name="CaixaDeTexto 4"/>
          <p:cNvSpPr txBox="1"/>
          <p:nvPr/>
        </p:nvSpPr>
        <p:spPr>
          <a:xfrm>
            <a:off x="951192" y="1450364"/>
            <a:ext cx="7581248"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del Ministerio de las Publicaciones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121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3216751"/>
            <a:ext cx="6768752" cy="1508393"/>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62774" y="2708920"/>
            <a:ext cx="6624736" cy="1569660"/>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s-ES" sz="4800" b="1" dirty="0">
                <a:solidFill>
                  <a:schemeClr val="bg1"/>
                </a:solidFill>
                <a:latin typeface="Arial" panose="020B0604020202020204" pitchFamily="34" charset="0"/>
                <a:cs typeface="Arial" panose="020B0604020202020204" pitchFamily="34" charset="0"/>
              </a:rPr>
              <a:t>Escuela Sabática y Ministerio Personal</a:t>
            </a:r>
            <a:endParaRPr lang="pt-BR" sz="4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926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996953"/>
            <a:ext cx="6768752" cy="792088"/>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62774" y="2708920"/>
            <a:ext cx="6624736" cy="830997"/>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4800" b="1" dirty="0" err="1">
                <a:solidFill>
                  <a:schemeClr val="bg1"/>
                </a:solidFill>
                <a:latin typeface="Arial" panose="020B0604020202020204" pitchFamily="34" charset="0"/>
                <a:cs typeface="Arial" panose="020B0604020202020204" pitchFamily="34" charset="0"/>
              </a:rPr>
              <a:t>Escuela</a:t>
            </a:r>
            <a:r>
              <a:rPr lang="pt-BR" sz="4800" b="1" dirty="0">
                <a:solidFill>
                  <a:schemeClr val="bg1"/>
                </a:solidFill>
                <a:latin typeface="Arial" panose="020B0604020202020204" pitchFamily="34" charset="0"/>
                <a:cs typeface="Arial" panose="020B0604020202020204" pitchFamily="34" charset="0"/>
              </a:rPr>
              <a:t> Sabática</a:t>
            </a:r>
          </a:p>
        </p:txBody>
      </p:sp>
    </p:spTree>
    <p:extLst>
      <p:ext uri="{BB962C8B-B14F-4D97-AF65-F5344CB8AC3E}">
        <p14:creationId xmlns:p14="http://schemas.microsoft.com/office/powerpoint/2010/main" val="186892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07904" y="1844824"/>
            <a:ext cx="4912139"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hombres que proceden de acuerdo con sus propios</a:t>
            </a:r>
          </a:p>
          <a:p>
            <a:pPr algn="ctr"/>
            <a:r>
              <a:rPr lang="es-ES" sz="2400" b="1" dirty="0">
                <a:latin typeface="Arial" panose="020B0604020202020204" pitchFamily="34" charset="0"/>
                <a:cs typeface="Arial" panose="020B0604020202020204" pitchFamily="34" charset="0"/>
              </a:rPr>
              <a:t>rasgos fuertes de carácter, y rehúsan llevar el yugo con otros que han </a:t>
            </a:r>
            <a:r>
              <a:rPr lang="es-ES" sz="2400" b="1" dirty="0" smtClean="0">
                <a:latin typeface="Arial" panose="020B0604020202020204" pitchFamily="34" charset="0"/>
                <a:cs typeface="Arial" panose="020B0604020202020204" pitchFamily="34" charset="0"/>
              </a:rPr>
              <a:t>tenido larga </a:t>
            </a:r>
            <a:r>
              <a:rPr lang="es-ES" sz="2400" b="1" dirty="0">
                <a:latin typeface="Arial" panose="020B0604020202020204" pitchFamily="34" charset="0"/>
                <a:cs typeface="Arial" panose="020B0604020202020204" pitchFamily="34" charset="0"/>
              </a:rPr>
              <a:t>experiencia en la obra de Dios, llegarán a cegarse por la confianza </a:t>
            </a:r>
            <a:r>
              <a:rPr lang="es-ES" sz="2400" b="1" dirty="0" smtClean="0">
                <a:latin typeface="Arial" panose="020B0604020202020204" pitchFamily="34" charset="0"/>
                <a:cs typeface="Arial" panose="020B0604020202020204" pitchFamily="34" charset="0"/>
              </a:rPr>
              <a:t>propia, y </a:t>
            </a:r>
            <a:r>
              <a:rPr lang="es-ES" sz="2400" b="1" dirty="0">
                <a:latin typeface="Arial" panose="020B0604020202020204" pitchFamily="34" charset="0"/>
                <a:cs typeface="Arial" panose="020B0604020202020204" pitchFamily="34" charset="0"/>
              </a:rPr>
              <a:t>a incapacitarse para discernir entre lo falso y lo verdadero.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Es peligroso elegir a quienes se niegan a cooperar con los demás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571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11559" y="1628800"/>
            <a:ext cx="3960441"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Escuela Sabática es el principal sistema de educación religiosa de la</a:t>
            </a:r>
          </a:p>
          <a:p>
            <a:pPr algn="ctr"/>
            <a:r>
              <a:rPr lang="es-ES" sz="2400" b="1" dirty="0">
                <a:latin typeface="Arial" panose="020B0604020202020204" pitchFamily="34" charset="0"/>
                <a:cs typeface="Arial" panose="020B0604020202020204" pitchFamily="34" charset="0"/>
              </a:rPr>
              <a:t>Iglesia, y tiene cuatro propósitos: el estudio de las Escrituras, la confraternización,</a:t>
            </a:r>
          </a:p>
          <a:p>
            <a:pPr algn="ctr"/>
            <a:r>
              <a:rPr lang="es-ES" sz="2400" b="1" dirty="0">
                <a:latin typeface="Arial" panose="020B0604020202020204" pitchFamily="34" charset="0"/>
                <a:cs typeface="Arial" panose="020B0604020202020204" pitchFamily="34" charset="0"/>
              </a:rPr>
              <a:t>compartir la fe con la comunidad y dar énfasis a la misión mundial de la</a:t>
            </a:r>
          </a:p>
          <a:p>
            <a:pPr algn="ctr"/>
            <a:r>
              <a:rPr lang="es-ES" sz="2400" b="1" dirty="0">
                <a:latin typeface="Arial" panose="020B0604020202020204" pitchFamily="34" charset="0"/>
                <a:cs typeface="Arial" panose="020B0604020202020204" pitchFamily="34" charset="0"/>
              </a:rPr>
              <a:t>iglesia.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4939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5535" y="1262365"/>
            <a:ext cx="5760641"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departamento de la Escuela Sabática de la Asociación General es </a:t>
            </a:r>
            <a:r>
              <a:rPr lang="es-ES" sz="2400" b="1" dirty="0" smtClean="0">
                <a:latin typeface="Arial" panose="020B0604020202020204" pitchFamily="34" charset="0"/>
                <a:cs typeface="Arial" panose="020B0604020202020204" pitchFamily="34" charset="0"/>
              </a:rPr>
              <a:t>quien distribuye </a:t>
            </a:r>
            <a:r>
              <a:rPr lang="es-ES" sz="2400" b="1" dirty="0">
                <a:latin typeface="Arial" panose="020B0604020202020204" pitchFamily="34" charset="0"/>
                <a:cs typeface="Arial" panose="020B0604020202020204" pitchFamily="34" charset="0"/>
              </a:rPr>
              <a:t>las Guías de Estudio de la Biblia para la Escuela Sabática para todos </a:t>
            </a:r>
            <a:r>
              <a:rPr lang="es-ES" sz="2400" b="1" dirty="0" smtClean="0">
                <a:latin typeface="Arial" panose="020B0604020202020204" pitchFamily="34" charset="0"/>
                <a:cs typeface="Arial" panose="020B0604020202020204" pitchFamily="34" charset="0"/>
              </a:rPr>
              <a:t>los niveles</a:t>
            </a:r>
            <a:r>
              <a:rPr lang="es-ES" sz="2400" b="1" dirty="0">
                <a:latin typeface="Arial" panose="020B0604020202020204" pitchFamily="34" charset="0"/>
                <a:cs typeface="Arial" panose="020B0604020202020204" pitchFamily="34" charset="0"/>
              </a:rPr>
              <a:t>, provee materiales para los programas de la Escuela Sabática dentro del</a:t>
            </a:r>
          </a:p>
          <a:p>
            <a:pPr algn="ctr"/>
            <a:r>
              <a:rPr lang="es-ES" sz="2400" b="1" dirty="0">
                <a:latin typeface="Arial" panose="020B0604020202020204" pitchFamily="34" charset="0"/>
                <a:cs typeface="Arial" panose="020B0604020202020204" pitchFamily="34" charset="0"/>
              </a:rPr>
              <a:t>contexto de las diferentes culturas de las divisiones mundiales, provee </a:t>
            </a:r>
            <a:r>
              <a:rPr lang="es-ES" sz="2400" b="1" dirty="0" smtClean="0">
                <a:latin typeface="Arial" panose="020B0604020202020204" pitchFamily="34" charset="0"/>
                <a:cs typeface="Arial" panose="020B0604020202020204" pitchFamily="34" charset="0"/>
              </a:rPr>
              <a:t>recursos y </a:t>
            </a:r>
            <a:r>
              <a:rPr lang="es-ES" sz="2400" b="1" dirty="0">
                <a:latin typeface="Arial" panose="020B0604020202020204" pitchFamily="34" charset="0"/>
                <a:cs typeface="Arial" panose="020B0604020202020204" pitchFamily="34" charset="0"/>
              </a:rPr>
              <a:t>prepara sistemas de capacitación para los maestros de la Escuela Sabática, </a:t>
            </a:r>
            <a:r>
              <a:rPr lang="es-ES" sz="2400" b="1" dirty="0" smtClean="0">
                <a:latin typeface="Arial" panose="020B0604020202020204" pitchFamily="34" charset="0"/>
                <a:cs typeface="Arial" panose="020B0604020202020204" pitchFamily="34" charset="0"/>
              </a:rPr>
              <a:t>y promueve </a:t>
            </a:r>
            <a:r>
              <a:rPr lang="es-ES" sz="2400" b="1" dirty="0">
                <a:latin typeface="Arial" panose="020B0604020202020204" pitchFamily="34" charset="0"/>
                <a:cs typeface="Arial" panose="020B0604020202020204" pitchFamily="34" charset="0"/>
              </a:rPr>
              <a:t>las ofrendas de la Escuela Sabática para las misiones mundiales.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2462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628800"/>
            <a:ext cx="7992889" cy="3785652"/>
          </a:xfrm>
          <a:prstGeom prst="rect">
            <a:avLst/>
          </a:prstGeom>
          <a:noFill/>
        </p:spPr>
        <p:txBody>
          <a:bodyPr wrap="square" rtlCol="0">
            <a:spAutoFit/>
          </a:bodyPr>
          <a:lstStyle/>
          <a:p>
            <a:pPr algn="ctr"/>
            <a:r>
              <a:rPr lang="es-ES" sz="2400" b="1" i="1" dirty="0">
                <a:latin typeface="Arial" panose="020B0604020202020204" pitchFamily="34" charset="0"/>
                <a:cs typeface="Arial" panose="020B0604020202020204" pitchFamily="34" charset="0"/>
              </a:rPr>
              <a:t>“La Escuela Sabática es un importante ramo de la obra misionera, no solo porque da a jóvenes y ancianos un conocimiento de la Palabra de Dios, sino también porque despierta en ellos el amor por sus sagradas verdades y el </a:t>
            </a:r>
            <a:r>
              <a:rPr lang="es-ES" sz="2400" b="1" i="1" dirty="0" smtClean="0">
                <a:latin typeface="Arial" panose="020B0604020202020204" pitchFamily="34" charset="0"/>
                <a:cs typeface="Arial" panose="020B0604020202020204" pitchFamily="34" charset="0"/>
              </a:rPr>
              <a:t>deseo de </a:t>
            </a:r>
            <a:r>
              <a:rPr lang="es-ES" sz="2400" b="1" i="1" dirty="0">
                <a:latin typeface="Arial" panose="020B0604020202020204" pitchFamily="34" charset="0"/>
                <a:cs typeface="Arial" panose="020B0604020202020204" pitchFamily="34" charset="0"/>
              </a:rPr>
              <a:t>estudiarlas por sí mismos; y, sobre todo, les enseña a regular sus vidas por </a:t>
            </a:r>
            <a:r>
              <a:rPr lang="es-ES" sz="2400" b="1" i="1" dirty="0" smtClean="0">
                <a:latin typeface="Arial" panose="020B0604020202020204" pitchFamily="34" charset="0"/>
                <a:cs typeface="Arial" panose="020B0604020202020204" pitchFamily="34" charset="0"/>
              </a:rPr>
              <a:t>sus santas </a:t>
            </a:r>
            <a:r>
              <a:rPr lang="es-ES" sz="2400" b="1" i="1" dirty="0">
                <a:latin typeface="Arial" panose="020B0604020202020204" pitchFamily="34" charset="0"/>
                <a:cs typeface="Arial" panose="020B0604020202020204" pitchFamily="34" charset="0"/>
              </a:rPr>
              <a:t>enseñanzas</a:t>
            </a:r>
            <a:r>
              <a:rPr lang="es-ES" sz="2400" b="1" i="1" dirty="0" smtClean="0">
                <a:latin typeface="Arial" panose="020B0604020202020204" pitchFamily="34" charset="0"/>
                <a:cs typeface="Arial" panose="020B0604020202020204" pitchFamily="34" charset="0"/>
              </a:rPr>
              <a:t>”</a:t>
            </a:r>
          </a:p>
          <a:p>
            <a:pPr algn="ctr"/>
            <a:endParaRPr lang="es-ES" sz="2400" b="1" i="1" dirty="0">
              <a:latin typeface="Arial" panose="020B0604020202020204" pitchFamily="34" charset="0"/>
              <a:cs typeface="Arial" panose="020B0604020202020204" pitchFamily="34" charset="0"/>
            </a:endParaRPr>
          </a:p>
          <a:p>
            <a:pPr algn="ctr"/>
            <a:r>
              <a:rPr lang="es-ES" sz="2400" b="1" i="1" dirty="0" smtClean="0">
                <a:latin typeface="Arial" panose="020B0604020202020204" pitchFamily="34" charset="0"/>
                <a:cs typeface="Arial" panose="020B0604020202020204" pitchFamily="34" charset="0"/>
              </a:rPr>
              <a:t>(</a:t>
            </a:r>
            <a:r>
              <a:rPr lang="es-ES" sz="2400" b="1" i="1" dirty="0">
                <a:latin typeface="Arial" panose="020B0604020202020204" pitchFamily="34" charset="0"/>
                <a:cs typeface="Arial" panose="020B0604020202020204" pitchFamily="34" charset="0"/>
              </a:rPr>
              <a:t>Consejos sobre la obra de la Escuela Sabática, </a:t>
            </a:r>
            <a:endParaRPr lang="es-ES" sz="2400" b="1" i="1" dirty="0" smtClean="0">
              <a:latin typeface="Arial" panose="020B0604020202020204" pitchFamily="34" charset="0"/>
              <a:cs typeface="Arial" panose="020B0604020202020204" pitchFamily="34" charset="0"/>
            </a:endParaRPr>
          </a:p>
          <a:p>
            <a:pPr algn="ctr"/>
            <a:r>
              <a:rPr lang="es-ES" sz="2400" b="1" i="1" dirty="0" smtClean="0">
                <a:latin typeface="Arial" panose="020B0604020202020204" pitchFamily="34" charset="0"/>
                <a:cs typeface="Arial" panose="020B0604020202020204" pitchFamily="34" charset="0"/>
              </a:rPr>
              <a:t>pp</a:t>
            </a:r>
            <a:r>
              <a:rPr lang="es-ES" sz="2400" b="1" i="1" dirty="0">
                <a:latin typeface="Arial" panose="020B0604020202020204" pitchFamily="34" charset="0"/>
                <a:cs typeface="Arial" panose="020B0604020202020204" pitchFamily="34" charset="0"/>
              </a:rPr>
              <a:t>. 10, 11).</a:t>
            </a:r>
            <a:endParaRPr lang="pt-BR" sz="2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852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038" y="2132856"/>
            <a:ext cx="4680521"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Escuela Sabática, si es bien dirigida, es uno de los grandes instrumentos</a:t>
            </a:r>
          </a:p>
          <a:p>
            <a:pPr algn="ctr"/>
            <a:r>
              <a:rPr lang="es-ES" sz="2400" b="1" dirty="0">
                <a:latin typeface="Arial" panose="020B0604020202020204" pitchFamily="34" charset="0"/>
                <a:cs typeface="Arial" panose="020B0604020202020204" pitchFamily="34" charset="0"/>
              </a:rPr>
              <a:t>de Dios para traer almas al conocimiento de la verdad” (Consejos sobre la obra</a:t>
            </a:r>
          </a:p>
          <a:p>
            <a:pPr algn="ctr"/>
            <a:r>
              <a:rPr lang="es-ES" sz="2400" b="1" dirty="0">
                <a:latin typeface="Arial" panose="020B0604020202020204" pitchFamily="34" charset="0"/>
                <a:cs typeface="Arial" panose="020B0604020202020204" pitchFamily="34" charset="0"/>
              </a:rPr>
              <a:t>de la Escuela Sabática, p. 128).</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651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275856" y="1240377"/>
            <a:ext cx="5502118" cy="4493538"/>
          </a:xfrm>
          <a:prstGeom prst="rect">
            <a:avLst/>
          </a:prstGeom>
          <a:noFill/>
        </p:spPr>
        <p:txBody>
          <a:bodyPr wrap="square" rtlCol="0">
            <a:spAutoFit/>
          </a:bodyPr>
          <a:lstStyle/>
          <a:p>
            <a:pPr algn="ctr"/>
            <a:r>
              <a:rPr lang="es-ES" sz="2200" b="1" dirty="0">
                <a:latin typeface="Arial" panose="020B0604020202020204" pitchFamily="34" charset="0"/>
                <a:cs typeface="Arial" panose="020B0604020202020204" pitchFamily="34" charset="0"/>
              </a:rPr>
              <a:t>La iglesia elige </a:t>
            </a:r>
            <a:r>
              <a:rPr lang="es-ES" sz="2200" b="1" dirty="0" smtClean="0">
                <a:latin typeface="Arial" panose="020B0604020202020204" pitchFamily="34" charset="0"/>
                <a:cs typeface="Arial" panose="020B0604020202020204" pitchFamily="34" charset="0"/>
              </a:rPr>
              <a:t>a los </a:t>
            </a:r>
            <a:r>
              <a:rPr lang="es-ES" sz="2200" b="1" dirty="0">
                <a:latin typeface="Arial" panose="020B0604020202020204" pitchFamily="34" charset="0"/>
                <a:cs typeface="Arial" panose="020B0604020202020204" pitchFamily="34" charset="0"/>
              </a:rPr>
              <a:t>dirigentes y a los miembros de la comisión directiva de la Escuela </a:t>
            </a:r>
            <a:r>
              <a:rPr lang="es-ES" sz="2200" b="1" dirty="0" smtClean="0">
                <a:latin typeface="Arial" panose="020B0604020202020204" pitchFamily="34" charset="0"/>
                <a:cs typeface="Arial" panose="020B0604020202020204" pitchFamily="34" charset="0"/>
              </a:rPr>
              <a:t>Sabática. Los </a:t>
            </a:r>
            <a:r>
              <a:rPr lang="es-ES" sz="2200" b="1" dirty="0">
                <a:latin typeface="Arial" panose="020B0604020202020204" pitchFamily="34" charset="0"/>
                <a:cs typeface="Arial" panose="020B0604020202020204" pitchFamily="34" charset="0"/>
              </a:rPr>
              <a:t>dirigentes son: un director general, con uno o más vicedirectores; un secretario</a:t>
            </a:r>
          </a:p>
          <a:p>
            <a:pPr algn="ctr"/>
            <a:r>
              <a:rPr lang="es-ES" sz="2200" b="1" dirty="0">
                <a:latin typeface="Arial" panose="020B0604020202020204" pitchFamily="34" charset="0"/>
                <a:cs typeface="Arial" panose="020B0604020202020204" pitchFamily="34" charset="0"/>
              </a:rPr>
              <a:t>general, con uno o más vicesecretarios; un director por cada </a:t>
            </a:r>
            <a:r>
              <a:rPr lang="es-ES" sz="2200" b="1" dirty="0" smtClean="0">
                <a:latin typeface="Arial" panose="020B0604020202020204" pitchFamily="34" charset="0"/>
                <a:cs typeface="Arial" panose="020B0604020202020204" pitchFamily="34" charset="0"/>
              </a:rPr>
              <a:t>división, incluyendo </a:t>
            </a:r>
            <a:r>
              <a:rPr lang="es-ES" sz="2200" b="1" dirty="0">
                <a:latin typeface="Arial" panose="020B0604020202020204" pitchFamily="34" charset="0"/>
                <a:cs typeface="Arial" panose="020B0604020202020204" pitchFamily="34" charset="0"/>
              </a:rPr>
              <a:t>al director de la división de Adultos y al de la división de </a:t>
            </a:r>
            <a:r>
              <a:rPr lang="es-ES" sz="2200" b="1" dirty="0" smtClean="0">
                <a:latin typeface="Arial" panose="020B0604020202020204" pitchFamily="34" charset="0"/>
                <a:cs typeface="Arial" panose="020B0604020202020204" pitchFamily="34" charset="0"/>
              </a:rPr>
              <a:t>Extensión; un </a:t>
            </a:r>
            <a:r>
              <a:rPr lang="es-ES" sz="2200" b="1" dirty="0">
                <a:latin typeface="Arial" panose="020B0604020202020204" pitchFamily="34" charset="0"/>
                <a:cs typeface="Arial" panose="020B0604020202020204" pitchFamily="34" charset="0"/>
              </a:rPr>
              <a:t>coordinador del Ministerio del Niño, y/o de la Escuela Cristiana de </a:t>
            </a:r>
            <a:r>
              <a:rPr lang="es-ES" sz="2200" b="1" dirty="0" smtClean="0">
                <a:latin typeface="Arial" panose="020B0604020202020204" pitchFamily="34" charset="0"/>
                <a:cs typeface="Arial" panose="020B0604020202020204" pitchFamily="34" charset="0"/>
              </a:rPr>
              <a:t>Vacaciones; y </a:t>
            </a:r>
            <a:r>
              <a:rPr lang="es-ES" sz="2200" b="1" dirty="0">
                <a:latin typeface="Arial" panose="020B0604020202020204" pitchFamily="34" charset="0"/>
                <a:cs typeface="Arial" panose="020B0604020202020204" pitchFamily="34" charset="0"/>
              </a:rPr>
              <a:t>un director del fondo de inversión.</a:t>
            </a:r>
            <a:endParaRPr lang="pt-BR" sz="2200" b="1" dirty="0">
              <a:latin typeface="Arial" panose="020B0604020202020204" pitchFamily="34" charset="0"/>
              <a:cs typeface="Arial" panose="020B0604020202020204" pitchFamily="34" charset="0"/>
            </a:endParaRPr>
          </a:p>
        </p:txBody>
      </p:sp>
      <p:sp>
        <p:nvSpPr>
          <p:cNvPr id="3" name="CaixaDeTexto 2"/>
          <p:cNvSpPr txBox="1"/>
          <p:nvPr/>
        </p:nvSpPr>
        <p:spPr>
          <a:xfrm>
            <a:off x="3275856" y="404664"/>
            <a:ext cx="547260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Oficiales de la comisión directiva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5008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563887" y="1484784"/>
            <a:ext cx="4896544" cy="3170099"/>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Los dirigentes, los maestros y todos los miembros de la Escuela Sabática</a:t>
            </a:r>
          </a:p>
          <a:p>
            <a:pPr algn="ctr"/>
            <a:r>
              <a:rPr lang="es-ES" sz="2000" b="1" dirty="0">
                <a:latin typeface="Arial" panose="020B0604020202020204" pitchFamily="34" charset="0"/>
                <a:cs typeface="Arial" panose="020B0604020202020204" pitchFamily="34" charset="0"/>
              </a:rPr>
              <a:t>deben cooperar con los otros departamentos de la iglesia en todas las </a:t>
            </a:r>
            <a:r>
              <a:rPr lang="es-ES" sz="2000" b="1" dirty="0" smtClean="0">
                <a:latin typeface="Arial" panose="020B0604020202020204" pitchFamily="34" charset="0"/>
                <a:cs typeface="Arial" panose="020B0604020202020204" pitchFamily="34" charset="0"/>
              </a:rPr>
              <a:t>actividades misioneras </a:t>
            </a:r>
            <a:r>
              <a:rPr lang="es-ES" sz="2000" b="1" dirty="0">
                <a:latin typeface="Arial" panose="020B0604020202020204" pitchFamily="34" charset="0"/>
                <a:cs typeface="Arial" panose="020B0604020202020204" pitchFamily="34" charset="0"/>
              </a:rPr>
              <a:t>y programas en favor de la salvación de las almas y, al </a:t>
            </a:r>
            <a:r>
              <a:rPr lang="es-ES" sz="2000" b="1" dirty="0" smtClean="0">
                <a:latin typeface="Arial" panose="020B0604020202020204" pitchFamily="34" charset="0"/>
                <a:cs typeface="Arial" panose="020B0604020202020204" pitchFamily="34" charset="0"/>
              </a:rPr>
              <a:t>mismo tiempo</a:t>
            </a:r>
            <a:r>
              <a:rPr lang="es-ES" sz="2000" b="1" dirty="0">
                <a:latin typeface="Arial" panose="020B0604020202020204" pitchFamily="34" charset="0"/>
                <a:cs typeface="Arial" panose="020B0604020202020204" pitchFamily="34" charset="0"/>
              </a:rPr>
              <a:t>, realizar un vigoroso evangelismo a través de las clases de la </a:t>
            </a:r>
            <a:r>
              <a:rPr lang="es-ES" sz="2000" b="1" dirty="0" smtClean="0">
                <a:latin typeface="Arial" panose="020B0604020202020204" pitchFamily="34" charset="0"/>
                <a:cs typeface="Arial" panose="020B0604020202020204" pitchFamily="34" charset="0"/>
              </a:rPr>
              <a:t>Escuela Sabática </a:t>
            </a:r>
            <a:r>
              <a:rPr lang="es-ES" sz="2000" b="1" dirty="0">
                <a:latin typeface="Arial" panose="020B0604020202020204" pitchFamily="34" charset="0"/>
                <a:cs typeface="Arial" panose="020B0604020202020204" pitchFamily="34" charset="0"/>
              </a:rPr>
              <a:t>regular y otras </a:t>
            </a:r>
            <a:r>
              <a:rPr lang="es-ES" sz="2000" b="1" dirty="0" smtClean="0">
                <a:latin typeface="Arial" panose="020B0604020202020204" pitchFamily="34" charset="0"/>
                <a:cs typeface="Arial" panose="020B0604020202020204" pitchFamily="34" charset="0"/>
              </a:rPr>
              <a:t>actividades…</a:t>
            </a:r>
            <a:endParaRPr lang="pt-BR" sz="2000" b="1" dirty="0">
              <a:latin typeface="Arial" panose="020B0604020202020204" pitchFamily="34" charset="0"/>
              <a:cs typeface="Arial" panose="020B0604020202020204" pitchFamily="34" charset="0"/>
            </a:endParaRPr>
          </a:p>
        </p:txBody>
      </p:sp>
      <p:sp>
        <p:nvSpPr>
          <p:cNvPr id="5" name="CaixaDeTexto 4"/>
          <p:cNvSpPr txBox="1"/>
          <p:nvPr/>
        </p:nvSpPr>
        <p:spPr>
          <a:xfrm>
            <a:off x="3275856" y="404664"/>
            <a:ext cx="547260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Oficiales de la comisión directiva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2800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91879" y="1308824"/>
            <a:ext cx="5040560" cy="3416320"/>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…tales </a:t>
            </a:r>
            <a:r>
              <a:rPr lang="es-ES" sz="2400" b="1" dirty="0">
                <a:latin typeface="Arial" panose="020B0604020202020204" pitchFamily="34" charset="0"/>
                <a:cs typeface="Arial" panose="020B0604020202020204" pitchFamily="34" charset="0"/>
              </a:rPr>
              <a:t>como los Días de Decisión, las </a:t>
            </a:r>
            <a:r>
              <a:rPr lang="es-ES" sz="2400" b="1" dirty="0" smtClean="0">
                <a:latin typeface="Arial" panose="020B0604020202020204" pitchFamily="34" charset="0"/>
                <a:cs typeface="Arial" panose="020B0604020202020204" pitchFamily="34" charset="0"/>
              </a:rPr>
              <a:t>clases bíblicas </a:t>
            </a:r>
            <a:r>
              <a:rPr lang="es-ES" sz="2400" b="1" dirty="0">
                <a:latin typeface="Arial" panose="020B0604020202020204" pitchFamily="34" charset="0"/>
                <a:cs typeface="Arial" panose="020B0604020202020204" pitchFamily="34" charset="0"/>
              </a:rPr>
              <a:t>dirigidas por los pastores, el Día de las Visitas, las Escuelas Cristianas </a:t>
            </a:r>
            <a:r>
              <a:rPr lang="es-ES" sz="2400" b="1" dirty="0" smtClean="0">
                <a:latin typeface="Arial" panose="020B0604020202020204" pitchFamily="34" charset="0"/>
                <a:cs typeface="Arial" panose="020B0604020202020204" pitchFamily="34" charset="0"/>
              </a:rPr>
              <a:t>de Vacaciones </a:t>
            </a:r>
            <a:r>
              <a:rPr lang="es-ES" sz="2400" b="1" dirty="0">
                <a:latin typeface="Arial" panose="020B0604020202020204" pitchFamily="34" charset="0"/>
                <a:cs typeface="Arial" panose="020B0604020202020204" pitchFamily="34" charset="0"/>
              </a:rPr>
              <a:t>y las Escuelas Sabáticas Filiales, incluyendo las reuniones de </a:t>
            </a:r>
            <a:r>
              <a:rPr lang="es-ES" sz="2400" b="1" dirty="0" smtClean="0">
                <a:latin typeface="Arial" panose="020B0604020202020204" pitchFamily="34" charset="0"/>
                <a:cs typeface="Arial" panose="020B0604020202020204" pitchFamily="34" charset="0"/>
              </a:rPr>
              <a:t>barrios y </a:t>
            </a:r>
            <a:r>
              <a:rPr lang="es-ES" sz="2400" b="1" dirty="0">
                <a:latin typeface="Arial" panose="020B0604020202020204" pitchFamily="34" charset="0"/>
                <a:cs typeface="Arial" panose="020B0604020202020204" pitchFamily="34" charset="0"/>
              </a:rPr>
              <a:t>los programas de “La hora de la historia”.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275856" y="404664"/>
            <a:ext cx="547260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Oficiales de la comisión directiva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939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275857" y="1196752"/>
            <a:ext cx="5472606" cy="4708981"/>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La comisión directiva de la Escuela Sabática es el cuerpo administrativo de</a:t>
            </a:r>
          </a:p>
          <a:p>
            <a:pPr algn="ctr"/>
            <a:r>
              <a:rPr lang="es-ES" sz="2000" b="1" dirty="0">
                <a:latin typeface="Arial" panose="020B0604020202020204" pitchFamily="34" charset="0"/>
                <a:cs typeface="Arial" panose="020B0604020202020204" pitchFamily="34" charset="0"/>
              </a:rPr>
              <a:t>la Escuela Sabática. Se compone del director general (que actúa como presidente</a:t>
            </a:r>
            <a:r>
              <a:rPr lang="es-ES" sz="2000" b="1" dirty="0" smtClean="0">
                <a:latin typeface="Arial" panose="020B0604020202020204" pitchFamily="34" charset="0"/>
                <a:cs typeface="Arial" panose="020B0604020202020204" pitchFamily="34" charset="0"/>
              </a:rPr>
              <a:t>), los </a:t>
            </a:r>
            <a:r>
              <a:rPr lang="es-ES" sz="2000" b="1" dirty="0">
                <a:latin typeface="Arial" panose="020B0604020202020204" pitchFamily="34" charset="0"/>
                <a:cs typeface="Arial" panose="020B0604020202020204" pitchFamily="34" charset="0"/>
              </a:rPr>
              <a:t>vicedirectores generales, el secretario general (que actúa como </a:t>
            </a:r>
            <a:r>
              <a:rPr lang="es-ES" sz="2000" b="1" dirty="0" smtClean="0">
                <a:latin typeface="Arial" panose="020B0604020202020204" pitchFamily="34" charset="0"/>
                <a:cs typeface="Arial" panose="020B0604020202020204" pitchFamily="34" charset="0"/>
              </a:rPr>
              <a:t>secretario de </a:t>
            </a:r>
            <a:r>
              <a:rPr lang="es-ES" sz="2000" b="1" dirty="0">
                <a:latin typeface="Arial" panose="020B0604020202020204" pitchFamily="34" charset="0"/>
                <a:cs typeface="Arial" panose="020B0604020202020204" pitchFamily="34" charset="0"/>
              </a:rPr>
              <a:t>la comisión directiva), los vicesecretarios, los directores de las diferentes </a:t>
            </a:r>
            <a:r>
              <a:rPr lang="es-ES" sz="2000" b="1" dirty="0" smtClean="0">
                <a:latin typeface="Arial" panose="020B0604020202020204" pitchFamily="34" charset="0"/>
                <a:cs typeface="Arial" panose="020B0604020202020204" pitchFamily="34" charset="0"/>
              </a:rPr>
              <a:t>divisiones, el </a:t>
            </a:r>
            <a:r>
              <a:rPr lang="es-ES" sz="2000" b="1" dirty="0">
                <a:latin typeface="Arial" panose="020B0604020202020204" pitchFamily="34" charset="0"/>
                <a:cs typeface="Arial" panose="020B0604020202020204" pitchFamily="34" charset="0"/>
              </a:rPr>
              <a:t>director del Fondo de Inversión, el director de Ministerio </a:t>
            </a:r>
            <a:r>
              <a:rPr lang="es-ES" sz="2000" b="1" dirty="0" smtClean="0">
                <a:latin typeface="Arial" panose="020B0604020202020204" pitchFamily="34" charset="0"/>
                <a:cs typeface="Arial" panose="020B0604020202020204" pitchFamily="34" charset="0"/>
              </a:rPr>
              <a:t>Personal, el </a:t>
            </a:r>
            <a:r>
              <a:rPr lang="es-ES" sz="2000" b="1" dirty="0">
                <a:latin typeface="Arial" panose="020B0604020202020204" pitchFamily="34" charset="0"/>
                <a:cs typeface="Arial" panose="020B0604020202020204" pitchFamily="34" charset="0"/>
              </a:rPr>
              <a:t>coordinador del Ministerio del Niño y/o el director de la Escuela Cristiana</a:t>
            </a:r>
          </a:p>
          <a:p>
            <a:pPr algn="ctr"/>
            <a:r>
              <a:rPr lang="es-ES" sz="2000" b="1" dirty="0">
                <a:latin typeface="Arial" panose="020B0604020202020204" pitchFamily="34" charset="0"/>
                <a:cs typeface="Arial" panose="020B0604020202020204" pitchFamily="34" charset="0"/>
              </a:rPr>
              <a:t>de Vacaciones, un anciano (designado por la Junta Directiva de la iglesia o por</a:t>
            </a:r>
          </a:p>
          <a:p>
            <a:pPr algn="ctr"/>
            <a:r>
              <a:rPr lang="es-ES" sz="2000" b="1" dirty="0">
                <a:latin typeface="Arial" panose="020B0604020202020204" pitchFamily="34" charset="0"/>
                <a:cs typeface="Arial" panose="020B0604020202020204" pitchFamily="34" charset="0"/>
              </a:rPr>
              <a:t>la comisión de ancianos) y el pastor.</a:t>
            </a:r>
            <a:endParaRPr lang="pt-BR" sz="2000" b="1" dirty="0">
              <a:latin typeface="Arial" panose="020B0604020202020204" pitchFamily="34" charset="0"/>
              <a:cs typeface="Arial" panose="020B0604020202020204" pitchFamily="34" charset="0"/>
            </a:endParaRPr>
          </a:p>
        </p:txBody>
      </p:sp>
      <p:sp>
        <p:nvSpPr>
          <p:cNvPr id="5" name="CaixaDeTexto 4"/>
          <p:cNvSpPr txBox="1"/>
          <p:nvPr/>
        </p:nvSpPr>
        <p:spPr>
          <a:xfrm>
            <a:off x="3275856" y="404664"/>
            <a:ext cx="547260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Oficiales de la comisión directiva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4620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5534" y="2348880"/>
            <a:ext cx="5256586"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Tan pronto como sea posible después de la elección de los dirigentes, </a:t>
            </a:r>
            <a:r>
              <a:rPr lang="es-ES" sz="2400" b="1" dirty="0" smtClean="0">
                <a:latin typeface="Arial" panose="020B0604020202020204" pitchFamily="34" charset="0"/>
                <a:cs typeface="Arial" panose="020B0604020202020204" pitchFamily="34" charset="0"/>
              </a:rPr>
              <a:t>el director </a:t>
            </a:r>
            <a:r>
              <a:rPr lang="es-ES" sz="2400" b="1" dirty="0">
                <a:latin typeface="Arial" panose="020B0604020202020204" pitchFamily="34" charset="0"/>
                <a:cs typeface="Arial" panose="020B0604020202020204" pitchFamily="34" charset="0"/>
              </a:rPr>
              <a:t>general debe convocar a una reunión de la comisión directiva de la</a:t>
            </a:r>
          </a:p>
          <a:p>
            <a:pPr algn="ctr"/>
            <a:r>
              <a:rPr lang="es-ES" sz="2400" b="1" dirty="0">
                <a:latin typeface="Arial" panose="020B0604020202020204" pitchFamily="34" charset="0"/>
                <a:cs typeface="Arial" panose="020B0604020202020204" pitchFamily="34" charset="0"/>
              </a:rPr>
              <a:t>Escuela Sabática, a fin de nombrar a los oficiales adicionales que se </a:t>
            </a:r>
            <a:r>
              <a:rPr lang="es-ES" sz="2400" b="1" dirty="0" smtClean="0">
                <a:latin typeface="Arial" panose="020B0604020202020204" pitchFamily="34" charset="0"/>
                <a:cs typeface="Arial" panose="020B0604020202020204" pitchFamily="34" charset="0"/>
              </a:rPr>
              <a:t>necesiten para </a:t>
            </a:r>
            <a:r>
              <a:rPr lang="es-ES" sz="2400" b="1" dirty="0">
                <a:latin typeface="Arial" panose="020B0604020202020204" pitchFamily="34" charset="0"/>
                <a:cs typeface="Arial" panose="020B0604020202020204" pitchFamily="34" charset="0"/>
              </a:rPr>
              <a:t>las diversas divisiones de la Escuela Sabática (que no son miembros de la</a:t>
            </a:r>
          </a:p>
          <a:p>
            <a:pPr algn="ctr"/>
            <a:r>
              <a:rPr lang="es-ES" sz="2400" b="1" dirty="0">
                <a:latin typeface="Arial" panose="020B0604020202020204" pitchFamily="34" charset="0"/>
                <a:cs typeface="Arial" panose="020B0604020202020204" pitchFamily="34" charset="0"/>
              </a:rPr>
              <a:t>comisión directiva),</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9628" y="1340768"/>
            <a:ext cx="547260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Oficiales de la comisión directiva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990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6596" y="2564904"/>
            <a:ext cx="4608513" cy="2308324"/>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Tales </a:t>
            </a:r>
            <a:r>
              <a:rPr lang="es-ES" sz="2400" b="1" dirty="0">
                <a:latin typeface="Arial" panose="020B0604020202020204" pitchFamily="34" charset="0"/>
                <a:cs typeface="Arial" panose="020B0604020202020204" pitchFamily="34" charset="0"/>
              </a:rPr>
              <a:t>como: directores asociados y secretarios de las </a:t>
            </a:r>
            <a:r>
              <a:rPr lang="es-ES" sz="2400" b="1" dirty="0" smtClean="0">
                <a:latin typeface="Arial" panose="020B0604020202020204" pitchFamily="34" charset="0"/>
                <a:cs typeface="Arial" panose="020B0604020202020204" pitchFamily="34" charset="0"/>
              </a:rPr>
              <a:t>diferentes divisiones </a:t>
            </a:r>
            <a:r>
              <a:rPr lang="es-ES" sz="2400" b="1" dirty="0">
                <a:latin typeface="Arial" panose="020B0604020202020204" pitchFamily="34" charset="0"/>
                <a:cs typeface="Arial" panose="020B0604020202020204" pitchFamily="34" charset="0"/>
              </a:rPr>
              <a:t>de la Escuela Sabática, directores de música, pianistas, organistas </a:t>
            </a:r>
            <a:r>
              <a:rPr lang="es-ES" sz="2400" b="1" dirty="0" smtClean="0">
                <a:latin typeface="Arial" panose="020B0604020202020204" pitchFamily="34" charset="0"/>
                <a:cs typeface="Arial" panose="020B0604020202020204" pitchFamily="34" charset="0"/>
              </a:rPr>
              <a:t>y recepcionistas</a:t>
            </a:r>
            <a:r>
              <a:rPr lang="es-ES" sz="2400" b="1" dirty="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9628" y="1340768"/>
            <a:ext cx="547260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Oficiales de la comisión directiva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3777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275856" y="2060848"/>
            <a:ext cx="4912139"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No es seguro elegir</a:t>
            </a:r>
          </a:p>
          <a:p>
            <a:pPr algn="ctr"/>
            <a:r>
              <a:rPr lang="es-ES" sz="2400" b="1" dirty="0">
                <a:latin typeface="Arial" panose="020B0604020202020204" pitchFamily="34" charset="0"/>
                <a:cs typeface="Arial" panose="020B0604020202020204" pitchFamily="34" charset="0"/>
              </a:rPr>
              <a:t>a los tales como dirigentes de la iglesia; porque seguirían su propio juicio </a:t>
            </a:r>
            <a:r>
              <a:rPr lang="es-ES" sz="2400" b="1" dirty="0" smtClean="0">
                <a:latin typeface="Arial" panose="020B0604020202020204" pitchFamily="34" charset="0"/>
                <a:cs typeface="Arial" panose="020B0604020202020204" pitchFamily="34" charset="0"/>
              </a:rPr>
              <a:t>y plan</a:t>
            </a:r>
            <a:r>
              <a:rPr lang="es-ES" sz="2400" b="1" dirty="0">
                <a:latin typeface="Arial" panose="020B0604020202020204" pitchFamily="34" charset="0"/>
                <a:cs typeface="Arial" panose="020B0604020202020204" pitchFamily="34" charset="0"/>
              </a:rPr>
              <a:t>, sin importarles el juicio de sus hermanos.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Es peligroso elegir a quienes se niegan a cooperar con los demás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444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83008" y="2276872"/>
            <a:ext cx="4608513"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Además de los dirigentes mencionados en el párrafo anterior, la comisión</a:t>
            </a:r>
          </a:p>
          <a:p>
            <a:pPr algn="ctr"/>
            <a:r>
              <a:rPr lang="es-ES" sz="2400" b="1" dirty="0">
                <a:latin typeface="Arial" panose="020B0604020202020204" pitchFamily="34" charset="0"/>
                <a:cs typeface="Arial" panose="020B0604020202020204" pitchFamily="34" charset="0"/>
              </a:rPr>
              <a:t>directiva de la Escuela Sabática nombra a los maestros de las clases de todas </a:t>
            </a:r>
            <a:r>
              <a:rPr lang="es-ES" sz="2400" b="1" dirty="0" smtClean="0">
                <a:latin typeface="Arial" panose="020B0604020202020204" pitchFamily="34" charset="0"/>
                <a:cs typeface="Arial" panose="020B0604020202020204" pitchFamily="34" charset="0"/>
              </a:rPr>
              <a:t>las divisiones</a:t>
            </a:r>
            <a:r>
              <a:rPr lang="es-ES" sz="2400" b="1" dirty="0">
                <a:latin typeface="Arial" panose="020B0604020202020204" pitchFamily="34" charset="0"/>
                <a:cs typeface="Arial" panose="020B0604020202020204" pitchFamily="34" charset="0"/>
              </a:rPr>
              <a:t>, nombramientos que deben ser luego aprobados por la Junta Directiva</a:t>
            </a:r>
          </a:p>
          <a:p>
            <a:pPr algn="ctr"/>
            <a:r>
              <a:rPr lang="es-ES" sz="2400" b="1" dirty="0">
                <a:latin typeface="Arial" panose="020B0604020202020204" pitchFamily="34" charset="0"/>
                <a:cs typeface="Arial" panose="020B0604020202020204" pitchFamily="34" charset="0"/>
              </a:rPr>
              <a:t>de la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9628" y="1340768"/>
            <a:ext cx="547260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Oficiales de la comisión directiva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5662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19872" y="1196752"/>
            <a:ext cx="5256585" cy="4401205"/>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En vista de la importancia de mantener la integridad de </a:t>
            </a:r>
            <a:r>
              <a:rPr lang="es-ES" sz="2000" b="1" dirty="0" smtClean="0">
                <a:latin typeface="Arial" panose="020B0604020202020204" pitchFamily="34" charset="0"/>
                <a:cs typeface="Arial" panose="020B0604020202020204" pitchFamily="34" charset="0"/>
              </a:rPr>
              <a:t>las verdades </a:t>
            </a:r>
            <a:r>
              <a:rPr lang="es-ES" sz="2000" b="1" dirty="0">
                <a:latin typeface="Arial" panose="020B0604020202020204" pitchFamily="34" charset="0"/>
                <a:cs typeface="Arial" panose="020B0604020202020204" pitchFamily="34" charset="0"/>
              </a:rPr>
              <a:t>que se enseñan y de mantener una alta calidad de enseñanza, </a:t>
            </a:r>
            <a:r>
              <a:rPr lang="es-ES" sz="2000" b="1" dirty="0" smtClean="0">
                <a:latin typeface="Arial" panose="020B0604020202020204" pitchFamily="34" charset="0"/>
                <a:cs typeface="Arial" panose="020B0604020202020204" pitchFamily="34" charset="0"/>
              </a:rPr>
              <a:t>debe ejercerse </a:t>
            </a:r>
            <a:r>
              <a:rPr lang="es-ES" sz="2000" b="1" dirty="0">
                <a:latin typeface="Arial" panose="020B0604020202020204" pitchFamily="34" charset="0"/>
                <a:cs typeface="Arial" panose="020B0604020202020204" pitchFamily="34" charset="0"/>
              </a:rPr>
              <a:t>gran cuidado en la elección de los maestros de la Escuela Sabática.</a:t>
            </a:r>
          </a:p>
          <a:p>
            <a:pPr algn="ctr"/>
            <a:r>
              <a:rPr lang="es-ES" sz="2000" b="1" dirty="0">
                <a:latin typeface="Arial" panose="020B0604020202020204" pitchFamily="34" charset="0"/>
                <a:cs typeface="Arial" panose="020B0604020202020204" pitchFamily="34" charset="0"/>
              </a:rPr>
              <a:t>Es aconsejable consultar con los directores de las divisiones, particularmente cuando se están seleccionando los maestros para las divisiones infantiles. Todos</a:t>
            </a:r>
          </a:p>
          <a:p>
            <a:pPr algn="ctr"/>
            <a:r>
              <a:rPr lang="es-ES" sz="2000" b="1" dirty="0">
                <a:latin typeface="Arial" panose="020B0604020202020204" pitchFamily="34" charset="0"/>
                <a:cs typeface="Arial" panose="020B0604020202020204" pitchFamily="34" charset="0"/>
              </a:rPr>
              <a:t>los maestros deben ser miembros regulares de la iglesia local y estar en </a:t>
            </a:r>
            <a:r>
              <a:rPr lang="es-ES" sz="2000" b="1" dirty="0" smtClean="0">
                <a:latin typeface="Arial" panose="020B0604020202020204" pitchFamily="34" charset="0"/>
                <a:cs typeface="Arial" panose="020B0604020202020204" pitchFamily="34" charset="0"/>
              </a:rPr>
              <a:t>plena comunión </a:t>
            </a:r>
            <a:r>
              <a:rPr lang="es-ES" sz="2000" b="1" dirty="0">
                <a:latin typeface="Arial" panose="020B0604020202020204" pitchFamily="34" charset="0"/>
                <a:cs typeface="Arial" panose="020B0604020202020204" pitchFamily="34" charset="0"/>
              </a:rPr>
              <a:t>con ella.</a:t>
            </a:r>
            <a:endParaRPr lang="pt-BR" sz="2000" b="1" dirty="0">
              <a:latin typeface="Arial" panose="020B0604020202020204" pitchFamily="34" charset="0"/>
              <a:cs typeface="Arial" panose="020B0604020202020204" pitchFamily="34" charset="0"/>
            </a:endParaRPr>
          </a:p>
        </p:txBody>
      </p:sp>
      <p:sp>
        <p:nvSpPr>
          <p:cNvPr id="5" name="CaixaDeTexto 4"/>
          <p:cNvSpPr txBox="1"/>
          <p:nvPr/>
        </p:nvSpPr>
        <p:spPr>
          <a:xfrm>
            <a:off x="3311860" y="308429"/>
            <a:ext cx="547260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Oficiales de la comisión directiva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668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35896" y="1196752"/>
            <a:ext cx="4968551"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comisión directiva de la Escuela Sabática es responsable por el éxito de</a:t>
            </a:r>
          </a:p>
          <a:p>
            <a:pPr algn="ctr"/>
            <a:r>
              <a:rPr lang="es-ES" sz="2400" b="1" dirty="0">
                <a:latin typeface="Arial" panose="020B0604020202020204" pitchFamily="34" charset="0"/>
                <a:cs typeface="Arial" panose="020B0604020202020204" pitchFamily="34" charset="0"/>
              </a:rPr>
              <a:t>toda la Escuela Sabática, a través del liderazgo de su presidente, que es el director</a:t>
            </a:r>
          </a:p>
          <a:p>
            <a:pPr algn="ctr"/>
            <a:r>
              <a:rPr lang="es-ES" sz="2400" b="1" dirty="0">
                <a:latin typeface="Arial" panose="020B0604020202020204" pitchFamily="34" charset="0"/>
                <a:cs typeface="Arial" panose="020B0604020202020204" pitchFamily="34" charset="0"/>
              </a:rPr>
              <a:t>general. La comisión directiva debe reunirse regularmente, según sea necesario,</a:t>
            </a:r>
          </a:p>
          <a:p>
            <a:pPr algn="ctr"/>
            <a:r>
              <a:rPr lang="es-ES" sz="2400" b="1" dirty="0">
                <a:latin typeface="Arial" panose="020B0604020202020204" pitchFamily="34" charset="0"/>
                <a:cs typeface="Arial" panose="020B0604020202020204" pitchFamily="34" charset="0"/>
              </a:rPr>
              <a:t>para coordinar adecuadamente el programa de todas las divisiones.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311860" y="308429"/>
            <a:ext cx="547260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Oficiales de la comisión directiva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52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1628800"/>
            <a:ext cx="4896543" cy="3416320"/>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Debe, también</a:t>
            </a:r>
            <a:r>
              <a:rPr lang="es-ES" sz="2400" b="1" dirty="0">
                <a:latin typeface="Arial" panose="020B0604020202020204" pitchFamily="34" charset="0"/>
                <a:cs typeface="Arial" panose="020B0604020202020204" pitchFamily="34" charset="0"/>
              </a:rPr>
              <a:t>, asegurarse que los materiales y los programas de ayuda, incluyendo la</a:t>
            </a:r>
          </a:p>
          <a:p>
            <a:pPr algn="ctr"/>
            <a:r>
              <a:rPr lang="es-ES" sz="2400" b="1" dirty="0">
                <a:latin typeface="Arial" panose="020B0604020202020204" pitchFamily="34" charset="0"/>
                <a:cs typeface="Arial" panose="020B0604020202020204" pitchFamily="34" charset="0"/>
              </a:rPr>
              <a:t>Guía de Estudio de la Biblia para la Escuela Sabática preparada por la Asociación</a:t>
            </a:r>
          </a:p>
          <a:p>
            <a:pPr algn="ctr"/>
            <a:r>
              <a:rPr lang="es-ES" sz="2400" b="1" dirty="0">
                <a:latin typeface="Arial" panose="020B0604020202020204" pitchFamily="34" charset="0"/>
                <a:cs typeface="Arial" panose="020B0604020202020204" pitchFamily="34" charset="0"/>
              </a:rPr>
              <a:t>General, estén disponibles en suficiente cantidad y en el tiempo apropiado.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311860" y="308429"/>
            <a:ext cx="5472607"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Oficiales de la comisión directiva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8476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99563" y="1844824"/>
            <a:ext cx="4176463"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director general,</a:t>
            </a:r>
          </a:p>
          <a:p>
            <a:pPr algn="ctr"/>
            <a:r>
              <a:rPr lang="es-ES" sz="2400" b="1" dirty="0">
                <a:latin typeface="Arial" panose="020B0604020202020204" pitchFamily="34" charset="0"/>
                <a:cs typeface="Arial" panose="020B0604020202020204" pitchFamily="34" charset="0"/>
              </a:rPr>
              <a:t>o superintendente, es el principal oficial de la Escuela Sabática, y debe </a:t>
            </a:r>
            <a:r>
              <a:rPr lang="es-ES" sz="2400" b="1" dirty="0" smtClean="0">
                <a:latin typeface="Arial" panose="020B0604020202020204" pitchFamily="34" charset="0"/>
                <a:cs typeface="Arial" panose="020B0604020202020204" pitchFamily="34" charset="0"/>
              </a:rPr>
              <a:t>comenzar a </a:t>
            </a:r>
            <a:r>
              <a:rPr lang="es-ES" sz="2400" b="1" dirty="0">
                <a:latin typeface="Arial" panose="020B0604020202020204" pitchFamily="34" charset="0"/>
                <a:cs typeface="Arial" panose="020B0604020202020204" pitchFamily="34" charset="0"/>
              </a:rPr>
              <a:t>hacer planes para el funcionamiento armonioso y eficaz de la escuela </a:t>
            </a:r>
            <a:r>
              <a:rPr lang="es-ES" sz="2400" b="1" dirty="0" smtClean="0">
                <a:latin typeface="Arial" panose="020B0604020202020204" pitchFamily="34" charset="0"/>
                <a:cs typeface="Arial" panose="020B0604020202020204" pitchFamily="34" charset="0"/>
              </a:rPr>
              <a:t>tan pronto </a:t>
            </a:r>
            <a:r>
              <a:rPr lang="es-ES" sz="2400" b="1" dirty="0">
                <a:latin typeface="Arial" panose="020B0604020202020204" pitchFamily="34" charset="0"/>
                <a:cs typeface="Arial" panose="020B0604020202020204" pitchFamily="34" charset="0"/>
              </a:rPr>
              <a:t>como sea elegido.</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3419872" y="404664"/>
            <a:ext cx="5328591"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general y otros oficiales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092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91878" y="1484784"/>
            <a:ext cx="5256585"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superintendente debe apoyar los planes y el énfasis</a:t>
            </a:r>
          </a:p>
          <a:p>
            <a:pPr algn="ctr"/>
            <a:r>
              <a:rPr lang="es-ES" sz="2400" b="1" dirty="0">
                <a:latin typeface="Arial" panose="020B0604020202020204" pitchFamily="34" charset="0"/>
                <a:cs typeface="Arial" panose="020B0604020202020204" pitchFamily="34" charset="0"/>
              </a:rPr>
              <a:t>del departamento de Escuela Sabática de la Asociación; se espera que actúe de</a:t>
            </a:r>
          </a:p>
          <a:p>
            <a:pPr algn="ctr"/>
            <a:r>
              <a:rPr lang="es-ES" sz="2400" b="1" dirty="0">
                <a:latin typeface="Arial" panose="020B0604020202020204" pitchFamily="34" charset="0"/>
                <a:cs typeface="Arial" panose="020B0604020202020204" pitchFamily="34" charset="0"/>
              </a:rPr>
              <a:t>acuerdo con las decisiones de la comisión directiva de la Escuela Sabática en </a:t>
            </a:r>
            <a:r>
              <a:rPr lang="es-ES" sz="2400" b="1" dirty="0" smtClean="0">
                <a:latin typeface="Arial" panose="020B0604020202020204" pitchFamily="34" charset="0"/>
                <a:cs typeface="Arial" panose="020B0604020202020204" pitchFamily="34" charset="0"/>
              </a:rPr>
              <a:t>lo referente </a:t>
            </a:r>
            <a:r>
              <a:rPr lang="es-ES" sz="2400" b="1" dirty="0">
                <a:latin typeface="Arial" panose="020B0604020202020204" pitchFamily="34" charset="0"/>
                <a:cs typeface="Arial" panose="020B0604020202020204" pitchFamily="34" charset="0"/>
              </a:rPr>
              <a:t>a su funcionamiento. La iglesia puede elegir uno o más vicedirectores</a:t>
            </a:r>
          </a:p>
          <a:p>
            <a:pPr algn="ctr"/>
            <a:r>
              <a:rPr lang="es-ES" sz="2400" b="1" dirty="0">
                <a:latin typeface="Arial" panose="020B0604020202020204" pitchFamily="34" charset="0"/>
                <a:cs typeface="Arial" panose="020B0604020202020204" pitchFamily="34" charset="0"/>
              </a:rPr>
              <a:t>generales.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general y otros oficiales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753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1628800"/>
            <a:ext cx="4824537"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 debe preparar el Informe Trimestral en el formulario oficial</a:t>
            </a:r>
          </a:p>
          <a:p>
            <a:pPr algn="ctr"/>
            <a:r>
              <a:rPr lang="es-ES" sz="2400" b="1" dirty="0">
                <a:latin typeface="Arial" panose="020B0604020202020204" pitchFamily="34" charset="0"/>
                <a:cs typeface="Arial" panose="020B0604020202020204" pitchFamily="34" charset="0"/>
              </a:rPr>
              <a:t>inmediatamente después del último sábado del trimestre, y enviarlo antes de la</a:t>
            </a:r>
          </a:p>
          <a:p>
            <a:pPr algn="ctr"/>
            <a:r>
              <a:rPr lang="es-ES" sz="2400" b="1" dirty="0">
                <a:latin typeface="Arial" panose="020B0604020202020204" pitchFamily="34" charset="0"/>
                <a:cs typeface="Arial" panose="020B0604020202020204" pitchFamily="34" charset="0"/>
              </a:rPr>
              <a:t>fecha establecida al director del departamento de Escuela Sabática y Ministerio</a:t>
            </a:r>
          </a:p>
          <a:p>
            <a:pPr algn="ctr"/>
            <a:r>
              <a:rPr lang="es-ES" sz="2400" b="1" dirty="0">
                <a:latin typeface="Arial" panose="020B0604020202020204" pitchFamily="34" charset="0"/>
                <a:cs typeface="Arial" panose="020B0604020202020204" pitchFamily="34" charset="0"/>
              </a:rPr>
              <a:t>Personal de la Asociación.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general y otros oficiales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85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67545" y="2204864"/>
            <a:ext cx="4392488"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Debe guardar una copia en el archivo permanente</a:t>
            </a:r>
          </a:p>
          <a:p>
            <a:pPr algn="ctr"/>
            <a:r>
              <a:rPr lang="es-ES" sz="2400" b="1" dirty="0">
                <a:latin typeface="Arial" panose="020B0604020202020204" pitchFamily="34" charset="0"/>
                <a:cs typeface="Arial" panose="020B0604020202020204" pitchFamily="34" charset="0"/>
              </a:rPr>
              <a:t>de la Secretaría, y entregar copias al director general de la Escuela Sabática y</a:t>
            </a:r>
          </a:p>
          <a:p>
            <a:pPr algn="ctr"/>
            <a:r>
              <a:rPr lang="es-ES" sz="2400" b="1" dirty="0">
                <a:latin typeface="Arial" panose="020B0604020202020204" pitchFamily="34" charset="0"/>
                <a:cs typeface="Arial" panose="020B0604020202020204" pitchFamily="34" charset="0"/>
              </a:rPr>
              <a:t>al pastor de la iglesia. Lo debe presentar también en la reunión trimestral de</a:t>
            </a:r>
          </a:p>
          <a:p>
            <a:pPr algn="ctr"/>
            <a:r>
              <a:rPr lang="es-ES" sz="2400" b="1" dirty="0">
                <a:latin typeface="Arial" panose="020B0604020202020204" pitchFamily="34" charset="0"/>
                <a:cs typeface="Arial" panose="020B0604020202020204" pitchFamily="34" charset="0"/>
              </a:rPr>
              <a:t>negocios de la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general y otros oficiales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6231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67545" y="1628800"/>
            <a:ext cx="4392488"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 del Fondo de Inversión promociona el plan del Fondo de Inversión</a:t>
            </a:r>
          </a:p>
          <a:p>
            <a:pPr algn="ctr"/>
            <a:r>
              <a:rPr lang="es-ES" sz="2400" b="1" dirty="0">
                <a:latin typeface="Arial" panose="020B0604020202020204" pitchFamily="34" charset="0"/>
                <a:cs typeface="Arial" panose="020B0604020202020204" pitchFamily="34" charset="0"/>
              </a:rPr>
              <a:t>para apoyo de las misiones. Anima a los miembros de todas las divisiones</a:t>
            </a:r>
          </a:p>
          <a:p>
            <a:pPr algn="ctr"/>
            <a:r>
              <a:rPr lang="es-ES" sz="2400" b="1" dirty="0">
                <a:latin typeface="Arial" panose="020B0604020202020204" pitchFamily="34" charset="0"/>
                <a:cs typeface="Arial" panose="020B0604020202020204" pitchFamily="34" charset="0"/>
              </a:rPr>
              <a:t>de la Escuela Sabática a realizar actividades de inversión, manteniendo a </a:t>
            </a:r>
            <a:r>
              <a:rPr lang="es-ES" sz="2400" b="1" dirty="0" smtClean="0">
                <a:latin typeface="Arial" panose="020B0604020202020204" pitchFamily="34" charset="0"/>
                <a:cs typeface="Arial" panose="020B0604020202020204" pitchFamily="34" charset="0"/>
              </a:rPr>
              <a:t>todos los </a:t>
            </a:r>
            <a:r>
              <a:rPr lang="es-ES" sz="2400" b="1" dirty="0">
                <a:latin typeface="Arial" panose="020B0604020202020204" pitchFamily="34" charset="0"/>
                <a:cs typeface="Arial" panose="020B0604020202020204" pitchFamily="34" charset="0"/>
              </a:rPr>
              <a:t>miembros informados del progreso.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general y otros oficiales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5739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67545" y="1628800"/>
            <a:ext cx="4392488"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director de la Escuela Cristiana de Vacaciones organiza, promociona</a:t>
            </a:r>
          </a:p>
          <a:p>
            <a:pPr algn="ctr"/>
            <a:r>
              <a:rPr lang="es-ES" sz="2400" b="1" dirty="0">
                <a:latin typeface="Arial" panose="020B0604020202020204" pitchFamily="34" charset="0"/>
                <a:cs typeface="Arial" panose="020B0604020202020204" pitchFamily="34" charset="0"/>
              </a:rPr>
              <a:t>y pone en marcha el evangelismo a la comunidad a través del programa anual</a:t>
            </a:r>
          </a:p>
          <a:p>
            <a:pPr algn="ctr"/>
            <a:r>
              <a:rPr lang="es-ES" sz="2400" b="1" dirty="0">
                <a:latin typeface="Arial" panose="020B0604020202020204" pitchFamily="34" charset="0"/>
                <a:cs typeface="Arial" panose="020B0604020202020204" pitchFamily="34" charset="0"/>
              </a:rPr>
              <a:t>de la Escuela Cristiana de Vacaciones. En algunas iglesias, esta actividad </a:t>
            </a:r>
            <a:r>
              <a:rPr lang="es-ES" sz="2400" b="1" dirty="0" smtClean="0">
                <a:latin typeface="Arial" panose="020B0604020202020204" pitchFamily="34" charset="0"/>
                <a:cs typeface="Arial" panose="020B0604020202020204" pitchFamily="34" charset="0"/>
              </a:rPr>
              <a:t>puede asignarse </a:t>
            </a:r>
            <a:r>
              <a:rPr lang="es-ES" sz="2400" b="1" dirty="0">
                <a:latin typeface="Arial" panose="020B0604020202020204" pitchFamily="34" charset="0"/>
                <a:cs typeface="Arial" panose="020B0604020202020204" pitchFamily="34" charset="0"/>
              </a:rPr>
              <a:t>al coordinador del Ministerio del Niño.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general y otros oficiales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84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35896" y="980728"/>
            <a:ext cx="4753956"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elección de dirigentes es importante para la prosperidad de la iglesia, </a:t>
            </a:r>
            <a:r>
              <a:rPr lang="es-ES" sz="2400" b="1" dirty="0" smtClean="0">
                <a:latin typeface="Arial" panose="020B0604020202020204" pitchFamily="34" charset="0"/>
                <a:cs typeface="Arial" panose="020B0604020202020204" pitchFamily="34" charset="0"/>
              </a:rPr>
              <a:t>y debe </a:t>
            </a:r>
            <a:r>
              <a:rPr lang="es-ES" sz="2400" b="1" dirty="0">
                <a:latin typeface="Arial" panose="020B0604020202020204" pitchFamily="34" charset="0"/>
                <a:cs typeface="Arial" panose="020B0604020202020204" pitchFamily="34" charset="0"/>
              </a:rPr>
              <a:t>ejercerse el mayor cuidado al llamar a hombres y a mujeres a </a:t>
            </a:r>
            <a:r>
              <a:rPr lang="es-ES" sz="2400" b="1" dirty="0" smtClean="0">
                <a:latin typeface="Arial" panose="020B0604020202020204" pitchFamily="34" charset="0"/>
                <a:cs typeface="Arial" panose="020B0604020202020204" pitchFamily="34" charset="0"/>
              </a:rPr>
              <a:t>posiciones de </a:t>
            </a:r>
            <a:r>
              <a:rPr lang="es-ES" sz="2400" b="1" dirty="0">
                <a:latin typeface="Arial" panose="020B0604020202020204" pitchFamily="34" charset="0"/>
                <a:cs typeface="Arial" panose="020B0604020202020204" pitchFamily="34" charset="0"/>
              </a:rPr>
              <a:t>sagrada responsabilidad.</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71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95935" y="1628800"/>
            <a:ext cx="4752529"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 fácil para el enemigo </a:t>
            </a:r>
            <a:r>
              <a:rPr lang="es-ES" sz="2400" b="1" dirty="0" smtClean="0">
                <a:latin typeface="Arial" panose="020B0604020202020204" pitchFamily="34" charset="0"/>
                <a:cs typeface="Arial" panose="020B0604020202020204" pitchFamily="34" charset="0"/>
              </a:rPr>
              <a:t>trabajar por </a:t>
            </a:r>
            <a:r>
              <a:rPr lang="es-ES" sz="2400" b="1" dirty="0">
                <a:latin typeface="Arial" panose="020B0604020202020204" pitchFamily="34" charset="0"/>
                <a:cs typeface="Arial" panose="020B0604020202020204" pitchFamily="34" charset="0"/>
              </a:rPr>
              <a:t>medio de los que, aunque necesitan consejo ellos mismos a cada </a:t>
            </a:r>
            <a:r>
              <a:rPr lang="es-ES" sz="2400" b="1" dirty="0" smtClean="0">
                <a:latin typeface="Arial" panose="020B0604020202020204" pitchFamily="34" charset="0"/>
                <a:cs typeface="Arial" panose="020B0604020202020204" pitchFamily="34" charset="0"/>
              </a:rPr>
              <a:t>momento, emprenden </a:t>
            </a:r>
            <a:r>
              <a:rPr lang="es-ES" sz="2400" b="1" dirty="0">
                <a:latin typeface="Arial" panose="020B0604020202020204" pitchFamily="34" charset="0"/>
                <a:cs typeface="Arial" panose="020B0604020202020204" pitchFamily="34" charset="0"/>
              </a:rPr>
              <a:t>el cuidado de las almas confiados en su propia fuerza, sin </a:t>
            </a:r>
            <a:r>
              <a:rPr lang="es-ES" sz="2400" b="1" dirty="0" smtClean="0">
                <a:latin typeface="Arial" panose="020B0604020202020204" pitchFamily="34" charset="0"/>
                <a:cs typeface="Arial" panose="020B0604020202020204" pitchFamily="34" charset="0"/>
              </a:rPr>
              <a:t>haber aprendido </a:t>
            </a:r>
            <a:r>
              <a:rPr lang="es-ES" sz="2400" b="1" dirty="0">
                <a:latin typeface="Arial" panose="020B0604020202020204" pitchFamily="34" charset="0"/>
                <a:cs typeface="Arial" panose="020B0604020202020204" pitchFamily="34" charset="0"/>
              </a:rPr>
              <a:t>la humildad de Cristo” (Los hechos de los apóstoles, p. 226; véanse también</a:t>
            </a:r>
          </a:p>
          <a:p>
            <a:pPr algn="ctr"/>
            <a:r>
              <a:rPr lang="es-ES" sz="2400" b="1" dirty="0">
                <a:latin typeface="Arial" panose="020B0604020202020204" pitchFamily="34" charset="0"/>
                <a:cs typeface="Arial" panose="020B0604020202020204" pitchFamily="34" charset="0"/>
              </a:rPr>
              <a:t>las pp. 115-117 de este Manual).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Es peligroso elegir a quienes se niegan a cooperar con los demás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022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91551" y="1772816"/>
            <a:ext cx="4392488"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comisión directiva de la Escuela Sabática, en consulta con los líderes,</a:t>
            </a:r>
          </a:p>
          <a:p>
            <a:pPr algn="ctr"/>
            <a:r>
              <a:rPr lang="es-ES" sz="2400" b="1" dirty="0">
                <a:latin typeface="Arial" panose="020B0604020202020204" pitchFamily="34" charset="0"/>
                <a:cs typeface="Arial" panose="020B0604020202020204" pitchFamily="34" charset="0"/>
              </a:rPr>
              <a:t>puede nombrar a un director de música para la Escuela Sabática. Como una </a:t>
            </a:r>
            <a:r>
              <a:rPr lang="es-ES" sz="2400" b="1" dirty="0" smtClean="0">
                <a:latin typeface="Arial" panose="020B0604020202020204" pitchFamily="34" charset="0"/>
                <a:cs typeface="Arial" panose="020B0604020202020204" pitchFamily="34" charset="0"/>
              </a:rPr>
              <a:t>expresión de </a:t>
            </a:r>
            <a:r>
              <a:rPr lang="es-ES" sz="2400" b="1" dirty="0">
                <a:latin typeface="Arial" panose="020B0604020202020204" pitchFamily="34" charset="0"/>
                <a:cs typeface="Arial" panose="020B0604020202020204" pitchFamily="34" charset="0"/>
              </a:rPr>
              <a:t>adoración, la música debería glorificar a Dios.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general y otros oficiales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190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67944" y="1196752"/>
            <a:ext cx="4392488"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cantantes y otros</a:t>
            </a:r>
          </a:p>
          <a:p>
            <a:pPr algn="ctr"/>
            <a:r>
              <a:rPr lang="es-ES" sz="2400" b="1" dirty="0">
                <a:latin typeface="Arial" panose="020B0604020202020204" pitchFamily="34" charset="0"/>
                <a:cs typeface="Arial" panose="020B0604020202020204" pitchFamily="34" charset="0"/>
              </a:rPr>
              <a:t>músicos deben ser escogidos con tanto cuidado como los que van a </a:t>
            </a:r>
            <a:r>
              <a:rPr lang="es-ES" sz="2400" b="1" dirty="0" smtClean="0">
                <a:latin typeface="Arial" panose="020B0604020202020204" pitchFamily="34" charset="0"/>
                <a:cs typeface="Arial" panose="020B0604020202020204" pitchFamily="34" charset="0"/>
              </a:rPr>
              <a:t>desarrollar otras </a:t>
            </a:r>
            <a:r>
              <a:rPr lang="es-ES" sz="2400" b="1" dirty="0">
                <a:latin typeface="Arial" panose="020B0604020202020204" pitchFamily="34" charset="0"/>
                <a:cs typeface="Arial" panose="020B0604020202020204" pitchFamily="34" charset="0"/>
              </a:rPr>
              <a:t>partes del culto de la Escuela Sabática, y deben ser medidos por las </a:t>
            </a:r>
            <a:r>
              <a:rPr lang="es-ES" sz="2400" b="1" dirty="0" smtClean="0">
                <a:latin typeface="Arial" panose="020B0604020202020204" pitchFamily="34" charset="0"/>
                <a:cs typeface="Arial" panose="020B0604020202020204" pitchFamily="34" charset="0"/>
              </a:rPr>
              <a:t>mismas normas </a:t>
            </a:r>
            <a:r>
              <a:rPr lang="es-ES" sz="2400" b="1" dirty="0">
                <a:latin typeface="Arial" panose="020B0604020202020204" pitchFamily="34" charset="0"/>
                <a:cs typeface="Arial" panose="020B0604020202020204" pitchFamily="34" charset="0"/>
              </a:rPr>
              <a:t>(véanse las pp. 91, 92, 145, 146). La comisión también puede </a:t>
            </a:r>
            <a:r>
              <a:rPr lang="es-ES" sz="2400" b="1" dirty="0" smtClean="0">
                <a:latin typeface="Arial" panose="020B0604020202020204" pitchFamily="34" charset="0"/>
                <a:cs typeface="Arial" panose="020B0604020202020204" pitchFamily="34" charset="0"/>
              </a:rPr>
              <a:t>designar pianistas </a:t>
            </a:r>
            <a:r>
              <a:rPr lang="es-ES" sz="2400" b="1" dirty="0">
                <a:latin typeface="Arial" panose="020B0604020202020204" pitchFamily="34" charset="0"/>
                <a:cs typeface="Arial" panose="020B0604020202020204" pitchFamily="34" charset="0"/>
              </a:rPr>
              <a:t>y organistas para las divisiones.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general y otros oficiales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172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56639" y="1844824"/>
            <a:ext cx="4392488"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Junta Directiva de la</a:t>
            </a:r>
          </a:p>
          <a:p>
            <a:pPr algn="ctr"/>
            <a:r>
              <a:rPr lang="es-ES" sz="2400" b="1" dirty="0">
                <a:latin typeface="Arial" panose="020B0604020202020204" pitchFamily="34" charset="0"/>
                <a:cs typeface="Arial" panose="020B0604020202020204" pitchFamily="34" charset="0"/>
              </a:rPr>
              <a:t>iglesia debe elegir a un director para cada una de las divisiones de la Escuela Sabática. La comisión directiva de la Escuela Sabática debe nombrar todos </a:t>
            </a:r>
            <a:r>
              <a:rPr lang="es-ES" sz="2400" b="1" dirty="0" smtClean="0">
                <a:latin typeface="Arial" panose="020B0604020202020204" pitchFamily="34" charset="0"/>
                <a:cs typeface="Arial" panose="020B0604020202020204" pitchFamily="34" charset="0"/>
              </a:rPr>
              <a:t>los vicedirectores </a:t>
            </a:r>
            <a:r>
              <a:rPr lang="es-ES" sz="2400" b="1" dirty="0">
                <a:latin typeface="Arial" panose="020B0604020202020204" pitchFamily="34" charset="0"/>
                <a:cs typeface="Arial" panose="020B0604020202020204" pitchFamily="34" charset="0"/>
              </a:rPr>
              <a:t>que se necesiten.</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Líderes de las divisiones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9649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00321" y="1515556"/>
            <a:ext cx="5020151" cy="3785652"/>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En el Manual de la Escuela Sabática, que </a:t>
            </a:r>
            <a:r>
              <a:rPr lang="es-ES" sz="2000" b="1" dirty="0" smtClean="0">
                <a:latin typeface="Arial" panose="020B0604020202020204" pitchFamily="34" charset="0"/>
                <a:cs typeface="Arial" panose="020B0604020202020204" pitchFamily="34" charset="0"/>
              </a:rPr>
              <a:t>puede ser </a:t>
            </a:r>
            <a:r>
              <a:rPr lang="es-ES" sz="2000" b="1" dirty="0">
                <a:latin typeface="Arial" panose="020B0604020202020204" pitchFamily="34" charset="0"/>
                <a:cs typeface="Arial" panose="020B0604020202020204" pitchFamily="34" charset="0"/>
              </a:rPr>
              <a:t>obtenido a través del director del departamento de Escuela Sabática de </a:t>
            </a:r>
            <a:r>
              <a:rPr lang="es-ES" sz="2000" b="1" dirty="0" smtClean="0">
                <a:latin typeface="Arial" panose="020B0604020202020204" pitchFamily="34" charset="0"/>
                <a:cs typeface="Arial" panose="020B0604020202020204" pitchFamily="34" charset="0"/>
              </a:rPr>
              <a:t>la Asociación </a:t>
            </a:r>
            <a:r>
              <a:rPr lang="es-ES" sz="2000" b="1" dirty="0">
                <a:latin typeface="Arial" panose="020B0604020202020204" pitchFamily="34" charset="0"/>
                <a:cs typeface="Arial" panose="020B0604020202020204" pitchFamily="34" charset="0"/>
              </a:rPr>
              <a:t>o en el Servicio Educacional Hogar y Salud, se encuentra más </a:t>
            </a:r>
            <a:r>
              <a:rPr lang="es-ES" sz="2000" b="1" dirty="0" smtClean="0">
                <a:latin typeface="Arial" panose="020B0604020202020204" pitchFamily="34" charset="0"/>
                <a:cs typeface="Arial" panose="020B0604020202020204" pitchFamily="34" charset="0"/>
              </a:rPr>
              <a:t>información sobre </a:t>
            </a:r>
            <a:r>
              <a:rPr lang="es-ES" sz="2000" b="1" dirty="0">
                <a:latin typeface="Arial" panose="020B0604020202020204" pitchFamily="34" charset="0"/>
                <a:cs typeface="Arial" panose="020B0604020202020204" pitchFamily="34" charset="0"/>
              </a:rPr>
              <a:t>la edad de los alumnos de cada división, comenzando desde la</a:t>
            </a:r>
          </a:p>
          <a:p>
            <a:pPr algn="ctr"/>
            <a:r>
              <a:rPr lang="es-ES" sz="2000" b="1" dirty="0">
                <a:latin typeface="Arial" panose="020B0604020202020204" pitchFamily="34" charset="0"/>
                <a:cs typeface="Arial" panose="020B0604020202020204" pitchFamily="34" charset="0"/>
              </a:rPr>
              <a:t>división de Cuna hasta la de Adultos y la división de Extensión, que cuida de</a:t>
            </a:r>
          </a:p>
          <a:p>
            <a:pPr algn="ctr"/>
            <a:r>
              <a:rPr lang="es-ES" sz="2000" b="1" dirty="0">
                <a:latin typeface="Arial" panose="020B0604020202020204" pitchFamily="34" charset="0"/>
                <a:cs typeface="Arial" panose="020B0604020202020204" pitchFamily="34" charset="0"/>
              </a:rPr>
              <a:t>aquellos que no pueden asistir a la Escuela Sabática.</a:t>
            </a:r>
            <a:endParaRPr lang="pt-BR" sz="20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Líderes de las divisiones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4997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19872" y="1279788"/>
            <a:ext cx="5338594" cy="4093428"/>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La comisión directiva de la Escuela </a:t>
            </a:r>
            <a:r>
              <a:rPr lang="es-ES" sz="2000" b="1" dirty="0" smtClean="0">
                <a:latin typeface="Arial" panose="020B0604020202020204" pitchFamily="34" charset="0"/>
                <a:cs typeface="Arial" panose="020B0604020202020204" pitchFamily="34" charset="0"/>
              </a:rPr>
              <a:t>Sabática elige </a:t>
            </a:r>
            <a:r>
              <a:rPr lang="es-ES" sz="2000" b="1" dirty="0">
                <a:latin typeface="Arial" panose="020B0604020202020204" pitchFamily="34" charset="0"/>
                <a:cs typeface="Arial" panose="020B0604020202020204" pitchFamily="34" charset="0"/>
              </a:rPr>
              <a:t>a todos los maestros de las diferentes divisiones para servir por </a:t>
            </a:r>
            <a:r>
              <a:rPr lang="es-ES" sz="2000" b="1" dirty="0" smtClean="0">
                <a:latin typeface="Arial" panose="020B0604020202020204" pitchFamily="34" charset="0"/>
                <a:cs typeface="Arial" panose="020B0604020202020204" pitchFamily="34" charset="0"/>
              </a:rPr>
              <a:t>un año</a:t>
            </a:r>
            <a:r>
              <a:rPr lang="es-ES" sz="2000" b="1" dirty="0">
                <a:latin typeface="Arial" panose="020B0604020202020204" pitchFamily="34" charset="0"/>
                <a:cs typeface="Arial" panose="020B0604020202020204" pitchFamily="34" charset="0"/>
              </a:rPr>
              <a:t>, pero la Junta Directiva de la iglesia debe aprobarlos. Los maestros deben</a:t>
            </a:r>
          </a:p>
          <a:p>
            <a:pPr algn="ctr"/>
            <a:r>
              <a:rPr lang="es-ES" sz="2000" b="1" dirty="0">
                <a:latin typeface="Arial" panose="020B0604020202020204" pitchFamily="34" charset="0"/>
                <a:cs typeface="Arial" panose="020B0604020202020204" pitchFamily="34" charset="0"/>
              </a:rPr>
              <a:t>tener aptitudes para enseñar e interesarse en estudiar maneras de </a:t>
            </a:r>
            <a:r>
              <a:rPr lang="es-ES" sz="2000" b="1" dirty="0" smtClean="0">
                <a:latin typeface="Arial" panose="020B0604020202020204" pitchFamily="34" charset="0"/>
                <a:cs typeface="Arial" panose="020B0604020202020204" pitchFamily="34" charset="0"/>
              </a:rPr>
              <a:t>incrementar su </a:t>
            </a:r>
            <a:r>
              <a:rPr lang="es-ES" sz="2000" b="1" dirty="0">
                <a:latin typeface="Arial" panose="020B0604020202020204" pitchFamily="34" charset="0"/>
                <a:cs typeface="Arial" panose="020B0604020202020204" pitchFamily="34" charset="0"/>
              </a:rPr>
              <a:t>capacidad de enseñanza. Deben ser diligentes en su preparación, regulares y</a:t>
            </a:r>
          </a:p>
          <a:p>
            <a:pPr algn="ctr"/>
            <a:r>
              <a:rPr lang="es-ES" sz="2000" b="1" dirty="0">
                <a:latin typeface="Arial" panose="020B0604020202020204" pitchFamily="34" charset="0"/>
                <a:cs typeface="Arial" panose="020B0604020202020204" pitchFamily="34" charset="0"/>
              </a:rPr>
              <a:t>puntuales en la asistencia, y un ejemplo para la clase en el estudio diario de </a:t>
            </a:r>
            <a:r>
              <a:rPr lang="es-ES" sz="2000" b="1" dirty="0" smtClean="0">
                <a:latin typeface="Arial" panose="020B0604020202020204" pitchFamily="34" charset="0"/>
                <a:cs typeface="Arial" panose="020B0604020202020204" pitchFamily="34" charset="0"/>
              </a:rPr>
              <a:t>la Guía </a:t>
            </a:r>
            <a:r>
              <a:rPr lang="es-ES" sz="2000" b="1" dirty="0">
                <a:latin typeface="Arial" panose="020B0604020202020204" pitchFamily="34" charset="0"/>
                <a:cs typeface="Arial" panose="020B0604020202020204" pitchFamily="34" charset="0"/>
              </a:rPr>
              <a:t>de Estudio de la Biblia para la Escuela Sabática.</a:t>
            </a:r>
            <a:endParaRPr lang="pt-BR" sz="20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Maestros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0416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575281"/>
            <a:ext cx="4414460"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Debe hacerse un esfuerzo especial en la selección de maestros para los</a:t>
            </a:r>
          </a:p>
          <a:p>
            <a:pPr algn="ctr"/>
            <a:r>
              <a:rPr lang="es-ES" sz="2400" b="1" dirty="0">
                <a:latin typeface="Arial" panose="020B0604020202020204" pitchFamily="34" charset="0"/>
                <a:cs typeface="Arial" panose="020B0604020202020204" pitchFamily="34" charset="0"/>
              </a:rPr>
              <a:t>niños y los jóvenes, entre aquellos miembros que tienen especial interés en </a:t>
            </a:r>
            <a:r>
              <a:rPr lang="es-ES" sz="2400" b="1" dirty="0" smtClean="0">
                <a:latin typeface="Arial" panose="020B0604020202020204" pitchFamily="34" charset="0"/>
                <a:cs typeface="Arial" panose="020B0604020202020204" pitchFamily="34" charset="0"/>
              </a:rPr>
              <a:t>ellos y </a:t>
            </a:r>
            <a:r>
              <a:rPr lang="es-ES" sz="2400" b="1" dirty="0">
                <a:latin typeface="Arial" panose="020B0604020202020204" pitchFamily="34" charset="0"/>
                <a:cs typeface="Arial" panose="020B0604020202020204" pitchFamily="34" charset="0"/>
              </a:rPr>
              <a:t>la capacidad de satisfacer sus necesidades.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Maestros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977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11560" y="1772816"/>
            <a:ext cx="4032449"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Todos los que están involucrados en</a:t>
            </a:r>
          </a:p>
          <a:p>
            <a:pPr algn="ctr"/>
            <a:r>
              <a:rPr lang="es-ES" sz="2400" b="1" dirty="0">
                <a:latin typeface="Arial" panose="020B0604020202020204" pitchFamily="34" charset="0"/>
                <a:cs typeface="Arial" panose="020B0604020202020204" pitchFamily="34" charset="0"/>
              </a:rPr>
              <a:t>el trabajo con niños deben cumplir con las normativas y los requisitos legales</a:t>
            </a:r>
          </a:p>
          <a:p>
            <a:pPr algn="ctr"/>
            <a:r>
              <a:rPr lang="es-ES" sz="2400" b="1" dirty="0">
                <a:latin typeface="Arial" panose="020B0604020202020204" pitchFamily="34" charset="0"/>
                <a:cs typeface="Arial" panose="020B0604020202020204" pitchFamily="34" charset="0"/>
              </a:rPr>
              <a:t>y eclesiásticos, como por ejemplo la verificación de antecedentes o certificaciones.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Maestros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547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67543" y="1556792"/>
            <a:ext cx="5184577" cy="4832092"/>
          </a:xfrm>
          <a:prstGeom prst="rect">
            <a:avLst/>
          </a:prstGeom>
          <a:noFill/>
        </p:spPr>
        <p:txBody>
          <a:bodyPr wrap="square" rtlCol="0">
            <a:spAutoFit/>
          </a:bodyPr>
          <a:lstStyle/>
          <a:p>
            <a:pPr algn="ctr"/>
            <a:r>
              <a:rPr lang="es-ES" sz="2200" b="1" dirty="0">
                <a:latin typeface="Arial" panose="020B0604020202020204" pitchFamily="34" charset="0"/>
                <a:cs typeface="Arial" panose="020B0604020202020204" pitchFamily="34" charset="0"/>
              </a:rPr>
              <a:t>Los dirigentes de la iglesia local deben consultar con la Asociación, </a:t>
            </a:r>
            <a:r>
              <a:rPr lang="es-ES" sz="2200" b="1" dirty="0" smtClean="0">
                <a:latin typeface="Arial" panose="020B0604020202020204" pitchFamily="34" charset="0"/>
                <a:cs typeface="Arial" panose="020B0604020202020204" pitchFamily="34" charset="0"/>
              </a:rPr>
              <a:t>que determinará </a:t>
            </a:r>
            <a:r>
              <a:rPr lang="es-ES" sz="2200" b="1" dirty="0">
                <a:latin typeface="Arial" panose="020B0604020202020204" pitchFamily="34" charset="0"/>
                <a:cs typeface="Arial" panose="020B0604020202020204" pitchFamily="34" charset="0"/>
              </a:rPr>
              <a:t>y asesorará en cuanto a qué verificación de antecedentes y </a:t>
            </a:r>
            <a:r>
              <a:rPr lang="es-ES" sz="2200" b="1" dirty="0" smtClean="0">
                <a:latin typeface="Arial" panose="020B0604020202020204" pitchFamily="34" charset="0"/>
                <a:cs typeface="Arial" panose="020B0604020202020204" pitchFamily="34" charset="0"/>
              </a:rPr>
              <a:t>certificaciones están </a:t>
            </a:r>
            <a:r>
              <a:rPr lang="es-ES" sz="2200" b="1" dirty="0">
                <a:latin typeface="Arial" panose="020B0604020202020204" pitchFamily="34" charset="0"/>
                <a:cs typeface="Arial" panose="020B0604020202020204" pitchFamily="34" charset="0"/>
              </a:rPr>
              <a:t>disponibles o se requieren. Debe animarse a todos los maestros </a:t>
            </a:r>
            <a:r>
              <a:rPr lang="es-ES" sz="2200" b="1" dirty="0" smtClean="0">
                <a:latin typeface="Arial" panose="020B0604020202020204" pitchFamily="34" charset="0"/>
                <a:cs typeface="Arial" panose="020B0604020202020204" pitchFamily="34" charset="0"/>
              </a:rPr>
              <a:t>a participar </a:t>
            </a:r>
            <a:r>
              <a:rPr lang="es-ES" sz="2200" b="1" dirty="0">
                <a:latin typeface="Arial" panose="020B0604020202020204" pitchFamily="34" charset="0"/>
                <a:cs typeface="Arial" panose="020B0604020202020204" pitchFamily="34" charset="0"/>
              </a:rPr>
              <a:t>en el curso de preparación para maestros publicado por la </a:t>
            </a:r>
            <a:r>
              <a:rPr lang="es-ES" sz="2200" b="1" dirty="0" smtClean="0">
                <a:latin typeface="Arial" panose="020B0604020202020204" pitchFamily="34" charset="0"/>
                <a:cs typeface="Arial" panose="020B0604020202020204" pitchFamily="34" charset="0"/>
              </a:rPr>
              <a:t>Asociación General </a:t>
            </a:r>
            <a:r>
              <a:rPr lang="es-ES" sz="2200" b="1" dirty="0">
                <a:latin typeface="Arial" panose="020B0604020202020204" pitchFamily="34" charset="0"/>
                <a:cs typeface="Arial" panose="020B0604020202020204" pitchFamily="34" charset="0"/>
              </a:rPr>
              <a:t>y/o por la División, que puede conseguirse a través del departamento</a:t>
            </a:r>
          </a:p>
          <a:p>
            <a:pPr algn="ctr"/>
            <a:r>
              <a:rPr lang="es-ES" sz="2200" b="1" dirty="0">
                <a:latin typeface="Arial" panose="020B0604020202020204" pitchFamily="34" charset="0"/>
                <a:cs typeface="Arial" panose="020B0604020202020204" pitchFamily="34" charset="0"/>
              </a:rPr>
              <a:t>de Escuela Sabática de la Asociación (véase Notas, #7, pp. 170, 171).</a:t>
            </a:r>
            <a:endParaRPr lang="pt-BR" sz="22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Maestros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2378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016144"/>
            <a:ext cx="4248473" cy="5509200"/>
          </a:xfrm>
          <a:prstGeom prst="rect">
            <a:avLst/>
          </a:prstGeom>
          <a:noFill/>
        </p:spPr>
        <p:txBody>
          <a:bodyPr wrap="square" rtlCol="0">
            <a:spAutoFit/>
          </a:bodyPr>
          <a:lstStyle/>
          <a:p>
            <a:pPr algn="ctr"/>
            <a:r>
              <a:rPr lang="es-ES" sz="2200" b="1" dirty="0">
                <a:latin typeface="Arial" panose="020B0604020202020204" pitchFamily="34" charset="0"/>
                <a:cs typeface="Arial" panose="020B0604020202020204" pitchFamily="34" charset="0"/>
              </a:rPr>
              <a:t>Se recomienda que cada Escuela Sabática tenga una reunión de maestros</a:t>
            </a:r>
          </a:p>
          <a:p>
            <a:pPr algn="ctr"/>
            <a:r>
              <a:rPr lang="es-ES" sz="2200" b="1" dirty="0" smtClean="0">
                <a:latin typeface="Arial" panose="020B0604020202020204" pitchFamily="34" charset="0"/>
                <a:cs typeface="Arial" panose="020B0604020202020204" pitchFamily="34" charset="0"/>
              </a:rPr>
              <a:t>semanal. Considerando </a:t>
            </a:r>
            <a:r>
              <a:rPr lang="es-ES" sz="2200" b="1" dirty="0">
                <a:latin typeface="Arial" panose="020B0604020202020204" pitchFamily="34" charset="0"/>
                <a:cs typeface="Arial" panose="020B0604020202020204" pitchFamily="34" charset="0"/>
              </a:rPr>
              <a:t>que “solo los que hayan fortalecido su espíritu con las </a:t>
            </a:r>
            <a:r>
              <a:rPr lang="es-ES" sz="2200" b="1" dirty="0" smtClean="0">
                <a:latin typeface="Arial" panose="020B0604020202020204" pitchFamily="34" charset="0"/>
                <a:cs typeface="Arial" panose="020B0604020202020204" pitchFamily="34" charset="0"/>
              </a:rPr>
              <a:t>verdades de </a:t>
            </a:r>
            <a:r>
              <a:rPr lang="es-ES" sz="2200" b="1" dirty="0">
                <a:latin typeface="Arial" panose="020B0604020202020204" pitchFamily="34" charset="0"/>
                <a:cs typeface="Arial" panose="020B0604020202020204" pitchFamily="34" charset="0"/>
              </a:rPr>
              <a:t>la Biblia podrán resistir en el último gran conflicto” (El conflicto de los</a:t>
            </a:r>
          </a:p>
          <a:p>
            <a:pPr algn="ctr"/>
            <a:r>
              <a:rPr lang="es-ES" sz="2200" b="1" dirty="0">
                <a:latin typeface="Arial" panose="020B0604020202020204" pitchFamily="34" charset="0"/>
                <a:cs typeface="Arial" panose="020B0604020202020204" pitchFamily="34" charset="0"/>
              </a:rPr>
              <a:t>siglos, p. 651), los líderes del departamento de Escuela Sabática deben hacer todo</a:t>
            </a:r>
          </a:p>
          <a:p>
            <a:pPr algn="ctr"/>
            <a:r>
              <a:rPr lang="es-ES" sz="2200" b="1" dirty="0">
                <a:latin typeface="Arial" panose="020B0604020202020204" pitchFamily="34" charset="0"/>
                <a:cs typeface="Arial" panose="020B0604020202020204" pitchFamily="34" charset="0"/>
              </a:rPr>
              <a:t>lo posible para animar a la hermandad a estudiar regular y sistemáticamente la</a:t>
            </a:r>
          </a:p>
          <a:p>
            <a:pPr algn="ctr"/>
            <a:r>
              <a:rPr lang="es-ES" sz="2200" b="1" dirty="0">
                <a:latin typeface="Arial" panose="020B0604020202020204" pitchFamily="34" charset="0"/>
                <a:cs typeface="Arial" panose="020B0604020202020204" pitchFamily="34" charset="0"/>
              </a:rPr>
              <a:t>Palabra.</a:t>
            </a:r>
            <a:endParaRPr lang="pt-BR" sz="22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Maestros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87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50644" y="1412776"/>
            <a:ext cx="4824537"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Las Guías de Estudio de la Biblia para la Escuela Sabática son </a:t>
            </a:r>
            <a:r>
              <a:rPr lang="es-ES" sz="2400" b="1" dirty="0" smtClean="0">
                <a:latin typeface="Arial" panose="020B0604020202020204" pitchFamily="34" charset="0"/>
                <a:cs typeface="Arial" panose="020B0604020202020204" pitchFamily="34" charset="0"/>
              </a:rPr>
              <a:t>materiales preparados </a:t>
            </a:r>
            <a:r>
              <a:rPr lang="es-ES" sz="2400" b="1" dirty="0">
                <a:latin typeface="Arial" panose="020B0604020202020204" pitchFamily="34" charset="0"/>
                <a:cs typeface="Arial" panose="020B0604020202020204" pitchFamily="34" charset="0"/>
              </a:rPr>
              <a:t>para incentivar el hábito del alimento diario de la Palabra. Esta</a:t>
            </a:r>
          </a:p>
          <a:p>
            <a:pPr algn="ctr"/>
            <a:r>
              <a:rPr lang="es-ES" sz="2400" b="1" dirty="0">
                <a:latin typeface="Arial" panose="020B0604020202020204" pitchFamily="34" charset="0"/>
                <a:cs typeface="Arial" panose="020B0604020202020204" pitchFamily="34" charset="0"/>
              </a:rPr>
              <a:t>práctica ha hecho mucho para mantener la unidad cristiana a través de la </a:t>
            </a:r>
            <a:r>
              <a:rPr lang="es-ES" sz="2400" b="1" dirty="0" smtClean="0">
                <a:latin typeface="Arial" panose="020B0604020202020204" pitchFamily="34" charset="0"/>
                <a:cs typeface="Arial" panose="020B0604020202020204" pitchFamily="34" charset="0"/>
              </a:rPr>
              <a:t>iglesia mundial</a:t>
            </a:r>
            <a:r>
              <a:rPr lang="es-ES" sz="2400" b="1" dirty="0">
                <a:latin typeface="Arial" panose="020B0604020202020204" pitchFamily="34" charset="0"/>
                <a:cs typeface="Arial" panose="020B0604020202020204" pitchFamily="34" charset="0"/>
              </a:rPr>
              <a:t>. La Asociación General publica una Guía de Estudio de la Biblia </a:t>
            </a:r>
            <a:r>
              <a:rPr lang="es-ES" sz="2400" b="1" dirty="0" smtClean="0">
                <a:latin typeface="Arial" panose="020B0604020202020204" pitchFamily="34" charset="0"/>
                <a:cs typeface="Arial" panose="020B0604020202020204" pitchFamily="34" charset="0"/>
              </a:rPr>
              <a:t>para la </a:t>
            </a:r>
            <a:r>
              <a:rPr lang="es-ES" sz="2400" b="1" dirty="0">
                <a:latin typeface="Arial" panose="020B0604020202020204" pitchFamily="34" charset="0"/>
                <a:cs typeface="Arial" panose="020B0604020202020204" pitchFamily="34" charset="0"/>
              </a:rPr>
              <a:t>Escuela Sabática para cada una de las divisiones de la Escuela Sabática.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Maestros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580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11960" y="1639301"/>
            <a:ext cx="3860225"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Se puede elegir como oficiales de una iglesia local a </a:t>
            </a:r>
            <a:r>
              <a:rPr lang="es-ES" sz="2400" b="1" dirty="0" smtClean="0">
                <a:latin typeface="Arial" panose="020B0604020202020204" pitchFamily="34" charset="0"/>
                <a:cs typeface="Arial" panose="020B0604020202020204" pitchFamily="34" charset="0"/>
              </a:rPr>
              <a:t>las personas </a:t>
            </a:r>
            <a:r>
              <a:rPr lang="es-ES" sz="2400" b="1" dirty="0">
                <a:latin typeface="Arial" panose="020B0604020202020204" pitchFamily="34" charset="0"/>
                <a:cs typeface="Arial" panose="020B0604020202020204" pitchFamily="34" charset="0"/>
              </a:rPr>
              <a:t>que son miembros de esa iglesia local y están en plena comunión </a:t>
            </a:r>
            <a:r>
              <a:rPr lang="es-ES" sz="2400" b="1" dirty="0" smtClean="0">
                <a:latin typeface="Arial" panose="020B0604020202020204" pitchFamily="34" charset="0"/>
                <a:cs typeface="Arial" panose="020B0604020202020204" pitchFamily="34" charset="0"/>
              </a:rPr>
              <a:t>con ella </a:t>
            </a:r>
            <a:r>
              <a:rPr lang="es-ES" sz="2400" b="1" dirty="0">
                <a:latin typeface="Arial" panose="020B0604020202020204" pitchFamily="34" charset="0"/>
                <a:cs typeface="Arial" panose="020B0604020202020204" pitchFamily="34" charset="0"/>
              </a:rPr>
              <a:t>(véanse las pp. 107-110), con las siguientes excepciones: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Membresía</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local</a:t>
            </a:r>
          </a:p>
        </p:txBody>
      </p:sp>
    </p:spTree>
    <p:extLst>
      <p:ext uri="{BB962C8B-B14F-4D97-AF65-F5344CB8AC3E}">
        <p14:creationId xmlns:p14="http://schemas.microsoft.com/office/powerpoint/2010/main" val="160438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67543" y="1196752"/>
            <a:ext cx="4680521" cy="5262979"/>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Cada miembro </a:t>
            </a:r>
            <a:r>
              <a:rPr lang="es-ES" sz="2400" b="1" dirty="0">
                <a:latin typeface="Arial" panose="020B0604020202020204" pitchFamily="34" charset="0"/>
                <a:cs typeface="Arial" panose="020B0604020202020204" pitchFamily="34" charset="0"/>
              </a:rPr>
              <a:t>debe tener acceso a dichas lecciones a través de la Guía de Estudio de </a:t>
            </a:r>
            <a:r>
              <a:rPr lang="es-ES" sz="2400" b="1" dirty="0" smtClean="0">
                <a:latin typeface="Arial" panose="020B0604020202020204" pitchFamily="34" charset="0"/>
                <a:cs typeface="Arial" panose="020B0604020202020204" pitchFamily="34" charset="0"/>
              </a:rPr>
              <a:t>la Biblia </a:t>
            </a:r>
            <a:r>
              <a:rPr lang="es-ES" sz="2400" b="1" dirty="0">
                <a:latin typeface="Arial" panose="020B0604020202020204" pitchFamily="34" charset="0"/>
                <a:cs typeface="Arial" panose="020B0604020202020204" pitchFamily="34" charset="0"/>
              </a:rPr>
              <a:t>para la Escuela Sabática apropiada al nivel de edad del miembro. Las ayudas</a:t>
            </a:r>
          </a:p>
          <a:p>
            <a:pPr algn="ctr"/>
            <a:r>
              <a:rPr lang="es-ES" sz="2400" b="1" dirty="0">
                <a:latin typeface="Arial" panose="020B0604020202020204" pitchFamily="34" charset="0"/>
                <a:cs typeface="Arial" panose="020B0604020202020204" pitchFamily="34" charset="0"/>
              </a:rPr>
              <a:t>para los líderes y los maestros son producidas por la Asociación General y/o la</a:t>
            </a:r>
          </a:p>
          <a:p>
            <a:pPr algn="ctr"/>
            <a:r>
              <a:rPr lang="es-ES" sz="2400" b="1" dirty="0">
                <a:latin typeface="Arial" panose="020B0604020202020204" pitchFamily="34" charset="0"/>
                <a:cs typeface="Arial" panose="020B0604020202020204" pitchFamily="34" charset="0"/>
              </a:rPr>
              <a:t>División, y están a disposición de todos los líderes y los maestros en todas las</a:t>
            </a:r>
          </a:p>
          <a:p>
            <a:pPr algn="ctr"/>
            <a:r>
              <a:rPr lang="es-ES" sz="2400" b="1" dirty="0">
                <a:latin typeface="Arial" panose="020B0604020202020204" pitchFamily="34" charset="0"/>
                <a:cs typeface="Arial" panose="020B0604020202020204" pitchFamily="34" charset="0"/>
              </a:rPr>
              <a:t>divisiones de la Escuela Sabática.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Maestros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338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0" y="1556792"/>
            <a:ext cx="4608513" cy="156966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maestros deberían tener al menos treinta minutos durante los cuales</a:t>
            </a:r>
          </a:p>
          <a:p>
            <a:pPr algn="ctr"/>
            <a:r>
              <a:rPr lang="es-ES" sz="2400" b="1" dirty="0">
                <a:latin typeface="Arial" panose="020B0604020202020204" pitchFamily="34" charset="0"/>
                <a:cs typeface="Arial" panose="020B0604020202020204" pitchFamily="34" charset="0"/>
              </a:rPr>
              <a:t>enseñar su clase.</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419872" y="404664"/>
            <a:ext cx="5328591"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Maestros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3037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052736"/>
            <a:ext cx="4608513"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Todas las ofrendas de la Escuela Sabática</a:t>
            </a:r>
          </a:p>
          <a:p>
            <a:pPr algn="ctr"/>
            <a:r>
              <a:rPr lang="es-ES" sz="2400" b="1" dirty="0">
                <a:latin typeface="Arial" panose="020B0604020202020204" pitchFamily="34" charset="0"/>
                <a:cs typeface="Arial" panose="020B0604020202020204" pitchFamily="34" charset="0"/>
              </a:rPr>
              <a:t>deben ser cuidadosamente registradas por el secretario de la Escuela Sabática y</a:t>
            </a:r>
          </a:p>
          <a:p>
            <a:pPr algn="ctr"/>
            <a:r>
              <a:rPr lang="es-ES" sz="2400" b="1" dirty="0">
                <a:latin typeface="Arial" panose="020B0604020202020204" pitchFamily="34" charset="0"/>
                <a:cs typeface="Arial" panose="020B0604020202020204" pitchFamily="34" charset="0"/>
              </a:rPr>
              <a:t>entregadas lo antes posible al tesorero de la iglesia. Cuando se reciben las ofrendas</a:t>
            </a:r>
          </a:p>
          <a:p>
            <a:pPr algn="ctr"/>
            <a:r>
              <a:rPr lang="es-ES" sz="2400" b="1" dirty="0">
                <a:latin typeface="Arial" panose="020B0604020202020204" pitchFamily="34" charset="0"/>
                <a:cs typeface="Arial" panose="020B0604020202020204" pitchFamily="34" charset="0"/>
              </a:rPr>
              <a:t>de la división de Extensión, deben añadirse a las ofrendas que ya se han recibido</a:t>
            </a:r>
          </a:p>
          <a:p>
            <a:pPr algn="ctr"/>
            <a:r>
              <a:rPr lang="es-ES" sz="2400" b="1" dirty="0">
                <a:latin typeface="Arial" panose="020B0604020202020204" pitchFamily="34" charset="0"/>
                <a:cs typeface="Arial" panose="020B0604020202020204" pitchFamily="34" charset="0"/>
              </a:rPr>
              <a:t>de la Escuela Sabática.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3347864" y="404664"/>
            <a:ext cx="5400599"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Ofrendas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3734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908720"/>
            <a:ext cx="4608513"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Muchas Escuelas Sabáticas recogen ofrendas para los </a:t>
            </a:r>
            <a:r>
              <a:rPr lang="es-ES" sz="2400" b="1" dirty="0" smtClean="0">
                <a:latin typeface="Arial" panose="020B0604020202020204" pitchFamily="34" charset="0"/>
                <a:cs typeface="Arial" panose="020B0604020202020204" pitchFamily="34" charset="0"/>
              </a:rPr>
              <a:t>gastos de </a:t>
            </a:r>
            <a:r>
              <a:rPr lang="es-ES" sz="2400" b="1" dirty="0">
                <a:latin typeface="Arial" panose="020B0604020202020204" pitchFamily="34" charset="0"/>
                <a:cs typeface="Arial" panose="020B0604020202020204" pitchFamily="34" charset="0"/>
              </a:rPr>
              <a:t>la Escuela Sabática. Con excepción del fondo para gastos de Escuela Sabática,</a:t>
            </a:r>
          </a:p>
          <a:p>
            <a:pPr algn="ctr"/>
            <a:r>
              <a:rPr lang="es-ES" sz="2400" b="1" dirty="0">
                <a:latin typeface="Arial" panose="020B0604020202020204" pitchFamily="34" charset="0"/>
                <a:cs typeface="Arial" panose="020B0604020202020204" pitchFamily="34" charset="0"/>
              </a:rPr>
              <a:t>todas las ofrendas de la Escuela Sabática son ofrendas de la Asociación General, y </a:t>
            </a:r>
            <a:r>
              <a:rPr lang="es-ES" sz="2400" b="1" dirty="0" smtClean="0">
                <a:latin typeface="Arial" panose="020B0604020202020204" pitchFamily="34" charset="0"/>
                <a:cs typeface="Arial" panose="020B0604020202020204" pitchFamily="34" charset="0"/>
              </a:rPr>
              <a:t>el tesorero </a:t>
            </a:r>
            <a:r>
              <a:rPr lang="es-ES" sz="2400" b="1" dirty="0">
                <a:latin typeface="Arial" panose="020B0604020202020204" pitchFamily="34" charset="0"/>
                <a:cs typeface="Arial" panose="020B0604020202020204" pitchFamily="34" charset="0"/>
              </a:rPr>
              <a:t>de la iglesia debe remitirlas en su totalidad a la Asociación, para ser </a:t>
            </a:r>
            <a:r>
              <a:rPr lang="es-ES" sz="2400" b="1" dirty="0" smtClean="0">
                <a:latin typeface="Arial" panose="020B0604020202020204" pitchFamily="34" charset="0"/>
                <a:cs typeface="Arial" panose="020B0604020202020204" pitchFamily="34" charset="0"/>
              </a:rPr>
              <a:t>transferidas a </a:t>
            </a:r>
            <a:r>
              <a:rPr lang="es-ES" sz="2400" b="1" dirty="0">
                <a:latin typeface="Arial" panose="020B0604020202020204" pitchFamily="34" charset="0"/>
                <a:cs typeface="Arial" panose="020B0604020202020204" pitchFamily="34" charset="0"/>
              </a:rPr>
              <a:t>la Asociación General.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347864" y="404664"/>
            <a:ext cx="5400599"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Ofrendas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022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908720"/>
            <a:ext cx="4608513"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Estos fondos incluyen la ofrenda semanal de Escuela</a:t>
            </a:r>
          </a:p>
          <a:p>
            <a:pPr algn="ctr"/>
            <a:r>
              <a:rPr lang="es-ES" sz="2400" b="1" dirty="0">
                <a:latin typeface="Arial" panose="020B0604020202020204" pitchFamily="34" charset="0"/>
                <a:cs typeface="Arial" panose="020B0604020202020204" pitchFamily="34" charset="0"/>
              </a:rPr>
              <a:t>Sabática, la ofrenda del decimotercer sábado, la ofrenda del Fondo de Inversión </a:t>
            </a:r>
            <a:r>
              <a:rPr lang="es-ES" sz="2400" b="1" dirty="0" smtClean="0">
                <a:latin typeface="Arial" panose="020B0604020202020204" pitchFamily="34" charset="0"/>
                <a:cs typeface="Arial" panose="020B0604020202020204" pitchFamily="34" charset="0"/>
              </a:rPr>
              <a:t>y la </a:t>
            </a:r>
            <a:r>
              <a:rPr lang="es-ES" sz="2400" b="1" dirty="0">
                <a:latin typeface="Arial" panose="020B0604020202020204" pitchFamily="34" charset="0"/>
                <a:cs typeface="Arial" panose="020B0604020202020204" pitchFamily="34" charset="0"/>
              </a:rPr>
              <a:t>ofrenda de cumpleaños. Todos estos son fondos misioneros, y cada uno se </a:t>
            </a:r>
            <a:r>
              <a:rPr lang="es-ES" sz="2400" b="1" dirty="0" smtClean="0">
                <a:latin typeface="Arial" panose="020B0604020202020204" pitchFamily="34" charset="0"/>
                <a:cs typeface="Arial" panose="020B0604020202020204" pitchFamily="34" charset="0"/>
              </a:rPr>
              <a:t>debe identificar </a:t>
            </a:r>
            <a:r>
              <a:rPr lang="es-ES" sz="2400" b="1" dirty="0">
                <a:latin typeface="Arial" panose="020B0604020202020204" pitchFamily="34" charset="0"/>
                <a:cs typeface="Arial" panose="020B0604020202020204" pitchFamily="34" charset="0"/>
              </a:rPr>
              <a:t>como fondo separado en el sistema de contabilidad, desde la </a:t>
            </a:r>
            <a:r>
              <a:rPr lang="es-ES" sz="2400" b="1" dirty="0" smtClean="0">
                <a:latin typeface="Arial" panose="020B0604020202020204" pitchFamily="34" charset="0"/>
                <a:cs typeface="Arial" panose="020B0604020202020204" pitchFamily="34" charset="0"/>
              </a:rPr>
              <a:t>iglesia local </a:t>
            </a:r>
            <a:r>
              <a:rPr lang="es-ES" sz="2400" b="1" dirty="0">
                <a:latin typeface="Arial" panose="020B0604020202020204" pitchFamily="34" charset="0"/>
                <a:cs typeface="Arial" panose="020B0604020202020204" pitchFamily="34" charset="0"/>
              </a:rPr>
              <a:t>hasta la Asociación General.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347864" y="404664"/>
            <a:ext cx="5400599"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Ofrendas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7545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06779" y="1529496"/>
            <a:ext cx="4608513"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fondos para las misiones son distribuidos de</a:t>
            </a:r>
          </a:p>
          <a:p>
            <a:pPr algn="ctr"/>
            <a:r>
              <a:rPr lang="es-ES" sz="2400" b="1" dirty="0">
                <a:latin typeface="Arial" panose="020B0604020202020204" pitchFamily="34" charset="0"/>
                <a:cs typeface="Arial" panose="020B0604020202020204" pitchFamily="34" charset="0"/>
              </a:rPr>
              <a:t>acuerdo con los reglamentos. Ningún fondo misionero debe ser retenido por la</a:t>
            </a:r>
          </a:p>
          <a:p>
            <a:pPr algn="ctr"/>
            <a:r>
              <a:rPr lang="es-ES" sz="2400" b="1" dirty="0">
                <a:latin typeface="Arial" panose="020B0604020202020204" pitchFamily="34" charset="0"/>
                <a:cs typeface="Arial" panose="020B0604020202020204" pitchFamily="34" charset="0"/>
              </a:rPr>
              <a:t>iglesia local ni por la Asociación.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347864" y="404664"/>
            <a:ext cx="5400599"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Ofrendas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481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08157" y="1196752"/>
            <a:ext cx="4608513"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Las ofrendas para gastos de la Escuela Sabática y las ofrendas para las misiones,</a:t>
            </a:r>
          </a:p>
          <a:p>
            <a:pPr algn="ctr"/>
            <a:r>
              <a:rPr lang="es-ES" sz="2400" b="1" dirty="0">
                <a:latin typeface="Arial" panose="020B0604020202020204" pitchFamily="34" charset="0"/>
                <a:cs typeface="Arial" panose="020B0604020202020204" pitchFamily="34" charset="0"/>
              </a:rPr>
              <a:t>donde se utilice el calendario de ofrendas, no deben recogerse como una sola</a:t>
            </a:r>
          </a:p>
          <a:p>
            <a:pPr algn="ctr"/>
            <a:r>
              <a:rPr lang="es-ES" sz="2400" b="1" dirty="0">
                <a:latin typeface="Arial" panose="020B0604020202020204" pitchFamily="34" charset="0"/>
                <a:cs typeface="Arial" panose="020B0604020202020204" pitchFamily="34" charset="0"/>
              </a:rPr>
              <a:t>ofrenda y dividirse después de acuerdo con una fórmula o porcentaje preestablecidos.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347864" y="404664"/>
            <a:ext cx="5400599"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Ofrendas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0723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93599" y="1484784"/>
            <a:ext cx="4608513"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Las ofrendas pueden ser recogidas como ofrendas combinadas cuando la iglesia</a:t>
            </a:r>
          </a:p>
          <a:p>
            <a:pPr algn="ctr"/>
            <a:r>
              <a:rPr lang="es-ES" sz="2400" b="1" dirty="0">
                <a:latin typeface="Arial" panose="020B0604020202020204" pitchFamily="34" charset="0"/>
                <a:cs typeface="Arial" panose="020B0604020202020204" pitchFamily="34" charset="0"/>
              </a:rPr>
              <a:t>está operando bajo un plan de ofrendas combinadas aprobado por la División.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347864" y="404664"/>
            <a:ext cx="5400599"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Ofrendas de la Escuela Sabática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3533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996953"/>
            <a:ext cx="6768752" cy="792088"/>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62774" y="2708920"/>
            <a:ext cx="6624736" cy="830997"/>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4800" b="1" dirty="0" err="1">
                <a:solidFill>
                  <a:schemeClr val="bg1"/>
                </a:solidFill>
                <a:latin typeface="Arial" panose="020B0604020202020204" pitchFamily="34" charset="0"/>
                <a:cs typeface="Arial" panose="020B0604020202020204" pitchFamily="34" charset="0"/>
              </a:rPr>
              <a:t>Ministerio</a:t>
            </a:r>
            <a:r>
              <a:rPr lang="pt-BR" sz="4800" b="1" dirty="0">
                <a:solidFill>
                  <a:schemeClr val="bg1"/>
                </a:solidFill>
                <a:latin typeface="Arial" panose="020B0604020202020204" pitchFamily="34" charset="0"/>
                <a:cs typeface="Arial" panose="020B0604020202020204" pitchFamily="34" charset="0"/>
              </a:rPr>
              <a:t> </a:t>
            </a:r>
            <a:r>
              <a:rPr lang="pt-BR" sz="4800" b="1" dirty="0" err="1">
                <a:solidFill>
                  <a:schemeClr val="bg1"/>
                </a:solidFill>
                <a:latin typeface="Arial" panose="020B0604020202020204" pitchFamily="34" charset="0"/>
                <a:cs typeface="Arial" panose="020B0604020202020204" pitchFamily="34" charset="0"/>
              </a:rPr>
              <a:t>Personal</a:t>
            </a:r>
            <a:endParaRPr lang="pt-BR" sz="4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808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1268760"/>
            <a:ext cx="4608513"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departamento de Ministerio Personal provee materiales y capacita a </a:t>
            </a:r>
            <a:r>
              <a:rPr lang="es-ES" sz="2400" b="1" dirty="0" smtClean="0">
                <a:latin typeface="Arial" panose="020B0604020202020204" pitchFamily="34" charset="0"/>
                <a:cs typeface="Arial" panose="020B0604020202020204" pitchFamily="34" charset="0"/>
              </a:rPr>
              <a:t>los miembros </a:t>
            </a:r>
            <a:r>
              <a:rPr lang="es-ES" sz="2400" b="1" dirty="0">
                <a:latin typeface="Arial" panose="020B0604020202020204" pitchFamily="34" charset="0"/>
                <a:cs typeface="Arial" panose="020B0604020202020204" pitchFamily="34" charset="0"/>
              </a:rPr>
              <a:t>de la iglesia para que unan sus esfuerzos con el pastor y los </a:t>
            </a:r>
            <a:r>
              <a:rPr lang="es-ES" sz="2400" b="1" dirty="0" smtClean="0">
                <a:latin typeface="Arial" panose="020B0604020202020204" pitchFamily="34" charset="0"/>
                <a:cs typeface="Arial" panose="020B0604020202020204" pitchFamily="34" charset="0"/>
              </a:rPr>
              <a:t>dirigentes de </a:t>
            </a:r>
            <a:r>
              <a:rPr lang="es-ES" sz="2400" b="1" dirty="0">
                <a:latin typeface="Arial" panose="020B0604020202020204" pitchFamily="34" charset="0"/>
                <a:cs typeface="Arial" panose="020B0604020202020204" pitchFamily="34" charset="0"/>
              </a:rPr>
              <a:t>la iglesia en la ganancia de almas para Dios. También tiene la </a:t>
            </a:r>
            <a:r>
              <a:rPr lang="es-ES" sz="2400" b="1" dirty="0" smtClean="0">
                <a:latin typeface="Arial" panose="020B0604020202020204" pitchFamily="34" charset="0"/>
                <a:cs typeface="Arial" panose="020B0604020202020204" pitchFamily="34" charset="0"/>
              </a:rPr>
              <a:t>responsabilidad principal </a:t>
            </a:r>
            <a:r>
              <a:rPr lang="es-ES" sz="2400" b="1" dirty="0">
                <a:latin typeface="Arial" panose="020B0604020202020204" pitchFamily="34" charset="0"/>
                <a:cs typeface="Arial" panose="020B0604020202020204" pitchFamily="34" charset="0"/>
              </a:rPr>
              <a:t>de ayudar a los necesitados.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7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763688" y="1052736"/>
            <a:ext cx="6740545" cy="1938992"/>
          </a:xfrm>
          <a:prstGeom prst="rect">
            <a:avLst/>
          </a:prstGeom>
          <a:solidFill>
            <a:srgbClr val="A7935B"/>
          </a:solidFill>
          <a:ln>
            <a:solidFill>
              <a:schemeClr val="bg2">
                <a:lumMod val="25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ES"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Estudiantes que son miembros de iglesia y que están en plena </a:t>
            </a:r>
            <a:r>
              <a:rPr lang="es-ES" sz="2400" b="1" dirty="0" smtClean="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comunión, pero </a:t>
            </a:r>
            <a:r>
              <a:rPr lang="es-ES"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que, debido a sus estudios, viven lejos de su hogar y asisten </a:t>
            </a:r>
            <a:r>
              <a:rPr lang="es-ES" sz="2400" b="1" dirty="0" smtClean="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regularmente a </a:t>
            </a:r>
            <a:r>
              <a:rPr lang="es-ES"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la iglesia local del área de su residencia temporaria.</a:t>
            </a:r>
            <a:endParaRPr lang="pt-BR"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4" name="CaixaDeTexto 3"/>
          <p:cNvSpPr txBox="1"/>
          <p:nvPr/>
        </p:nvSpPr>
        <p:spPr>
          <a:xfrm>
            <a:off x="903268" y="1317659"/>
            <a:ext cx="1364476" cy="2215991"/>
          </a:xfrm>
          <a:prstGeom prst="rect">
            <a:avLst/>
          </a:prstGeom>
          <a:noFill/>
        </p:spPr>
        <p:txBody>
          <a:bodyPr wrap="none" rtlCol="0">
            <a:spAutoFit/>
          </a:bodyPr>
          <a:lstStyle/>
          <a:p>
            <a:r>
              <a:rPr lang="pt-BR" sz="13800" dirty="0" smtClean="0">
                <a:latin typeface="Arial Black" panose="020B0A04020102020204" pitchFamily="34" charset="0"/>
              </a:rPr>
              <a:t>1</a:t>
            </a:r>
            <a:endParaRPr lang="pt-BR" sz="13800" dirty="0">
              <a:latin typeface="Arial Black" panose="020B0A04020102020204" pitchFamily="34" charset="0"/>
            </a:endParaRPr>
          </a:p>
        </p:txBody>
      </p:sp>
      <p:sp>
        <p:nvSpPr>
          <p:cNvPr id="5" name="CaixaDeTexto 4"/>
          <p:cNvSpPr txBox="1"/>
          <p:nvPr/>
        </p:nvSpPr>
        <p:spPr>
          <a:xfrm>
            <a:off x="1763688" y="3284984"/>
            <a:ext cx="6740545" cy="1569660"/>
          </a:xfrm>
          <a:prstGeom prst="rect">
            <a:avLst/>
          </a:prstGeom>
          <a:solidFill>
            <a:srgbClr val="A7935B"/>
          </a:solidFill>
          <a:ln>
            <a:solidFill>
              <a:schemeClr val="bg2">
                <a:lumMod val="25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ES"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Un obrero de la Asociación asignado </a:t>
            </a:r>
            <a:endParaRPr lang="es-ES" sz="2400" b="1" dirty="0" smtClean="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endParaRPr>
          </a:p>
          <a:p>
            <a:pPr algn="ctr"/>
            <a:r>
              <a:rPr lang="es-ES" sz="2400" b="1" dirty="0" smtClean="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por </a:t>
            </a:r>
            <a:r>
              <a:rPr lang="es-ES"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la Asociación como pastor/</a:t>
            </a:r>
          </a:p>
          <a:p>
            <a:pPr algn="ctr"/>
            <a:r>
              <a:rPr lang="es-ES"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líder de dos o más congregaciones </a:t>
            </a:r>
            <a:endParaRPr lang="es-ES" sz="2400" b="1" dirty="0" smtClean="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endParaRPr>
          </a:p>
          <a:p>
            <a:pPr algn="ctr"/>
            <a:r>
              <a:rPr lang="es-ES" sz="2400" b="1" dirty="0" smtClean="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a:t>
            </a:r>
            <a:r>
              <a:rPr lang="es-ES"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véanse las pp. 112).</a:t>
            </a:r>
            <a:endParaRPr lang="pt-BR"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6" name="CaixaDeTexto 5"/>
          <p:cNvSpPr txBox="1"/>
          <p:nvPr/>
        </p:nvSpPr>
        <p:spPr>
          <a:xfrm>
            <a:off x="1067044" y="3229233"/>
            <a:ext cx="1364476" cy="2215991"/>
          </a:xfrm>
          <a:prstGeom prst="rect">
            <a:avLst/>
          </a:prstGeom>
          <a:noFill/>
        </p:spPr>
        <p:txBody>
          <a:bodyPr wrap="none" rtlCol="0">
            <a:spAutoFit/>
          </a:bodyPr>
          <a:lstStyle/>
          <a:p>
            <a:r>
              <a:rPr lang="pt-BR" sz="13800" dirty="0" smtClean="0">
                <a:latin typeface="Arial Black" panose="020B0A04020102020204" pitchFamily="34" charset="0"/>
              </a:rPr>
              <a:t>2</a:t>
            </a:r>
            <a:endParaRPr lang="pt-BR" sz="13800" dirty="0">
              <a:latin typeface="Arial Black" panose="020B0A04020102020204" pitchFamily="34" charset="0"/>
            </a:endParaRPr>
          </a:p>
        </p:txBody>
      </p:sp>
    </p:spTree>
    <p:extLst>
      <p:ext uri="{BB962C8B-B14F-4D97-AF65-F5344CB8AC3E}">
        <p14:creationId xmlns:p14="http://schemas.microsoft.com/office/powerpoint/2010/main" val="1543707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716016" y="1628800"/>
            <a:ext cx="3744416"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comisión directiva del departamento</a:t>
            </a:r>
          </a:p>
          <a:p>
            <a:pPr algn="ctr"/>
            <a:r>
              <a:rPr lang="es-ES" sz="2400" b="1" dirty="0">
                <a:latin typeface="Arial" panose="020B0604020202020204" pitchFamily="34" charset="0"/>
                <a:cs typeface="Arial" panose="020B0604020202020204" pitchFamily="34" charset="0"/>
              </a:rPr>
              <a:t>de Ministerio Personal conduce los esfuerzos de la iglesia local para</a:t>
            </a:r>
          </a:p>
          <a:p>
            <a:pPr algn="ctr"/>
            <a:r>
              <a:rPr lang="es-ES" sz="2400" b="1" dirty="0">
                <a:latin typeface="Arial" panose="020B0604020202020204" pitchFamily="34" charset="0"/>
                <a:cs typeface="Arial" panose="020B0604020202020204" pitchFamily="34" charset="0"/>
              </a:rPr>
              <a:t>compartir la fe y opera bajo la dirección de la Junta Directiva de la 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 Ministerio Personal</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929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484784"/>
            <a:ext cx="4608513" cy="3046988"/>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Esta comisión </a:t>
            </a:r>
            <a:r>
              <a:rPr lang="es-ES" sz="2400" b="1" dirty="0">
                <a:latin typeface="Arial" panose="020B0604020202020204" pitchFamily="34" charset="0"/>
                <a:cs typeface="Arial" panose="020B0604020202020204" pitchFamily="34" charset="0"/>
              </a:rPr>
              <a:t>directiva debe sesionar al menos una vez por mes, y está constituida</a:t>
            </a:r>
          </a:p>
          <a:p>
            <a:pPr algn="ctr"/>
            <a:r>
              <a:rPr lang="es-ES" sz="2400" b="1" dirty="0">
                <a:latin typeface="Arial" panose="020B0604020202020204" pitchFamily="34" charset="0"/>
                <a:cs typeface="Arial" panose="020B0604020202020204" pitchFamily="34" charset="0"/>
              </a:rPr>
              <a:t>por el pastor, un anciano, el tesorero, y los directores de otros departamentos</a:t>
            </a:r>
          </a:p>
          <a:p>
            <a:pPr algn="ctr"/>
            <a:r>
              <a:rPr lang="es-ES" sz="2400" b="1" dirty="0">
                <a:latin typeface="Arial" panose="020B0604020202020204" pitchFamily="34" charset="0"/>
                <a:cs typeface="Arial" panose="020B0604020202020204" pitchFamily="34" charset="0"/>
              </a:rPr>
              <a:t>y órganos auxiliares que funcionan en esa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 Ministerio Personal</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1424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412776"/>
            <a:ext cx="4608513"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comisión directiva del</a:t>
            </a:r>
          </a:p>
          <a:p>
            <a:pPr algn="ctr"/>
            <a:r>
              <a:rPr lang="es-ES" sz="2400" b="1" dirty="0">
                <a:latin typeface="Arial" panose="020B0604020202020204" pitchFamily="34" charset="0"/>
                <a:cs typeface="Arial" panose="020B0604020202020204" pitchFamily="34" charset="0"/>
              </a:rPr>
              <a:t>departamento de Ministerio Personal puede nombrar subcomisiones para que</a:t>
            </a:r>
          </a:p>
          <a:p>
            <a:pPr algn="ctr"/>
            <a:r>
              <a:rPr lang="es-ES" sz="2400" b="1" dirty="0">
                <a:latin typeface="Arial" panose="020B0604020202020204" pitchFamily="34" charset="0"/>
                <a:cs typeface="Arial" panose="020B0604020202020204" pitchFamily="34" charset="0"/>
              </a:rPr>
              <a:t>se encarguen de las tareas especializadas que crea conveniente. Todas las subcomisiones</a:t>
            </a:r>
          </a:p>
          <a:p>
            <a:pPr algn="ctr"/>
            <a:r>
              <a:rPr lang="es-ES" sz="2400" b="1" dirty="0">
                <a:latin typeface="Arial" panose="020B0604020202020204" pitchFamily="34" charset="0"/>
                <a:cs typeface="Arial" panose="020B0604020202020204" pitchFamily="34" charset="0"/>
              </a:rPr>
              <a:t>responden e informan a la comisión directiva del departamento de</a:t>
            </a:r>
          </a:p>
          <a:p>
            <a:pPr algn="ctr"/>
            <a:r>
              <a:rPr lang="es-ES" sz="2400" b="1" dirty="0">
                <a:latin typeface="Arial" panose="020B0604020202020204" pitchFamily="34" charset="0"/>
                <a:cs typeface="Arial" panose="020B0604020202020204" pitchFamily="34" charset="0"/>
              </a:rPr>
              <a:t>Ministerio Personal.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 Ministerio Personal</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844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412776"/>
            <a:ext cx="4608513" cy="193899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comisión directiva de Ministerio Personal y el </a:t>
            </a:r>
            <a:r>
              <a:rPr lang="es-ES" sz="2400" b="1" dirty="0" smtClean="0">
                <a:latin typeface="Arial" panose="020B0604020202020204" pitchFamily="34" charset="0"/>
                <a:cs typeface="Arial" panose="020B0604020202020204" pitchFamily="34" charset="0"/>
              </a:rPr>
              <a:t>director son </a:t>
            </a:r>
            <a:r>
              <a:rPr lang="es-ES" sz="2400" b="1" dirty="0">
                <a:latin typeface="Arial" panose="020B0604020202020204" pitchFamily="34" charset="0"/>
                <a:cs typeface="Arial" panose="020B0604020202020204" pitchFamily="34" charset="0"/>
              </a:rPr>
              <a:t>responsables de organizar el ministerio de los grupos pequeños.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 Ministerio Personal</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8189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606221"/>
            <a:ext cx="4608513"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elige a los directivos de Ministerio</a:t>
            </a:r>
          </a:p>
          <a:p>
            <a:pPr algn="ctr"/>
            <a:r>
              <a:rPr lang="es-ES" sz="2400" b="1" dirty="0">
                <a:latin typeface="Arial" panose="020B0604020202020204" pitchFamily="34" charset="0"/>
                <a:cs typeface="Arial" panose="020B0604020202020204" pitchFamily="34" charset="0"/>
              </a:rPr>
              <a:t>Personal, incluyendo al director, a los directores asociados (cuando fuere</a:t>
            </a:r>
          </a:p>
          <a:p>
            <a:pPr algn="ctr"/>
            <a:r>
              <a:rPr lang="es-ES" sz="2400" b="1" dirty="0">
                <a:latin typeface="Arial" panose="020B0604020202020204" pitchFamily="34" charset="0"/>
                <a:cs typeface="Arial" panose="020B0604020202020204" pitchFamily="34" charset="0"/>
              </a:rPr>
              <a:t>necesario) y al secretario. El director entrena y conduce a los miembros en la evangelización, y</a:t>
            </a:r>
          </a:p>
          <a:p>
            <a:pPr algn="ctr"/>
            <a:r>
              <a:rPr lang="es-ES" sz="2400" b="1" dirty="0">
                <a:latin typeface="Arial" panose="020B0604020202020204" pitchFamily="34" charset="0"/>
                <a:cs typeface="Arial" panose="020B0604020202020204" pitchFamily="34" charset="0"/>
              </a:rPr>
              <a:t>dirige a la comisión directiva de Ministerio Personal.</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Directivos</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Personal</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416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628800"/>
            <a:ext cx="4608513"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 deber del director </a:t>
            </a:r>
            <a:r>
              <a:rPr lang="es-ES" sz="2400" b="1" dirty="0" smtClean="0">
                <a:latin typeface="Arial" panose="020B0604020202020204" pitchFamily="34" charset="0"/>
                <a:cs typeface="Arial" panose="020B0604020202020204" pitchFamily="34" charset="0"/>
              </a:rPr>
              <a:t>presentar a </a:t>
            </a:r>
            <a:r>
              <a:rPr lang="es-ES" sz="2400" b="1" dirty="0">
                <a:latin typeface="Arial" panose="020B0604020202020204" pitchFamily="34" charset="0"/>
                <a:cs typeface="Arial" panose="020B0604020202020204" pitchFamily="34" charset="0"/>
              </a:rPr>
              <a:t>la iglesia, en el sábado mensual asignado al departamento de Ministerio</a:t>
            </a:r>
          </a:p>
          <a:p>
            <a:pPr algn="ctr"/>
            <a:r>
              <a:rPr lang="es-ES" sz="2400" b="1" dirty="0">
                <a:latin typeface="Arial" panose="020B0604020202020204" pitchFamily="34" charset="0"/>
                <a:cs typeface="Arial" panose="020B0604020202020204" pitchFamily="34" charset="0"/>
              </a:rPr>
              <a:t>Personal y en las reuniones administrativas de la iglesia, un informe acerca de</a:t>
            </a:r>
          </a:p>
          <a:p>
            <a:pPr algn="ctr"/>
            <a:r>
              <a:rPr lang="es-ES" sz="2400" b="1" dirty="0">
                <a:latin typeface="Arial" panose="020B0604020202020204" pitchFamily="34" charset="0"/>
                <a:cs typeface="Arial" panose="020B0604020202020204" pitchFamily="34" charset="0"/>
              </a:rPr>
              <a:t>todas las actividades misioneras de la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Directivos</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Personal</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925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35896" y="1412776"/>
            <a:ext cx="5056155"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Se pueden asignar directores </a:t>
            </a:r>
            <a:r>
              <a:rPr lang="es-ES" sz="2400" b="1" dirty="0" smtClean="0">
                <a:latin typeface="Arial" panose="020B0604020202020204" pitchFamily="34" charset="0"/>
                <a:cs typeface="Arial" panose="020B0604020202020204" pitchFamily="34" charset="0"/>
              </a:rPr>
              <a:t>asistentes que </a:t>
            </a:r>
            <a:r>
              <a:rPr lang="es-ES" sz="2400" b="1" dirty="0">
                <a:latin typeface="Arial" panose="020B0604020202020204" pitchFamily="34" charset="0"/>
                <a:cs typeface="Arial" panose="020B0604020202020204" pitchFamily="34" charset="0"/>
              </a:rPr>
              <a:t>coordinen la Escuela Bíblica por Correspondencia, el </a:t>
            </a:r>
            <a:r>
              <a:rPr lang="es-ES" sz="2400" b="1" dirty="0" smtClean="0">
                <a:latin typeface="Arial" panose="020B0604020202020204" pitchFamily="34" charset="0"/>
                <a:cs typeface="Arial" panose="020B0604020202020204" pitchFamily="34" charset="0"/>
              </a:rPr>
              <a:t>Evangelismo Bíblico</a:t>
            </a:r>
            <a:r>
              <a:rPr lang="es-ES" sz="2400" b="1" dirty="0">
                <a:latin typeface="Arial" panose="020B0604020202020204" pitchFamily="34" charset="0"/>
                <a:cs typeface="Arial" panose="020B0604020202020204" pitchFamily="34" charset="0"/>
              </a:rPr>
              <a:t>, la distribución de publicaciones, la Recolección, el ministerio de los</a:t>
            </a:r>
          </a:p>
          <a:p>
            <a:pPr algn="ctr"/>
            <a:r>
              <a:rPr lang="es-ES" sz="2400" b="1" dirty="0">
                <a:latin typeface="Arial" panose="020B0604020202020204" pitchFamily="34" charset="0"/>
                <a:cs typeface="Arial" panose="020B0604020202020204" pitchFamily="34" charset="0"/>
              </a:rPr>
              <a:t>grupos pequeños, el entrenamiento de los miembros y otros menesteres relacionados</a:t>
            </a:r>
          </a:p>
          <a:p>
            <a:pPr algn="ctr"/>
            <a:r>
              <a:rPr lang="es-ES" sz="2400" b="1" dirty="0">
                <a:latin typeface="Arial" panose="020B0604020202020204" pitchFamily="34" charset="0"/>
                <a:cs typeface="Arial" panose="020B0604020202020204" pitchFamily="34" charset="0"/>
              </a:rPr>
              <a:t>con la ganancia de almas.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Directivos</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Personal</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2492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628800"/>
            <a:ext cx="4608513"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secretario de Ministerio Personal actúa como representante del Servicio</a:t>
            </a:r>
          </a:p>
          <a:p>
            <a:pPr algn="ctr"/>
            <a:r>
              <a:rPr lang="es-ES" sz="2400" b="1" dirty="0">
                <a:latin typeface="Arial" panose="020B0604020202020204" pitchFamily="34" charset="0"/>
                <a:cs typeface="Arial" panose="020B0604020202020204" pitchFamily="34" charset="0"/>
              </a:rPr>
              <a:t>Educacional Hogar y Salud para todos los departamentos de la iglesia </a:t>
            </a:r>
            <a:r>
              <a:rPr lang="es-ES" sz="2400" b="1" dirty="0" smtClean="0">
                <a:latin typeface="Arial" panose="020B0604020202020204" pitchFamily="34" charset="0"/>
                <a:cs typeface="Arial" panose="020B0604020202020204" pitchFamily="34" charset="0"/>
              </a:rPr>
              <a:t>y colabora </a:t>
            </a:r>
            <a:r>
              <a:rPr lang="es-ES" sz="2400" b="1" dirty="0">
                <a:latin typeface="Arial" panose="020B0604020202020204" pitchFamily="34" charset="0"/>
                <a:cs typeface="Arial" panose="020B0604020202020204" pitchFamily="34" charset="0"/>
              </a:rPr>
              <a:t>estrechamente con el director de Ministerio Personal en el </a:t>
            </a:r>
            <a:r>
              <a:rPr lang="es-ES" sz="2400" b="1" dirty="0" smtClean="0">
                <a:latin typeface="Arial" panose="020B0604020202020204" pitchFamily="34" charset="0"/>
                <a:cs typeface="Arial" panose="020B0604020202020204" pitchFamily="34" charset="0"/>
              </a:rPr>
              <a:t>desarrollo de </a:t>
            </a:r>
            <a:r>
              <a:rPr lang="es-ES" sz="2400" b="1" dirty="0">
                <a:latin typeface="Arial" panose="020B0604020202020204" pitchFamily="34" charset="0"/>
                <a:cs typeface="Arial" panose="020B0604020202020204" pitchFamily="34" charset="0"/>
              </a:rPr>
              <a:t>los programas misioneros de la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Directivos</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Personal</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789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916832"/>
            <a:ext cx="3960440"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Sociedad de Hombres Adventistas es</a:t>
            </a:r>
          </a:p>
          <a:p>
            <a:pPr algn="ctr"/>
            <a:r>
              <a:rPr lang="es-ES" sz="2400" b="1" dirty="0">
                <a:latin typeface="Arial" panose="020B0604020202020204" pitchFamily="34" charset="0"/>
                <a:cs typeface="Arial" panose="020B0604020202020204" pitchFamily="34" charset="0"/>
              </a:rPr>
              <a:t>otro grupo auxiliar del departamento de Ministerio Personal. Incluye esfuerzos</a:t>
            </a:r>
          </a:p>
          <a:p>
            <a:pPr algn="ctr"/>
            <a:r>
              <a:rPr lang="es-ES" sz="2400" b="1" dirty="0">
                <a:latin typeface="Arial" panose="020B0604020202020204" pitchFamily="34" charset="0"/>
                <a:cs typeface="Arial" panose="020B0604020202020204" pitchFamily="34" charset="0"/>
              </a:rPr>
              <a:t>de predicación laica, ministerio en las prisiones y servicios comunitarios.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Sociedad</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Hombres</a:t>
            </a:r>
            <a:r>
              <a:rPr lang="pt-BR" sz="2400" b="1" dirty="0">
                <a:solidFill>
                  <a:schemeClr val="bg1"/>
                </a:solidFill>
                <a:latin typeface="Arial" panose="020B0604020202020204" pitchFamily="34" charset="0"/>
                <a:cs typeface="Arial" panose="020B0604020202020204" pitchFamily="34" charset="0"/>
              </a:rPr>
              <a:t> Adventistas</a:t>
            </a:r>
          </a:p>
        </p:txBody>
      </p:sp>
    </p:spTree>
    <p:extLst>
      <p:ext uri="{BB962C8B-B14F-4D97-AF65-F5344CB8AC3E}">
        <p14:creationId xmlns:p14="http://schemas.microsoft.com/office/powerpoint/2010/main" val="2231134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1340768"/>
            <a:ext cx="4608513"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coordinador de la Escuela </a:t>
            </a:r>
            <a:r>
              <a:rPr lang="es-ES" sz="2400" b="1" dirty="0" smtClean="0">
                <a:latin typeface="Arial" panose="020B0604020202020204" pitchFamily="34" charset="0"/>
                <a:cs typeface="Arial" panose="020B0604020202020204" pitchFamily="34" charset="0"/>
              </a:rPr>
              <a:t>Bíblica organiza </a:t>
            </a:r>
            <a:r>
              <a:rPr lang="es-ES" sz="2400" b="1" dirty="0">
                <a:latin typeface="Arial" panose="020B0604020202020204" pitchFamily="34" charset="0"/>
                <a:cs typeface="Arial" panose="020B0604020202020204" pitchFamily="34" charset="0"/>
              </a:rPr>
              <a:t>y coordina el ministerio de la Escuela Bíblica de la iglesia con el fin</a:t>
            </a:r>
          </a:p>
          <a:p>
            <a:pPr algn="ctr"/>
            <a:r>
              <a:rPr lang="es-ES" sz="2400" b="1" dirty="0">
                <a:latin typeface="Arial" panose="020B0604020202020204" pitchFamily="34" charset="0"/>
                <a:cs typeface="Arial" panose="020B0604020202020204" pitchFamily="34" charset="0"/>
              </a:rPr>
              <a:t>de alcanzar a la comunidad local. Debe trabajar en estrecha cooperación con el</a:t>
            </a:r>
          </a:p>
          <a:p>
            <a:pPr algn="ctr"/>
            <a:r>
              <a:rPr lang="es-ES" sz="2400" b="1" dirty="0">
                <a:latin typeface="Arial" panose="020B0604020202020204" pitchFamily="34" charset="0"/>
                <a:cs typeface="Arial" panose="020B0604020202020204" pitchFamily="34" charset="0"/>
              </a:rPr>
              <a:t>pastor, con el coordinador de interesados de la iglesia y con el líder de Ministerio</a:t>
            </a:r>
          </a:p>
          <a:p>
            <a:pPr algn="ctr"/>
            <a:r>
              <a:rPr lang="es-ES" sz="2400" b="1" dirty="0">
                <a:latin typeface="Arial" panose="020B0604020202020204" pitchFamily="34" charset="0"/>
                <a:cs typeface="Arial" panose="020B0604020202020204" pitchFamily="34" charset="0"/>
              </a:rPr>
              <a:t>Personal.</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Coordinador de la Escuela Bíblica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2749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763688" y="1052736"/>
            <a:ext cx="6740545" cy="1938992"/>
          </a:xfrm>
          <a:prstGeom prst="rect">
            <a:avLst/>
          </a:prstGeom>
          <a:solidFill>
            <a:srgbClr val="A7935B"/>
          </a:solidFill>
          <a:ln>
            <a:solidFill>
              <a:schemeClr val="bg2">
                <a:lumMod val="25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ES"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Cuando es necesario, la Junta Directiva de la Asociación puede recomendar</a:t>
            </a:r>
          </a:p>
          <a:p>
            <a:pPr algn="ctr"/>
            <a:r>
              <a:rPr lang="es-ES"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que un anciano local sea </a:t>
            </a:r>
            <a:r>
              <a:rPr lang="es-ES" sz="2400" b="1" dirty="0" smtClean="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elegido</a:t>
            </a:r>
          </a:p>
          <a:p>
            <a:pPr algn="ctr"/>
            <a:r>
              <a:rPr lang="es-ES" sz="2400" b="1" dirty="0" smtClean="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para </a:t>
            </a:r>
            <a:r>
              <a:rPr lang="es-ES"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servir en más de una iglesia</a:t>
            </a:r>
          </a:p>
          <a:p>
            <a:pPr algn="ctr"/>
            <a:r>
              <a:rPr lang="es-ES"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(véase la p. 72).</a:t>
            </a:r>
            <a:endParaRPr lang="pt-BR" sz="24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4" name="CaixaDeTexto 3"/>
          <p:cNvSpPr txBox="1"/>
          <p:nvPr/>
        </p:nvSpPr>
        <p:spPr>
          <a:xfrm>
            <a:off x="903268" y="1317659"/>
            <a:ext cx="1364476" cy="2215991"/>
          </a:xfrm>
          <a:prstGeom prst="rect">
            <a:avLst/>
          </a:prstGeom>
          <a:noFill/>
        </p:spPr>
        <p:txBody>
          <a:bodyPr wrap="none" rtlCol="0">
            <a:spAutoFit/>
          </a:bodyPr>
          <a:lstStyle/>
          <a:p>
            <a:r>
              <a:rPr lang="pt-BR" sz="13800" dirty="0" smtClean="0">
                <a:latin typeface="Arial Black" panose="020B0A04020102020204" pitchFamily="34" charset="0"/>
              </a:rPr>
              <a:t>3</a:t>
            </a:r>
            <a:endParaRPr lang="pt-BR" sz="13800" dirty="0">
              <a:latin typeface="Arial Black" panose="020B0A04020102020204" pitchFamily="34" charset="0"/>
            </a:endParaRPr>
          </a:p>
        </p:txBody>
      </p:sp>
    </p:spTree>
    <p:extLst>
      <p:ext uri="{BB962C8B-B14F-4D97-AF65-F5344CB8AC3E}">
        <p14:creationId xmlns:p14="http://schemas.microsoft.com/office/powerpoint/2010/main" val="4219246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23928" y="1660812"/>
            <a:ext cx="4608513"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elige al director/a, al </a:t>
            </a:r>
            <a:r>
              <a:rPr lang="es-ES" sz="2400" b="1" dirty="0" smtClean="0">
                <a:latin typeface="Arial" panose="020B0604020202020204" pitchFamily="34" charset="0"/>
                <a:cs typeface="Arial" panose="020B0604020202020204" pitchFamily="34" charset="0"/>
              </a:rPr>
              <a:t>vicedirector/a (si </a:t>
            </a:r>
            <a:r>
              <a:rPr lang="es-ES" sz="2400" b="1" dirty="0">
                <a:latin typeface="Arial" panose="020B0604020202020204" pitchFamily="34" charset="0"/>
                <a:cs typeface="Arial" panose="020B0604020202020204" pitchFamily="34" charset="0"/>
              </a:rPr>
              <a:t>se necesitara un cargo tal) y al secretario/a-tesorero/a de la Acción Solidaria</a:t>
            </a:r>
          </a:p>
          <a:p>
            <a:pPr algn="ctr"/>
            <a:r>
              <a:rPr lang="es-ES" sz="2400" b="1" dirty="0">
                <a:latin typeface="Arial" panose="020B0604020202020204" pitchFamily="34" charset="0"/>
                <a:cs typeface="Arial" panose="020B0604020202020204" pitchFamily="34" charset="0"/>
              </a:rPr>
              <a:t>Adventista.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Acción</a:t>
            </a:r>
            <a:r>
              <a:rPr lang="pt-BR" sz="2400" b="1" dirty="0">
                <a:solidFill>
                  <a:schemeClr val="bg1"/>
                </a:solidFill>
                <a:latin typeface="Arial" panose="020B0604020202020204" pitchFamily="34" charset="0"/>
                <a:cs typeface="Arial" panose="020B0604020202020204" pitchFamily="34" charset="0"/>
              </a:rPr>
              <a:t> Solidaria Adventista</a:t>
            </a:r>
          </a:p>
        </p:txBody>
      </p:sp>
    </p:spTree>
    <p:extLst>
      <p:ext uri="{BB962C8B-B14F-4D97-AF65-F5344CB8AC3E}">
        <p14:creationId xmlns:p14="http://schemas.microsoft.com/office/powerpoint/2010/main" val="2979791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628800"/>
            <a:ext cx="5328592"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Esta organización reúne y prepara ropa, alimentos y otros materiales</a:t>
            </a:r>
          </a:p>
          <a:p>
            <a:pPr algn="ctr"/>
            <a:r>
              <a:rPr lang="es-ES" sz="2400" b="1" dirty="0">
                <a:latin typeface="Arial" panose="020B0604020202020204" pitchFamily="34" charset="0"/>
                <a:cs typeface="Arial" panose="020B0604020202020204" pitchFamily="34" charset="0"/>
              </a:rPr>
              <a:t>para los pobres, los necesitados y los desafortunados, y trabaja en estrecha colaboración</a:t>
            </a:r>
          </a:p>
          <a:p>
            <a:pPr algn="ctr"/>
            <a:r>
              <a:rPr lang="es-ES" sz="2400" b="1" dirty="0">
                <a:latin typeface="Arial" panose="020B0604020202020204" pitchFamily="34" charset="0"/>
                <a:cs typeface="Arial" panose="020B0604020202020204" pitchFamily="34" charset="0"/>
              </a:rPr>
              <a:t>con la Sociedad de Hombres Adventistas, los diáconos, las </a:t>
            </a:r>
            <a:r>
              <a:rPr lang="es-ES" sz="2400" b="1" dirty="0" smtClean="0">
                <a:latin typeface="Arial" panose="020B0604020202020204" pitchFamily="34" charset="0"/>
                <a:cs typeface="Arial" panose="020B0604020202020204" pitchFamily="34" charset="0"/>
              </a:rPr>
              <a:t>diaconisas y </a:t>
            </a:r>
            <a:r>
              <a:rPr lang="es-ES" sz="2400" b="1" dirty="0">
                <a:latin typeface="Arial" panose="020B0604020202020204" pitchFamily="34" charset="0"/>
                <a:cs typeface="Arial" panose="020B0604020202020204" pitchFamily="34" charset="0"/>
              </a:rPr>
              <a:t>otros departamentos de la iglesia, para ministrar a la comunidad.</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Acción</a:t>
            </a:r>
            <a:r>
              <a:rPr lang="pt-BR" sz="2400" b="1" dirty="0">
                <a:solidFill>
                  <a:schemeClr val="bg1"/>
                </a:solidFill>
                <a:latin typeface="Arial" panose="020B0604020202020204" pitchFamily="34" charset="0"/>
                <a:cs typeface="Arial" panose="020B0604020202020204" pitchFamily="34" charset="0"/>
              </a:rPr>
              <a:t> Solidaria Adventista</a:t>
            </a:r>
          </a:p>
        </p:txBody>
      </p:sp>
    </p:spTree>
    <p:extLst>
      <p:ext uri="{BB962C8B-B14F-4D97-AF65-F5344CB8AC3E}">
        <p14:creationId xmlns:p14="http://schemas.microsoft.com/office/powerpoint/2010/main" val="2700885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99647" y="1412776"/>
            <a:ext cx="5184576"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a:t>
            </a:r>
            <a:r>
              <a:rPr lang="es-ES" sz="2400" b="1" dirty="0" smtClean="0">
                <a:latin typeface="Arial" panose="020B0604020202020204" pitchFamily="34" charset="0"/>
                <a:cs typeface="Arial" panose="020B0604020202020204" pitchFamily="34" charset="0"/>
              </a:rPr>
              <a:t>ministerio de </a:t>
            </a:r>
            <a:r>
              <a:rPr lang="es-ES" sz="2400" b="1" dirty="0">
                <a:latin typeface="Arial" panose="020B0604020202020204" pitchFamily="34" charset="0"/>
                <a:cs typeface="Arial" panose="020B0604020202020204" pitchFamily="34" charset="0"/>
              </a:rPr>
              <a:t>Acción Solidaria Adventista incluye, sin embargo, más que la prestación de</a:t>
            </a:r>
          </a:p>
          <a:p>
            <a:pPr algn="ctr"/>
            <a:r>
              <a:rPr lang="es-ES" sz="2400" b="1" dirty="0">
                <a:latin typeface="Arial" panose="020B0604020202020204" pitchFamily="34" charset="0"/>
                <a:cs typeface="Arial" panose="020B0604020202020204" pitchFamily="34" charset="0"/>
              </a:rPr>
              <a:t>asistencia material; se enfoca en identificar necesidades y responder con servicios</a:t>
            </a:r>
          </a:p>
          <a:p>
            <a:pPr algn="ctr"/>
            <a:r>
              <a:rPr lang="es-ES" sz="2400" b="1" dirty="0">
                <a:latin typeface="Arial" panose="020B0604020202020204" pitchFamily="34" charset="0"/>
                <a:cs typeface="Arial" panose="020B0604020202020204" pitchFamily="34" charset="0"/>
              </a:rPr>
              <a:t>basados en esas necesidades específicas. Ejemplo de esto son </a:t>
            </a:r>
            <a:r>
              <a:rPr lang="es-ES" sz="2400" b="1" dirty="0" smtClean="0">
                <a:latin typeface="Arial" panose="020B0604020202020204" pitchFamily="34" charset="0"/>
                <a:cs typeface="Arial" panose="020B0604020202020204" pitchFamily="34" charset="0"/>
              </a:rPr>
              <a:t>seminarios educativos</a:t>
            </a:r>
            <a:r>
              <a:rPr lang="es-ES" sz="2400" b="1" dirty="0">
                <a:latin typeface="Arial" panose="020B0604020202020204" pitchFamily="34" charset="0"/>
                <a:cs typeface="Arial" panose="020B0604020202020204" pitchFamily="34" charset="0"/>
              </a:rPr>
              <a:t>, desarrollo comunitario, visitación, consejería y otros servicios relevantes</a:t>
            </a:r>
          </a:p>
          <a:p>
            <a:pPr algn="ctr"/>
            <a:r>
              <a:rPr lang="es-ES" sz="2400" b="1" dirty="0">
                <a:latin typeface="Arial" panose="020B0604020202020204" pitchFamily="34" charset="0"/>
                <a:cs typeface="Arial" panose="020B0604020202020204" pitchFamily="34" charset="0"/>
              </a:rPr>
              <a:t>para la comunidad.</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Acción</a:t>
            </a:r>
            <a:r>
              <a:rPr lang="pt-BR" sz="2400" b="1" dirty="0">
                <a:solidFill>
                  <a:schemeClr val="bg1"/>
                </a:solidFill>
                <a:latin typeface="Arial" panose="020B0604020202020204" pitchFamily="34" charset="0"/>
                <a:cs typeface="Arial" panose="020B0604020202020204" pitchFamily="34" charset="0"/>
              </a:rPr>
              <a:t> Solidaria Adventista</a:t>
            </a:r>
          </a:p>
        </p:txBody>
      </p:sp>
    </p:spTree>
    <p:extLst>
      <p:ext uri="{BB962C8B-B14F-4D97-AF65-F5344CB8AC3E}">
        <p14:creationId xmlns:p14="http://schemas.microsoft.com/office/powerpoint/2010/main" val="2535143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19871" y="1124744"/>
            <a:ext cx="5328592"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director/a de Acción Solidaria Adventista es miembro de la </a:t>
            </a:r>
            <a:r>
              <a:rPr lang="es-ES" sz="2400" b="1" dirty="0" smtClean="0">
                <a:latin typeface="Arial" panose="020B0604020202020204" pitchFamily="34" charset="0"/>
                <a:cs typeface="Arial" panose="020B0604020202020204" pitchFamily="34" charset="0"/>
              </a:rPr>
              <a:t>comisión directiva </a:t>
            </a:r>
            <a:r>
              <a:rPr lang="es-ES" sz="2400" b="1" dirty="0">
                <a:latin typeface="Arial" panose="020B0604020202020204" pitchFamily="34" charset="0"/>
                <a:cs typeface="Arial" panose="020B0604020202020204" pitchFamily="34" charset="0"/>
              </a:rPr>
              <a:t>de Ministerio Personal y de la Junta Directiva de la iglesia. Si la </a:t>
            </a:r>
            <a:r>
              <a:rPr lang="es-ES" sz="2400" b="1" dirty="0" smtClean="0">
                <a:latin typeface="Arial" panose="020B0604020202020204" pitchFamily="34" charset="0"/>
                <a:cs typeface="Arial" panose="020B0604020202020204" pitchFamily="34" charset="0"/>
              </a:rPr>
              <a:t>iglesia opera </a:t>
            </a:r>
            <a:r>
              <a:rPr lang="es-ES" sz="2400" b="1" dirty="0">
                <a:latin typeface="Arial" panose="020B0604020202020204" pitchFamily="34" charset="0"/>
                <a:cs typeface="Arial" panose="020B0604020202020204" pitchFamily="34" charset="0"/>
              </a:rPr>
              <a:t>un centro de servicios a la comunidad, la comisión directiva de </a:t>
            </a:r>
            <a:r>
              <a:rPr lang="es-ES" sz="2400" b="1" dirty="0" smtClean="0">
                <a:latin typeface="Arial" panose="020B0604020202020204" pitchFamily="34" charset="0"/>
                <a:cs typeface="Arial" panose="020B0604020202020204" pitchFamily="34" charset="0"/>
              </a:rPr>
              <a:t>Ministerio Personal </a:t>
            </a:r>
            <a:r>
              <a:rPr lang="es-ES" sz="2400" b="1" dirty="0">
                <a:latin typeface="Arial" panose="020B0604020202020204" pitchFamily="34" charset="0"/>
                <a:cs typeface="Arial" panose="020B0604020202020204" pitchFamily="34" charset="0"/>
              </a:rPr>
              <a:t>lo dirige y nombra a su director, que es miembro de dicha comisión</a:t>
            </a:r>
          </a:p>
          <a:p>
            <a:pPr algn="ctr"/>
            <a:r>
              <a:rPr lang="es-ES" sz="2400" b="1" dirty="0">
                <a:latin typeface="Arial" panose="020B0604020202020204" pitchFamily="34" charset="0"/>
                <a:cs typeface="Arial" panose="020B0604020202020204" pitchFamily="34" charset="0"/>
              </a:rPr>
              <a:t>directiva y de la Junta Directiva de la 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Acción</a:t>
            </a:r>
            <a:r>
              <a:rPr lang="pt-BR" sz="2400" b="1" dirty="0">
                <a:solidFill>
                  <a:schemeClr val="bg1"/>
                </a:solidFill>
                <a:latin typeface="Arial" panose="020B0604020202020204" pitchFamily="34" charset="0"/>
                <a:cs typeface="Arial" panose="020B0604020202020204" pitchFamily="34" charset="0"/>
              </a:rPr>
              <a:t> Solidaria Adventista</a:t>
            </a:r>
          </a:p>
        </p:txBody>
      </p:sp>
    </p:spTree>
    <p:extLst>
      <p:ext uri="{BB962C8B-B14F-4D97-AF65-F5344CB8AC3E}">
        <p14:creationId xmlns:p14="http://schemas.microsoft.com/office/powerpoint/2010/main" val="2774887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268760"/>
            <a:ext cx="5035747"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Este ministerio trabaja bajo</a:t>
            </a:r>
          </a:p>
          <a:p>
            <a:pPr algn="ctr"/>
            <a:r>
              <a:rPr lang="es-ES" sz="2400" b="1" dirty="0">
                <a:latin typeface="Arial" panose="020B0604020202020204" pitchFamily="34" charset="0"/>
                <a:cs typeface="Arial" panose="020B0604020202020204" pitchFamily="34" charset="0"/>
              </a:rPr>
              <a:t>la comisión directiva de Ministerio Personal, y desarrolla programas de testificación, recomienda cómo hacer más accesibles las instalaciones de la iglesia para las personas con discapacidades físicas, ayuda a la iglesia a resolver el problema del transporte y recomienda maneras de hacer que los miembros con discapacidades</a:t>
            </a:r>
          </a:p>
          <a:p>
            <a:pPr algn="ctr"/>
            <a:r>
              <a:rPr lang="es-ES" sz="2400" b="1" dirty="0">
                <a:latin typeface="Arial" panose="020B0604020202020204" pitchFamily="34" charset="0"/>
                <a:cs typeface="Arial" panose="020B0604020202020204" pitchFamily="34" charset="0"/>
              </a:rPr>
              <a:t>se integren en las actividades de la 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en</a:t>
            </a:r>
            <a:r>
              <a:rPr lang="pt-BR" sz="2400" b="1" dirty="0">
                <a:solidFill>
                  <a:schemeClr val="bg1"/>
                </a:solidFill>
                <a:latin typeface="Arial" panose="020B0604020202020204" pitchFamily="34" charset="0"/>
                <a:cs typeface="Arial" panose="020B0604020202020204" pitchFamily="34" charset="0"/>
              </a:rPr>
              <a:t> favor de personas </a:t>
            </a:r>
            <a:r>
              <a:rPr lang="pt-BR" sz="2400" b="1" dirty="0" err="1">
                <a:solidFill>
                  <a:schemeClr val="bg1"/>
                </a:solidFill>
                <a:latin typeface="Arial" panose="020B0604020202020204" pitchFamily="34" charset="0"/>
                <a:cs typeface="Arial" panose="020B0604020202020204" pitchFamily="34" charset="0"/>
              </a:rPr>
              <a:t>discapacitadas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332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484784"/>
            <a:ext cx="4320480"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coordinador de los ministerios</a:t>
            </a:r>
          </a:p>
          <a:p>
            <a:pPr algn="ctr"/>
            <a:r>
              <a:rPr lang="es-ES" sz="2400" b="1" dirty="0">
                <a:latin typeface="Arial" panose="020B0604020202020204" pitchFamily="34" charset="0"/>
                <a:cs typeface="Arial" panose="020B0604020202020204" pitchFamily="34" charset="0"/>
              </a:rPr>
              <a:t>en favor de las personas discapacitadas sirve como nexo entre la iglesia y</a:t>
            </a:r>
          </a:p>
          <a:p>
            <a:pPr algn="ctr"/>
            <a:r>
              <a:rPr lang="es-ES" sz="2400" b="1" dirty="0">
                <a:latin typeface="Arial" panose="020B0604020202020204" pitchFamily="34" charset="0"/>
                <a:cs typeface="Arial" panose="020B0604020202020204" pitchFamily="34" charset="0"/>
              </a:rPr>
              <a:t>las instituciones que prestan servicios a las personas discapacitadas, tales </a:t>
            </a:r>
            <a:r>
              <a:rPr lang="es-ES" sz="2400" b="1" dirty="0" smtClean="0">
                <a:latin typeface="Arial" panose="020B0604020202020204" pitchFamily="34" charset="0"/>
                <a:cs typeface="Arial" panose="020B0604020202020204" pitchFamily="34" charset="0"/>
              </a:rPr>
              <a:t>como Christian </a:t>
            </a:r>
            <a:r>
              <a:rPr lang="es-ES" sz="2400" b="1" dirty="0">
                <a:latin typeface="Arial" panose="020B0604020202020204" pitchFamily="34" charset="0"/>
                <a:cs typeface="Arial" panose="020B0604020202020204" pitchFamily="34" charset="0"/>
              </a:rPr>
              <a:t>Record </a:t>
            </a:r>
            <a:r>
              <a:rPr lang="es-ES" sz="2400" b="1" dirty="0" err="1">
                <a:latin typeface="Arial" panose="020B0604020202020204" pitchFamily="34" charset="0"/>
                <a:cs typeface="Arial" panose="020B0604020202020204" pitchFamily="34" charset="0"/>
              </a:rPr>
              <a:t>Services</a:t>
            </a:r>
            <a:r>
              <a:rPr lang="es-ES" sz="2400" b="1" dirty="0">
                <a:latin typeface="Arial" panose="020B0604020202020204" pitchFamily="34" charset="0"/>
                <a:cs typeface="Arial" panose="020B0604020202020204" pitchFamily="34" charset="0"/>
              </a:rPr>
              <a:t>, y promueve los programas de Christian Record </a:t>
            </a:r>
            <a:r>
              <a:rPr lang="es-ES" sz="2400" b="1" dirty="0" err="1">
                <a:latin typeface="Arial" panose="020B0604020202020204" pitchFamily="34" charset="0"/>
                <a:cs typeface="Arial" panose="020B0604020202020204" pitchFamily="34" charset="0"/>
              </a:rPr>
              <a:t>Services</a:t>
            </a:r>
            <a:endParaRPr lang="es-ES" sz="2400" b="1" dirty="0">
              <a:latin typeface="Arial" panose="020B0604020202020204" pitchFamily="34" charset="0"/>
              <a:cs typeface="Arial" panose="020B0604020202020204" pitchFamily="34" charset="0"/>
            </a:endParaRPr>
          </a:p>
          <a:p>
            <a:pPr algn="ctr"/>
            <a:r>
              <a:rPr lang="es-ES" sz="2400" b="1" dirty="0">
                <a:latin typeface="Arial" panose="020B0604020202020204" pitchFamily="34" charset="0"/>
                <a:cs typeface="Arial" panose="020B0604020202020204" pitchFamily="34" charset="0"/>
              </a:rPr>
              <a:t>en la iglesia local.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en</a:t>
            </a:r>
            <a:r>
              <a:rPr lang="pt-BR" sz="2400" b="1" dirty="0">
                <a:solidFill>
                  <a:schemeClr val="bg1"/>
                </a:solidFill>
                <a:latin typeface="Arial" panose="020B0604020202020204" pitchFamily="34" charset="0"/>
                <a:cs typeface="Arial" panose="020B0604020202020204" pitchFamily="34" charset="0"/>
              </a:rPr>
              <a:t> favor de personas </a:t>
            </a:r>
            <a:r>
              <a:rPr lang="pt-BR" sz="2400" b="1" dirty="0" err="1">
                <a:solidFill>
                  <a:schemeClr val="bg1"/>
                </a:solidFill>
                <a:latin typeface="Arial" panose="020B0604020202020204" pitchFamily="34" charset="0"/>
                <a:cs typeface="Arial" panose="020B0604020202020204" pitchFamily="34" charset="0"/>
              </a:rPr>
              <a:t>discapacitadas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154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996952"/>
            <a:ext cx="6768752" cy="1656183"/>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62774" y="2708920"/>
            <a:ext cx="6624736" cy="1569660"/>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4800" b="1" dirty="0" err="1">
                <a:solidFill>
                  <a:schemeClr val="bg1"/>
                </a:solidFill>
                <a:latin typeface="Arial" panose="020B0604020202020204" pitchFamily="34" charset="0"/>
                <a:cs typeface="Arial" panose="020B0604020202020204" pitchFamily="34" charset="0"/>
              </a:rPr>
              <a:t>Ministerio</a:t>
            </a:r>
            <a:r>
              <a:rPr lang="pt-BR" sz="4800" b="1" dirty="0">
                <a:solidFill>
                  <a:schemeClr val="bg1"/>
                </a:solidFill>
                <a:latin typeface="Arial" panose="020B0604020202020204" pitchFamily="34" charset="0"/>
                <a:cs typeface="Arial" panose="020B0604020202020204" pitchFamily="34" charset="0"/>
              </a:rPr>
              <a:t> de </a:t>
            </a:r>
            <a:r>
              <a:rPr lang="pt-BR" sz="4800" b="1" dirty="0" err="1">
                <a:solidFill>
                  <a:schemeClr val="bg1"/>
                </a:solidFill>
                <a:latin typeface="Arial" panose="020B0604020202020204" pitchFamily="34" charset="0"/>
                <a:cs typeface="Arial" panose="020B0604020202020204" pitchFamily="34" charset="0"/>
              </a:rPr>
              <a:t>Mayordomía</a:t>
            </a:r>
            <a:r>
              <a:rPr lang="pt-BR" sz="4800" b="1" dirty="0">
                <a:solidFill>
                  <a:schemeClr val="bg1"/>
                </a:solidFill>
                <a:latin typeface="Arial" panose="020B0604020202020204" pitchFamily="34" charset="0"/>
                <a:cs typeface="Arial" panose="020B0604020202020204" pitchFamily="34" charset="0"/>
              </a:rPr>
              <a:t> Cristiana</a:t>
            </a:r>
          </a:p>
        </p:txBody>
      </p:sp>
    </p:spTree>
    <p:extLst>
      <p:ext uri="{BB962C8B-B14F-4D97-AF65-F5344CB8AC3E}">
        <p14:creationId xmlns:p14="http://schemas.microsoft.com/office/powerpoint/2010/main" val="231705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844824"/>
            <a:ext cx="4032448"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departamento de Mayordomía Cristiana anima a los miembros a responder</a:t>
            </a:r>
          </a:p>
          <a:p>
            <a:pPr algn="ctr"/>
            <a:r>
              <a:rPr lang="es-ES" sz="2400" b="1" dirty="0">
                <a:latin typeface="Arial" panose="020B0604020202020204" pitchFamily="34" charset="0"/>
                <a:cs typeface="Arial" panose="020B0604020202020204" pitchFamily="34" charset="0"/>
              </a:rPr>
              <a:t>a la gracia de Dios al dedicar todo lo que tienen a él. La responsabilidad</a:t>
            </a:r>
          </a:p>
          <a:p>
            <a:pPr algn="ctr"/>
            <a:r>
              <a:rPr lang="es-ES" sz="2400" b="1" dirty="0">
                <a:latin typeface="Arial" panose="020B0604020202020204" pitchFamily="34" charset="0"/>
                <a:cs typeface="Arial" panose="020B0604020202020204" pitchFamily="34" charset="0"/>
              </a:rPr>
              <a:t>de mayordomía abarca más que el dinero.</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696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196752"/>
            <a:ext cx="4608512"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Incluye, pero no está limitado a </a:t>
            </a:r>
            <a:r>
              <a:rPr lang="es-ES" sz="2400" b="1" dirty="0" smtClean="0">
                <a:latin typeface="Arial" panose="020B0604020202020204" pitchFamily="34" charset="0"/>
                <a:cs typeface="Arial" panose="020B0604020202020204" pitchFamily="34" charset="0"/>
              </a:rPr>
              <a:t>ello, el </a:t>
            </a:r>
            <a:r>
              <a:rPr lang="es-ES" sz="2400" b="1" dirty="0">
                <a:latin typeface="Arial" panose="020B0604020202020204" pitchFamily="34" charset="0"/>
                <a:cs typeface="Arial" panose="020B0604020202020204" pitchFamily="34" charset="0"/>
              </a:rPr>
              <a:t>adecuado uso y cuidado del cuerpo, la mente, el tiempo, las habilidades, los</a:t>
            </a:r>
          </a:p>
          <a:p>
            <a:pPr algn="ctr"/>
            <a:r>
              <a:rPr lang="es-ES" sz="2400" b="1" dirty="0">
                <a:latin typeface="Arial" panose="020B0604020202020204" pitchFamily="34" charset="0"/>
                <a:cs typeface="Arial" panose="020B0604020202020204" pitchFamily="34" charset="0"/>
              </a:rPr>
              <a:t>dones espirituales, las relaciones, la influencia, el lenguaje, el ambiente y las</a:t>
            </a:r>
          </a:p>
          <a:p>
            <a:pPr algn="ctr"/>
            <a:r>
              <a:rPr lang="es-ES" sz="2400" b="1" dirty="0">
                <a:latin typeface="Arial" panose="020B0604020202020204" pitchFamily="34" charset="0"/>
                <a:cs typeface="Arial" panose="020B0604020202020204" pitchFamily="34" charset="0"/>
              </a:rPr>
              <a:t>posesiones materiales. Este departamento ayuda a los miembros, en su sociedad</a:t>
            </a:r>
          </a:p>
          <a:p>
            <a:pPr algn="ctr"/>
            <a:r>
              <a:rPr lang="es-ES" sz="2400" b="1" dirty="0">
                <a:latin typeface="Arial" panose="020B0604020202020204" pitchFamily="34" charset="0"/>
                <a:cs typeface="Arial" panose="020B0604020202020204" pitchFamily="34" charset="0"/>
              </a:rPr>
              <a:t>con Dios, en la terminación de la obra por medio de la correcta utilización de</a:t>
            </a:r>
          </a:p>
          <a:p>
            <a:pPr algn="ctr"/>
            <a:r>
              <a:rPr lang="es-ES" sz="2400" b="1" dirty="0">
                <a:latin typeface="Arial" panose="020B0604020202020204" pitchFamily="34" charset="0"/>
                <a:cs typeface="Arial" panose="020B0604020202020204" pitchFamily="34" charset="0"/>
              </a:rPr>
              <a:t>sus dones y sus recursos.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4961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124744"/>
            <a:ext cx="3240360"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Cuando el Espíritu de Dios toma posesión de la vida, “aquellos cuyo corazón</a:t>
            </a:r>
          </a:p>
          <a:p>
            <a:pPr algn="ctr"/>
            <a:r>
              <a:rPr lang="es-ES" sz="2400" b="1" dirty="0">
                <a:latin typeface="Arial" panose="020B0604020202020204" pitchFamily="34" charset="0"/>
                <a:cs typeface="Arial" panose="020B0604020202020204" pitchFamily="34" charset="0"/>
              </a:rPr>
              <a:t>está lleno del amor de Cristo seguirán el ejemplo de aquel que por amor</a:t>
            </a:r>
          </a:p>
          <a:p>
            <a:pPr algn="ctr"/>
            <a:r>
              <a:rPr lang="es-ES" sz="2400" b="1" dirty="0">
                <a:latin typeface="Arial" panose="020B0604020202020204" pitchFamily="34" charset="0"/>
                <a:cs typeface="Arial" panose="020B0604020202020204" pitchFamily="34" charset="0"/>
              </a:rPr>
              <a:t>a nosotros se hizo pobre a fin de que por su pobreza fuésemos enriquecidos.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467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92309" y="1639301"/>
            <a:ext cx="4912139"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Todos los oficiales serán un</a:t>
            </a:r>
          </a:p>
          <a:p>
            <a:pPr algn="ctr"/>
            <a:r>
              <a:rPr lang="es-ES" sz="2400" b="1" dirty="0">
                <a:latin typeface="Arial" panose="020B0604020202020204" pitchFamily="34" charset="0"/>
                <a:cs typeface="Arial" panose="020B0604020202020204" pitchFamily="34" charset="0"/>
              </a:rPr>
              <a:t>ejemplo en la devolución fiel del diezmo a la Iglesia. El que deja de dar </a:t>
            </a:r>
            <a:r>
              <a:rPr lang="es-ES" sz="2400" b="1" dirty="0" smtClean="0">
                <a:latin typeface="Arial" panose="020B0604020202020204" pitchFamily="34" charset="0"/>
                <a:cs typeface="Arial" panose="020B0604020202020204" pitchFamily="34" charset="0"/>
              </a:rPr>
              <a:t>ejemplo en </a:t>
            </a:r>
            <a:r>
              <a:rPr lang="es-ES" sz="2400" b="1" dirty="0">
                <a:latin typeface="Arial" panose="020B0604020202020204" pitchFamily="34" charset="0"/>
                <a:cs typeface="Arial" panose="020B0604020202020204" pitchFamily="34" charset="0"/>
              </a:rPr>
              <a:t>este asunto importante no será elegido para ningún cargo de la 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620688"/>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Ser un ejemplo en la devolución del diezmo</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7811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700808"/>
            <a:ext cx="4536504" cy="3046988"/>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El dinero</a:t>
            </a:r>
            <a:r>
              <a:rPr lang="es-ES" sz="2400" b="1" dirty="0">
                <a:latin typeface="Arial" panose="020B0604020202020204" pitchFamily="34" charset="0"/>
                <a:cs typeface="Arial" panose="020B0604020202020204" pitchFamily="34" charset="0"/>
              </a:rPr>
              <a:t>, el tiempo, la influencia, todos los dones que han recibido de la mano </a:t>
            </a:r>
            <a:r>
              <a:rPr lang="es-ES" sz="2400" b="1" dirty="0" smtClean="0">
                <a:latin typeface="Arial" panose="020B0604020202020204" pitchFamily="34" charset="0"/>
                <a:cs typeface="Arial" panose="020B0604020202020204" pitchFamily="34" charset="0"/>
              </a:rPr>
              <a:t>de Dios</a:t>
            </a:r>
            <a:r>
              <a:rPr lang="es-ES" sz="2400" b="1" dirty="0">
                <a:latin typeface="Arial" panose="020B0604020202020204" pitchFamily="34" charset="0"/>
                <a:cs typeface="Arial" panose="020B0604020202020204" pitchFamily="34" charset="0"/>
              </a:rPr>
              <a:t>, los estimarán solamente como un medio de promover la obra del evangelio</a:t>
            </a:r>
            <a:r>
              <a:rPr lang="es-ES" sz="2400" b="1" dirty="0" smtClean="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Los hechos de los apóstoles, pp. 59, 60).</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739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2636912"/>
            <a:ext cx="3888432"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director del Ministerio</a:t>
            </a:r>
          </a:p>
          <a:p>
            <a:pPr algn="ctr"/>
            <a:r>
              <a:rPr lang="es-ES" sz="2400" b="1" dirty="0">
                <a:latin typeface="Arial" panose="020B0604020202020204" pitchFamily="34" charset="0"/>
                <a:cs typeface="Arial" panose="020B0604020202020204" pitchFamily="34" charset="0"/>
              </a:rPr>
              <a:t>de Mayordomía Cristiana debería poner en práctica los principios de </a:t>
            </a:r>
            <a:r>
              <a:rPr lang="es-ES" sz="2400" b="1" dirty="0" smtClean="0">
                <a:latin typeface="Arial" panose="020B0604020202020204" pitchFamily="34" charset="0"/>
                <a:cs typeface="Arial" panose="020B0604020202020204" pitchFamily="34" charset="0"/>
              </a:rPr>
              <a:t>la mayordomía </a:t>
            </a:r>
            <a:r>
              <a:rPr lang="es-ES" sz="2400" b="1" dirty="0">
                <a:latin typeface="Arial" panose="020B0604020202020204" pitchFamily="34" charset="0"/>
                <a:cs typeface="Arial" panose="020B0604020202020204" pitchFamily="34" charset="0"/>
              </a:rPr>
              <a:t>cristiana, y comprender el programa espiritual y financiero de la</a:t>
            </a:r>
          </a:p>
          <a:p>
            <a:pPr algn="ctr"/>
            <a:r>
              <a:rPr lang="es-ES" sz="2400" b="1" dirty="0">
                <a:latin typeface="Arial" panose="020B0604020202020204" pitchFamily="34" charset="0"/>
                <a:cs typeface="Arial" panose="020B0604020202020204" pitchFamily="34" charset="0"/>
              </a:rPr>
              <a:t>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323528" y="1556792"/>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del Ministerio de Mayordomía Cristiana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846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2348880"/>
            <a:ext cx="4176464"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director trabajará en cooperación con el director del Ministerio de</a:t>
            </a:r>
          </a:p>
          <a:p>
            <a:pPr algn="ctr"/>
            <a:r>
              <a:rPr lang="es-ES" sz="2400" b="1" dirty="0">
                <a:latin typeface="Arial" panose="020B0604020202020204" pitchFamily="34" charset="0"/>
                <a:cs typeface="Arial" panose="020B0604020202020204" pitchFamily="34" charset="0"/>
              </a:rPr>
              <a:t>Mayordomía Cristiana de la Asociación, el pastor y la Junta Directiva de la </a:t>
            </a:r>
            <a:r>
              <a:rPr lang="es-ES" sz="2400" b="1" dirty="0" smtClean="0">
                <a:latin typeface="Arial" panose="020B0604020202020204" pitchFamily="34" charset="0"/>
                <a:cs typeface="Arial" panose="020B0604020202020204" pitchFamily="34" charset="0"/>
              </a:rPr>
              <a:t>iglesia local</a:t>
            </a:r>
            <a:r>
              <a:rPr lang="es-ES" sz="2400" b="1" dirty="0">
                <a:latin typeface="Arial" panose="020B0604020202020204" pitchFamily="34" charset="0"/>
                <a:cs typeface="Arial" panose="020B0604020202020204" pitchFamily="34" charset="0"/>
              </a:rPr>
              <a:t>. El director es el vínculo entre el Ministerio de Mayordomía </a:t>
            </a:r>
            <a:r>
              <a:rPr lang="es-ES" sz="2400" b="1" dirty="0" smtClean="0">
                <a:latin typeface="Arial" panose="020B0604020202020204" pitchFamily="34" charset="0"/>
                <a:cs typeface="Arial" panose="020B0604020202020204" pitchFamily="34" charset="0"/>
              </a:rPr>
              <a:t>Cristiana de </a:t>
            </a:r>
            <a:r>
              <a:rPr lang="es-ES" sz="2400" b="1" dirty="0">
                <a:latin typeface="Arial" panose="020B0604020202020204" pitchFamily="34" charset="0"/>
                <a:cs typeface="Arial" panose="020B0604020202020204" pitchFamily="34" charset="0"/>
              </a:rPr>
              <a:t>la Asociación y la congregación local.</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323528" y="1556792"/>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 del Ministerio de Mayordomía Cristiana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618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996952"/>
            <a:ext cx="6768752" cy="828091"/>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62774" y="2708920"/>
            <a:ext cx="6624736" cy="830997"/>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4800" b="1" dirty="0" err="1">
                <a:solidFill>
                  <a:schemeClr val="bg1"/>
                </a:solidFill>
                <a:latin typeface="Arial" panose="020B0604020202020204" pitchFamily="34" charset="0"/>
                <a:cs typeface="Arial" panose="020B0604020202020204" pitchFamily="34" charset="0"/>
              </a:rPr>
              <a:t>Ministerio</a:t>
            </a:r>
            <a:r>
              <a:rPr lang="pt-BR" sz="4800" b="1" dirty="0">
                <a:solidFill>
                  <a:schemeClr val="bg1"/>
                </a:solidFill>
                <a:latin typeface="Arial" panose="020B0604020202020204" pitchFamily="34" charset="0"/>
                <a:cs typeface="Arial" panose="020B0604020202020204" pitchFamily="34" charset="0"/>
              </a:rPr>
              <a:t> de </a:t>
            </a:r>
            <a:r>
              <a:rPr lang="pt-BR" sz="4800" b="1" dirty="0" err="1">
                <a:solidFill>
                  <a:schemeClr val="bg1"/>
                </a:solidFill>
                <a:latin typeface="Arial" panose="020B0604020202020204" pitchFamily="34" charset="0"/>
                <a:cs typeface="Arial" panose="020B0604020202020204" pitchFamily="34" charset="0"/>
              </a:rPr>
              <a:t>la</a:t>
            </a:r>
            <a:r>
              <a:rPr lang="pt-BR" sz="4800" b="1" dirty="0">
                <a:solidFill>
                  <a:schemeClr val="bg1"/>
                </a:solidFill>
                <a:latin typeface="Arial" panose="020B0604020202020204" pitchFamily="34" charset="0"/>
                <a:cs typeface="Arial" panose="020B0604020202020204" pitchFamily="34" charset="0"/>
              </a:rPr>
              <a:t> </a:t>
            </a:r>
            <a:r>
              <a:rPr lang="pt-BR" sz="4800" b="1" dirty="0" err="1">
                <a:solidFill>
                  <a:schemeClr val="bg1"/>
                </a:solidFill>
                <a:latin typeface="Arial" panose="020B0604020202020204" pitchFamily="34" charset="0"/>
                <a:cs typeface="Arial" panose="020B0604020202020204" pitchFamily="34" charset="0"/>
              </a:rPr>
              <a:t>Mujer</a:t>
            </a:r>
            <a:endParaRPr lang="pt-BR" sz="4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344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899592" y="1988840"/>
            <a:ext cx="4032448"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Ministerio de la Mujer sostiene, anima y desafía a las mujeres adventistas </a:t>
            </a:r>
            <a:r>
              <a:rPr lang="es-ES" sz="2400" b="1" dirty="0" smtClean="0">
                <a:latin typeface="Arial" panose="020B0604020202020204" pitchFamily="34" charset="0"/>
                <a:cs typeface="Arial" panose="020B0604020202020204" pitchFamily="34" charset="0"/>
              </a:rPr>
              <a:t>en su </a:t>
            </a:r>
            <a:r>
              <a:rPr lang="es-ES" sz="2400" b="1" dirty="0">
                <a:latin typeface="Arial" panose="020B0604020202020204" pitchFamily="34" charset="0"/>
                <a:cs typeface="Arial" panose="020B0604020202020204" pitchFamily="34" charset="0"/>
              </a:rPr>
              <a:t>diario caminar como discípulas de Jesucristo y como miembros de su iglesia.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8661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628800"/>
            <a:ext cx="4824536"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Sus objetivos son fomentar el crecimiento y la renovación espiritual </a:t>
            </a:r>
            <a:r>
              <a:rPr lang="es-ES" sz="2400" b="1" dirty="0" smtClean="0">
                <a:latin typeface="Arial" panose="020B0604020202020204" pitchFamily="34" charset="0"/>
                <a:cs typeface="Arial" panose="020B0604020202020204" pitchFamily="34" charset="0"/>
              </a:rPr>
              <a:t>entre las </a:t>
            </a:r>
            <a:r>
              <a:rPr lang="es-ES" sz="2400" b="1" dirty="0">
                <a:latin typeface="Arial" panose="020B0604020202020204" pitchFamily="34" charset="0"/>
                <a:cs typeface="Arial" panose="020B0604020202020204" pitchFamily="34" charset="0"/>
              </a:rPr>
              <a:t>mujeres; afirmar que las mujeres son de inestimable valor en virtud de </a:t>
            </a:r>
            <a:r>
              <a:rPr lang="es-ES" sz="2400" b="1" dirty="0" smtClean="0">
                <a:latin typeface="Arial" panose="020B0604020202020204" pitchFamily="34" charset="0"/>
                <a:cs typeface="Arial" panose="020B0604020202020204" pitchFamily="34" charset="0"/>
              </a:rPr>
              <a:t>su creación </a:t>
            </a:r>
            <a:r>
              <a:rPr lang="es-ES" sz="2400" b="1" dirty="0">
                <a:latin typeface="Arial" panose="020B0604020202020204" pitchFamily="34" charset="0"/>
                <a:cs typeface="Arial" panose="020B0604020202020204" pitchFamily="34" charset="0"/>
              </a:rPr>
              <a:t>y redención, capacitándolas para servir en la iglesia, y presentar las</a:t>
            </a:r>
          </a:p>
          <a:p>
            <a:pPr algn="ctr"/>
            <a:r>
              <a:rPr lang="es-ES" sz="2400" b="1" dirty="0">
                <a:latin typeface="Arial" panose="020B0604020202020204" pitchFamily="34" charset="0"/>
                <a:cs typeface="Arial" panose="020B0604020202020204" pitchFamily="34" charset="0"/>
              </a:rPr>
              <a:t>perspectivas que las mujeres tienen sobre los diversos asuntos de la iglesia;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6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83568" y="1190357"/>
            <a:ext cx="5328592" cy="5262979"/>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Ministrar al </a:t>
            </a:r>
            <a:r>
              <a:rPr lang="es-ES" sz="2400" b="1" dirty="0">
                <a:latin typeface="Arial" panose="020B0604020202020204" pitchFamily="34" charset="0"/>
                <a:cs typeface="Arial" panose="020B0604020202020204" pitchFamily="34" charset="0"/>
              </a:rPr>
              <a:t>amplio espectro de las necesidades que las mujeres tienen a lo </a:t>
            </a:r>
            <a:r>
              <a:rPr lang="es-ES" sz="2400" b="1" dirty="0" smtClean="0">
                <a:latin typeface="Arial" panose="020B0604020202020204" pitchFamily="34" charset="0"/>
                <a:cs typeface="Arial" panose="020B0604020202020204" pitchFamily="34" charset="0"/>
              </a:rPr>
              <a:t>largo de </a:t>
            </a:r>
            <a:r>
              <a:rPr lang="es-ES" sz="2400" b="1" dirty="0">
                <a:latin typeface="Arial" panose="020B0604020202020204" pitchFamily="34" charset="0"/>
                <a:cs typeface="Arial" panose="020B0604020202020204" pitchFamily="34" charset="0"/>
              </a:rPr>
              <a:t>la vida, con la debida consideración por las perspectivas multiculturales y</a:t>
            </a:r>
          </a:p>
          <a:p>
            <a:pPr algn="ctr"/>
            <a:r>
              <a:rPr lang="es-ES" sz="2400" b="1" dirty="0">
                <a:latin typeface="Arial" panose="020B0604020202020204" pitchFamily="34" charset="0"/>
                <a:cs typeface="Arial" panose="020B0604020202020204" pitchFamily="34" charset="0"/>
              </a:rPr>
              <a:t>multiétnicas; cooperar con otros departamentos especializados de la iglesia para facilitar el ministerio para las mujeres y de las mujeres; crear buena voluntad entre las mujeres en la iglesia mundial que propicie lazos de amistad, apoyo</a:t>
            </a:r>
          </a:p>
          <a:p>
            <a:pPr algn="ctr"/>
            <a:r>
              <a:rPr lang="es-ES" sz="2400" b="1" dirty="0">
                <a:latin typeface="Arial" panose="020B0604020202020204" pitchFamily="34" charset="0"/>
                <a:cs typeface="Arial" panose="020B0604020202020204" pitchFamily="34" charset="0"/>
              </a:rPr>
              <a:t>mutuo e intercambio creativo de ideas;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610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50039" y="1556792"/>
            <a:ext cx="5328592"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guiar y animar a las mujeres </a:t>
            </a:r>
            <a:r>
              <a:rPr lang="es-ES" sz="2400" b="1" dirty="0" smtClean="0">
                <a:latin typeface="Arial" panose="020B0604020202020204" pitchFamily="34" charset="0"/>
                <a:cs typeface="Arial" panose="020B0604020202020204" pitchFamily="34" charset="0"/>
              </a:rPr>
              <a:t>adventistas, creando </a:t>
            </a:r>
            <a:r>
              <a:rPr lang="es-ES" sz="2400" b="1" dirty="0">
                <a:latin typeface="Arial" panose="020B0604020202020204" pitchFamily="34" charset="0"/>
                <a:cs typeface="Arial" panose="020B0604020202020204" pitchFamily="34" charset="0"/>
              </a:rPr>
              <a:t>las condiciones para que vayan involucrándose en las actividades de </a:t>
            </a:r>
            <a:r>
              <a:rPr lang="es-ES" sz="2400" b="1" dirty="0" smtClean="0">
                <a:latin typeface="Arial" panose="020B0604020202020204" pitchFamily="34" charset="0"/>
                <a:cs typeface="Arial" panose="020B0604020202020204" pitchFamily="34" charset="0"/>
              </a:rPr>
              <a:t>la iglesia</a:t>
            </a:r>
            <a:r>
              <a:rPr lang="es-ES" sz="2400" b="1" dirty="0">
                <a:latin typeface="Arial" panose="020B0604020202020204" pitchFamily="34" charset="0"/>
                <a:cs typeface="Arial" panose="020B0604020202020204" pitchFamily="34" charset="0"/>
              </a:rPr>
              <a:t>; y encontrar maneras para desafiar a cada mujer adventista a usar sus dones</a:t>
            </a:r>
          </a:p>
          <a:p>
            <a:pPr algn="ctr"/>
            <a:r>
              <a:rPr lang="es-ES" sz="2400" b="1" dirty="0">
                <a:latin typeface="Arial" panose="020B0604020202020204" pitchFamily="34" charset="0"/>
                <a:cs typeface="Arial" panose="020B0604020202020204" pitchFamily="34" charset="0"/>
              </a:rPr>
              <a:t>para complementar los talentos de otros, a medida que trabajan lado a </a:t>
            </a:r>
            <a:r>
              <a:rPr lang="es-ES" sz="2400" b="1" dirty="0" smtClean="0">
                <a:latin typeface="Arial" panose="020B0604020202020204" pitchFamily="34" charset="0"/>
                <a:cs typeface="Arial" panose="020B0604020202020204" pitchFamily="34" charset="0"/>
              </a:rPr>
              <a:t>lado para </a:t>
            </a:r>
            <a:r>
              <a:rPr lang="es-ES" sz="2400" b="1" dirty="0">
                <a:latin typeface="Arial" panose="020B0604020202020204" pitchFamily="34" charset="0"/>
                <a:cs typeface="Arial" panose="020B0604020202020204" pitchFamily="34" charset="0"/>
              </a:rPr>
              <a:t>promover la misión global de la iglesia.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265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628800"/>
            <a:ext cx="5112568"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a:t>
            </a:r>
            <a:r>
              <a:rPr lang="es-ES" sz="2400" b="1" dirty="0" smtClean="0">
                <a:latin typeface="Arial" panose="020B0604020202020204" pitchFamily="34" charset="0"/>
                <a:cs typeface="Arial" panose="020B0604020202020204" pitchFamily="34" charset="0"/>
              </a:rPr>
              <a:t>directora elegida </a:t>
            </a:r>
            <a:r>
              <a:rPr lang="es-ES" sz="2400" b="1" dirty="0">
                <a:latin typeface="Arial" panose="020B0604020202020204" pitchFamily="34" charset="0"/>
                <a:cs typeface="Arial" panose="020B0604020202020204" pitchFamily="34" charset="0"/>
              </a:rPr>
              <a:t>del Ministerio de la Mujer desarrolla ministerios específicos que nutren</a:t>
            </a:r>
          </a:p>
          <a:p>
            <a:pPr algn="ctr"/>
            <a:r>
              <a:rPr lang="es-ES" sz="2400" b="1" dirty="0">
                <a:latin typeface="Arial" panose="020B0604020202020204" pitchFamily="34" charset="0"/>
                <a:cs typeface="Arial" panose="020B0604020202020204" pitchFamily="34" charset="0"/>
              </a:rPr>
              <a:t>a las mujeres y las capacitan para el servicio. La directora es presidenta de </a:t>
            </a:r>
            <a:r>
              <a:rPr lang="es-ES" sz="2400" b="1" dirty="0" smtClean="0">
                <a:latin typeface="Arial" panose="020B0604020202020204" pitchFamily="34" charset="0"/>
                <a:cs typeface="Arial" panose="020B0604020202020204" pitchFamily="34" charset="0"/>
              </a:rPr>
              <a:t>la comisión </a:t>
            </a:r>
            <a:r>
              <a:rPr lang="es-ES" sz="2400" b="1" dirty="0">
                <a:latin typeface="Arial" panose="020B0604020202020204" pitchFamily="34" charset="0"/>
                <a:cs typeface="Arial" panose="020B0604020202020204" pitchFamily="34" charset="0"/>
              </a:rPr>
              <a:t>directiva del departamento del Ministerio de la Mujer, y </a:t>
            </a:r>
            <a:r>
              <a:rPr lang="es-ES" sz="2400" b="1" dirty="0" smtClean="0">
                <a:latin typeface="Arial" panose="020B0604020202020204" pitchFamily="34" charset="0"/>
                <a:cs typeface="Arial" panose="020B0604020202020204" pitchFamily="34" charset="0"/>
              </a:rPr>
              <a:t>promueve ideas </a:t>
            </a:r>
            <a:r>
              <a:rPr lang="es-ES" sz="2400" b="1" dirty="0">
                <a:latin typeface="Arial" panose="020B0604020202020204" pitchFamily="34" charset="0"/>
                <a:cs typeface="Arial" panose="020B0604020202020204" pitchFamily="34" charset="0"/>
              </a:rPr>
              <a:t>y planes que maximizan las contribuciones de las mujeres a la misión </a:t>
            </a:r>
            <a:r>
              <a:rPr lang="es-ES" sz="2400" b="1" dirty="0" smtClean="0">
                <a:latin typeface="Arial" panose="020B0604020202020204" pitchFamily="34" charset="0"/>
                <a:cs typeface="Arial" panose="020B0604020202020204" pitchFamily="34" charset="0"/>
              </a:rPr>
              <a:t>de la </a:t>
            </a:r>
            <a:r>
              <a:rPr lang="es-ES" sz="2400" b="1" dirty="0">
                <a:latin typeface="Arial" panose="020B0604020202020204" pitchFamily="34" charset="0"/>
                <a:cs typeface="Arial" panose="020B0604020202020204" pitchFamily="34" charset="0"/>
              </a:rPr>
              <a:t>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Directora y comisión directiva del Ministerio de la Mujer</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047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340768"/>
            <a:ext cx="5472608"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directora sirve como miembro de la Junta Directiva de la iglesia, </a:t>
            </a:r>
            <a:r>
              <a:rPr lang="es-ES" sz="2400" b="1" dirty="0" smtClean="0">
                <a:latin typeface="Arial" panose="020B0604020202020204" pitchFamily="34" charset="0"/>
                <a:cs typeface="Arial" panose="020B0604020202020204" pitchFamily="34" charset="0"/>
              </a:rPr>
              <a:t>integrando las </a:t>
            </a:r>
            <a:r>
              <a:rPr lang="es-ES" sz="2400" b="1" dirty="0">
                <a:latin typeface="Arial" panose="020B0604020202020204" pitchFamily="34" charset="0"/>
                <a:cs typeface="Arial" panose="020B0604020202020204" pitchFamily="34" charset="0"/>
              </a:rPr>
              <a:t>actividades y los programas de las mujeres dentro de los </a:t>
            </a:r>
            <a:r>
              <a:rPr lang="es-ES" sz="2400" b="1" dirty="0" smtClean="0">
                <a:latin typeface="Arial" panose="020B0604020202020204" pitchFamily="34" charset="0"/>
                <a:cs typeface="Arial" panose="020B0604020202020204" pitchFamily="34" charset="0"/>
              </a:rPr>
              <a:t>planes generales </a:t>
            </a:r>
            <a:r>
              <a:rPr lang="es-ES" sz="2400" b="1" dirty="0">
                <a:latin typeface="Arial" panose="020B0604020202020204" pitchFamily="34" charset="0"/>
                <a:cs typeface="Arial" panose="020B0604020202020204" pitchFamily="34" charset="0"/>
              </a:rPr>
              <a:t>del programa de la iglesia. Es responsable de mantener a la </a:t>
            </a:r>
            <a:r>
              <a:rPr lang="es-ES" sz="2400" b="1" dirty="0" smtClean="0">
                <a:latin typeface="Arial" panose="020B0604020202020204" pitchFamily="34" charset="0"/>
                <a:cs typeface="Arial" panose="020B0604020202020204" pitchFamily="34" charset="0"/>
              </a:rPr>
              <a:t>iglesia informada </a:t>
            </a:r>
            <a:r>
              <a:rPr lang="es-ES" sz="2400" b="1" dirty="0">
                <a:latin typeface="Arial" panose="020B0604020202020204" pitchFamily="34" charset="0"/>
                <a:cs typeface="Arial" panose="020B0604020202020204" pitchFamily="34" charset="0"/>
              </a:rPr>
              <a:t>acerca de la contribución del Ministerio de la Mujer a la vida de </a:t>
            </a:r>
            <a:r>
              <a:rPr lang="es-ES" sz="2400" b="1" dirty="0" smtClean="0">
                <a:latin typeface="Arial" panose="020B0604020202020204" pitchFamily="34" charset="0"/>
                <a:cs typeface="Arial" panose="020B0604020202020204" pitchFamily="34" charset="0"/>
              </a:rPr>
              <a:t>la iglesia</a:t>
            </a:r>
            <a:r>
              <a:rPr lang="es-ES" sz="2400" b="1" dirty="0">
                <a:latin typeface="Arial" panose="020B0604020202020204" pitchFamily="34" charset="0"/>
                <a:cs typeface="Arial" panose="020B0604020202020204" pitchFamily="34" charset="0"/>
              </a:rPr>
              <a:t>. El contacto de la directora, para capacitación y fuente de materiales, </a:t>
            </a:r>
            <a:r>
              <a:rPr lang="es-ES" sz="2400" b="1" dirty="0" smtClean="0">
                <a:latin typeface="Arial" panose="020B0604020202020204" pitchFamily="34" charset="0"/>
                <a:cs typeface="Arial" panose="020B0604020202020204" pitchFamily="34" charset="0"/>
              </a:rPr>
              <a:t>es la </a:t>
            </a:r>
            <a:r>
              <a:rPr lang="es-ES" sz="2400" b="1" dirty="0">
                <a:latin typeface="Arial" panose="020B0604020202020204" pitchFamily="34" charset="0"/>
                <a:cs typeface="Arial" panose="020B0604020202020204" pitchFamily="34" charset="0"/>
              </a:rPr>
              <a:t>directora del Ministerio de la Mujer de la Asociación.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Directora y comisión directiva del Ministerio de la Mujer</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760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275856" y="1484784"/>
            <a:ext cx="4912139"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Ningún oficial de iglesia es delegado </a:t>
            </a:r>
            <a:r>
              <a:rPr lang="es-ES" sz="2400" b="1" dirty="0" smtClean="0">
                <a:latin typeface="Arial" panose="020B0604020202020204" pitchFamily="34" charset="0"/>
                <a:cs typeface="Arial" panose="020B0604020202020204" pitchFamily="34" charset="0"/>
              </a:rPr>
              <a:t>ex </a:t>
            </a:r>
            <a:r>
              <a:rPr lang="es-ES" sz="2400" b="1" dirty="0" err="1" smtClean="0">
                <a:latin typeface="Arial" panose="020B0604020202020204" pitchFamily="34" charset="0"/>
                <a:cs typeface="Arial" panose="020B0604020202020204" pitchFamily="34" charset="0"/>
              </a:rPr>
              <a:t>officio</a:t>
            </a:r>
            <a:r>
              <a:rPr lang="es-ES" sz="2400" b="1" dirty="0">
                <a:latin typeface="Arial" panose="020B0604020202020204" pitchFamily="34" charset="0"/>
                <a:cs typeface="Arial" panose="020B0604020202020204" pitchFamily="34" charset="0"/>
              </a:rPr>
              <a:t>. Si la iglesia desea que un oficial sirva como delegado, debe ser elegido</a:t>
            </a:r>
          </a:p>
          <a:p>
            <a:pPr algn="ctr"/>
            <a:r>
              <a:rPr lang="es-ES" sz="2400" b="1" dirty="0">
                <a:latin typeface="Arial" panose="020B0604020202020204" pitchFamily="34" charset="0"/>
                <a:cs typeface="Arial" panose="020B0604020202020204" pitchFamily="34" charset="0"/>
              </a:rPr>
              <a:t>como delegado por la iglesia local.</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No hay delegados ex </a:t>
            </a:r>
            <a:r>
              <a:rPr lang="es-ES"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officio</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7710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23528" y="1844824"/>
            <a:ext cx="5472608"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directora del Ministerio de la Mujer debe ser una mujer con </a:t>
            </a:r>
            <a:r>
              <a:rPr lang="es-ES" sz="2400" b="1" dirty="0" smtClean="0">
                <a:latin typeface="Arial" panose="020B0604020202020204" pitchFamily="34" charset="0"/>
                <a:cs typeface="Arial" panose="020B0604020202020204" pitchFamily="34" charset="0"/>
              </a:rPr>
              <a:t>sensibilidad, de </a:t>
            </a:r>
            <a:r>
              <a:rPr lang="es-ES" sz="2400" b="1" dirty="0">
                <a:latin typeface="Arial" panose="020B0604020202020204" pitchFamily="34" charset="0"/>
                <a:cs typeface="Arial" panose="020B0604020202020204" pitchFamily="34" charset="0"/>
              </a:rPr>
              <a:t>naturaleza solícita, que sienta una carga por el ministerio y </a:t>
            </a:r>
            <a:r>
              <a:rPr lang="es-ES" sz="2400" b="1" dirty="0" smtClean="0">
                <a:latin typeface="Arial" panose="020B0604020202020204" pitchFamily="34" charset="0"/>
                <a:cs typeface="Arial" panose="020B0604020202020204" pitchFamily="34" charset="0"/>
              </a:rPr>
              <a:t>las preocupaciones</a:t>
            </a:r>
            <a:endParaRPr lang="es-ES" sz="2400" b="1" dirty="0">
              <a:latin typeface="Arial" panose="020B0604020202020204" pitchFamily="34" charset="0"/>
              <a:cs typeface="Arial" panose="020B0604020202020204" pitchFamily="34" charset="0"/>
            </a:endParaRPr>
          </a:p>
          <a:p>
            <a:pPr algn="ctr"/>
            <a:r>
              <a:rPr lang="es-ES" sz="2400" b="1" dirty="0">
                <a:latin typeface="Arial" panose="020B0604020202020204" pitchFamily="34" charset="0"/>
                <a:cs typeface="Arial" panose="020B0604020202020204" pitchFamily="34" charset="0"/>
              </a:rPr>
              <a:t>de las mujeres, equilibrada en sus perspectivas, con habilidad para</a:t>
            </a:r>
          </a:p>
          <a:p>
            <a:pPr algn="ctr"/>
            <a:r>
              <a:rPr lang="es-ES" sz="2400" b="1" dirty="0">
                <a:latin typeface="Arial" panose="020B0604020202020204" pitchFamily="34" charset="0"/>
                <a:cs typeface="Arial" panose="020B0604020202020204" pitchFamily="34" charset="0"/>
              </a:rPr>
              <a:t>animar a otras mujeres a cultivar sus dones espirituales y capacidad para </a:t>
            </a:r>
            <a:r>
              <a:rPr lang="es-ES" sz="2400" b="1" dirty="0" smtClean="0">
                <a:latin typeface="Arial" panose="020B0604020202020204" pitchFamily="34" charset="0"/>
                <a:cs typeface="Arial" panose="020B0604020202020204" pitchFamily="34" charset="0"/>
              </a:rPr>
              <a:t>trabajar </a:t>
            </a:r>
            <a:r>
              <a:rPr lang="es-ES" sz="2400" b="1" dirty="0" err="1" smtClean="0">
                <a:latin typeface="Arial" panose="020B0604020202020204" pitchFamily="34" charset="0"/>
                <a:cs typeface="Arial" panose="020B0604020202020204" pitchFamily="34" charset="0"/>
              </a:rPr>
              <a:t>bine</a:t>
            </a:r>
            <a:r>
              <a:rPr lang="es-ES" sz="2400" b="1" dirty="0" smtClean="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con las mujeres de la iglesia, el pastor y la Junta Directiva.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Directora y comisión directiva del Ministerio de la Mujer</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768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700808"/>
            <a:ext cx="4608512"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comisión directiva del Ministerio de la Mujer trabaja fomentando el</a:t>
            </a:r>
          </a:p>
          <a:p>
            <a:pPr algn="ctr"/>
            <a:r>
              <a:rPr lang="es-ES" sz="2400" b="1" dirty="0">
                <a:latin typeface="Arial" panose="020B0604020202020204" pitchFamily="34" charset="0"/>
                <a:cs typeface="Arial" panose="020B0604020202020204" pitchFamily="34" charset="0"/>
              </a:rPr>
              <a:t>ministerio para las mujeres de la iglesia. Esta comisión directiva debe estar </a:t>
            </a:r>
            <a:r>
              <a:rPr lang="es-ES" sz="2400" b="1" dirty="0" smtClean="0">
                <a:latin typeface="Arial" panose="020B0604020202020204" pitchFamily="34" charset="0"/>
                <a:cs typeface="Arial" panose="020B0604020202020204" pitchFamily="34" charset="0"/>
              </a:rPr>
              <a:t>compuesta por </a:t>
            </a:r>
            <a:r>
              <a:rPr lang="es-ES" sz="2400" b="1" dirty="0">
                <a:latin typeface="Arial" panose="020B0604020202020204" pitchFamily="34" charset="0"/>
                <a:cs typeface="Arial" panose="020B0604020202020204" pitchFamily="34" charset="0"/>
              </a:rPr>
              <a:t>personas interesadas en el amplio espectro de las necesidades y </a:t>
            </a:r>
            <a:r>
              <a:rPr lang="es-ES" sz="2400" b="1" dirty="0" smtClean="0">
                <a:latin typeface="Arial" panose="020B0604020202020204" pitchFamily="34" charset="0"/>
                <a:cs typeface="Arial" panose="020B0604020202020204" pitchFamily="34" charset="0"/>
              </a:rPr>
              <a:t>los servicios </a:t>
            </a:r>
            <a:r>
              <a:rPr lang="es-ES" sz="2400" b="1" dirty="0">
                <a:latin typeface="Arial" panose="020B0604020202020204" pitchFamily="34" charset="0"/>
                <a:cs typeface="Arial" panose="020B0604020202020204" pitchFamily="34" charset="0"/>
              </a:rPr>
              <a:t>de las mujeres, con experiencia y talentos variados.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Directora y comisión directiva del Ministerio de la Mujer</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1597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996952"/>
            <a:ext cx="6768752" cy="828091"/>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62774" y="2708920"/>
            <a:ext cx="6624736" cy="830997"/>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4800" b="1" dirty="0" err="1">
                <a:solidFill>
                  <a:schemeClr val="bg1"/>
                </a:solidFill>
                <a:latin typeface="Arial" panose="020B0604020202020204" pitchFamily="34" charset="0"/>
                <a:cs typeface="Arial" panose="020B0604020202020204" pitchFamily="34" charset="0"/>
              </a:rPr>
              <a:t>Ministerio</a:t>
            </a:r>
            <a:r>
              <a:rPr lang="pt-BR" sz="4800" b="1" dirty="0">
                <a:solidFill>
                  <a:schemeClr val="bg1"/>
                </a:solidFill>
                <a:latin typeface="Arial" panose="020B0604020202020204" pitchFamily="34" charset="0"/>
                <a:cs typeface="Arial" panose="020B0604020202020204" pitchFamily="34" charset="0"/>
              </a:rPr>
              <a:t> </a:t>
            </a:r>
            <a:r>
              <a:rPr lang="pt-BR" sz="4800" b="1" dirty="0" err="1">
                <a:solidFill>
                  <a:schemeClr val="bg1"/>
                </a:solidFill>
                <a:latin typeface="Arial" panose="020B0604020202020204" pitchFamily="34" charset="0"/>
                <a:cs typeface="Arial" panose="020B0604020202020204" pitchFamily="34" charset="0"/>
              </a:rPr>
              <a:t>Joven</a:t>
            </a:r>
            <a:endParaRPr lang="pt-BR" sz="4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119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2060848"/>
            <a:ext cx="4824536"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Las diferentes organizaciones de jóvenes de la iglesia deben trabajar estrechamente</a:t>
            </a:r>
          </a:p>
          <a:p>
            <a:pPr algn="ctr"/>
            <a:r>
              <a:rPr lang="es-ES" sz="2400" b="1" dirty="0">
                <a:latin typeface="Arial" panose="020B0604020202020204" pitchFamily="34" charset="0"/>
                <a:cs typeface="Arial" panose="020B0604020202020204" pitchFamily="34" charset="0"/>
              </a:rPr>
              <a:t>con el departamento de Ministerio Joven de la Asociación.</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2315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07904" y="1628800"/>
            <a:ext cx="4752528"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Ministerio Joven es el </a:t>
            </a:r>
            <a:r>
              <a:rPr lang="es-ES" sz="2400" b="1" dirty="0" smtClean="0">
                <a:latin typeface="Arial" panose="020B0604020202020204" pitchFamily="34" charset="0"/>
                <a:cs typeface="Arial" panose="020B0604020202020204" pitchFamily="34" charset="0"/>
              </a:rPr>
              <a:t>departamento mediante </a:t>
            </a:r>
            <a:r>
              <a:rPr lang="es-ES" sz="2400" b="1" dirty="0">
                <a:latin typeface="Arial" panose="020B0604020202020204" pitchFamily="34" charset="0"/>
                <a:cs typeface="Arial" panose="020B0604020202020204" pitchFamily="34" charset="0"/>
              </a:rPr>
              <a:t>el cual la iglesia trabaja a favor y por medio de sus jóvenes. Los</a:t>
            </a:r>
          </a:p>
          <a:p>
            <a:pPr algn="ctr"/>
            <a:r>
              <a:rPr lang="es-ES" sz="2400" b="1" dirty="0">
                <a:latin typeface="Arial" panose="020B0604020202020204" pitchFamily="34" charset="0"/>
                <a:cs typeface="Arial" panose="020B0604020202020204" pitchFamily="34" charset="0"/>
              </a:rPr>
              <a:t>jóvenes deben trabajar juntos, y en cooperación con la comunidad más amplia</a:t>
            </a:r>
          </a:p>
          <a:p>
            <a:pPr algn="ctr"/>
            <a:r>
              <a:rPr lang="es-ES" sz="2400" b="1" dirty="0">
                <a:latin typeface="Arial" panose="020B0604020202020204" pitchFamily="34" charset="0"/>
                <a:cs typeface="Arial" panose="020B0604020202020204" pitchFamily="34" charset="0"/>
              </a:rPr>
              <a:t>de la iglesia, en el desarrollo de un vigoroso ministerio joven que incluya el</a:t>
            </a:r>
          </a:p>
          <a:p>
            <a:pPr algn="ctr"/>
            <a:r>
              <a:rPr lang="es-ES" sz="2400" b="1" dirty="0">
                <a:latin typeface="Arial" panose="020B0604020202020204" pitchFamily="34" charset="0"/>
                <a:cs typeface="Arial" panose="020B0604020202020204" pitchFamily="34" charset="0"/>
              </a:rPr>
              <a:t>desarrollo </a:t>
            </a:r>
            <a:r>
              <a:rPr lang="es-ES" sz="2400" b="1" dirty="0" smtClean="0">
                <a:latin typeface="Arial" panose="020B0604020202020204" pitchFamily="34" charset="0"/>
                <a:cs typeface="Arial" panose="020B0604020202020204" pitchFamily="34" charset="0"/>
              </a:rPr>
              <a:t>espiritual</a:t>
            </a:r>
            <a:r>
              <a:rPr lang="pt-BR" sz="2400" b="1" dirty="0" smtClean="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r>
              <a:rPr lang="pt-BR" sz="2400" b="1" dirty="0">
                <a:solidFill>
                  <a:schemeClr val="bg1"/>
                </a:solidFill>
                <a:latin typeface="Arial" panose="020B0604020202020204" pitchFamily="34" charset="0"/>
                <a:cs typeface="Arial" panose="020B0604020202020204" pitchFamily="34" charset="0"/>
              </a:rPr>
              <a:t> Adventista (MJA</a:t>
            </a:r>
            <a:r>
              <a:rPr lang="pt-BR" sz="2400" b="1" dirty="0" smtClean="0">
                <a:solidFill>
                  <a:schemeClr val="bg1"/>
                </a:solidFill>
                <a:latin typeface="Arial" panose="020B0604020202020204" pitchFamily="34" charset="0"/>
                <a:cs typeface="Arial" panose="020B0604020202020204" pitchFamily="34" charset="0"/>
              </a:rPr>
              <a:t>)</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6570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35896" y="1124744"/>
            <a:ext cx="5084236" cy="4893647"/>
          </a:xfrm>
          <a:prstGeom prst="rect">
            <a:avLst/>
          </a:prstGeom>
          <a:noFill/>
        </p:spPr>
        <p:txBody>
          <a:bodyPr wrap="square" rtlCol="0">
            <a:spAutoFit/>
          </a:bodyPr>
          <a:lstStyle/>
          <a:p>
            <a:pPr algn="ctr"/>
            <a:r>
              <a:rPr lang="pt-BR" sz="2400" b="1" dirty="0" smtClean="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mental y físico de cada joven, la interacción social cristiana</a:t>
            </a:r>
          </a:p>
          <a:p>
            <a:pPr algn="ctr"/>
            <a:r>
              <a:rPr lang="es-ES" sz="2400" b="1" dirty="0">
                <a:latin typeface="Arial" panose="020B0604020202020204" pitchFamily="34" charset="0"/>
                <a:cs typeface="Arial" panose="020B0604020202020204" pitchFamily="34" charset="0"/>
              </a:rPr>
              <a:t>y un animado programa de testificación que apoye los planes generales de la</a:t>
            </a:r>
          </a:p>
          <a:p>
            <a:pPr algn="ctr"/>
            <a:r>
              <a:rPr lang="es-ES" sz="2400" b="1" dirty="0">
                <a:latin typeface="Arial" panose="020B0604020202020204" pitchFamily="34" charset="0"/>
                <a:cs typeface="Arial" panose="020B0604020202020204" pitchFamily="34" charset="0"/>
              </a:rPr>
              <a:t>iglesia local para la conquista de almas. El blanco del MJA debe ser </a:t>
            </a:r>
            <a:r>
              <a:rPr lang="es-ES" sz="2400" b="1" dirty="0" smtClean="0">
                <a:latin typeface="Arial" panose="020B0604020202020204" pitchFamily="34" charset="0"/>
                <a:cs typeface="Arial" panose="020B0604020202020204" pitchFamily="34" charset="0"/>
              </a:rPr>
              <a:t>involucrar a </a:t>
            </a:r>
            <a:r>
              <a:rPr lang="es-ES" sz="2400" b="1" dirty="0">
                <a:latin typeface="Arial" panose="020B0604020202020204" pitchFamily="34" charset="0"/>
                <a:cs typeface="Arial" panose="020B0604020202020204" pitchFamily="34" charset="0"/>
              </a:rPr>
              <a:t>todos los jóvenes adventistas en actividades significativas, que los lleven a </a:t>
            </a:r>
            <a:r>
              <a:rPr lang="es-ES" sz="2400" b="1" dirty="0" smtClean="0">
                <a:latin typeface="Arial" panose="020B0604020202020204" pitchFamily="34" charset="0"/>
                <a:cs typeface="Arial" panose="020B0604020202020204" pitchFamily="34" charset="0"/>
              </a:rPr>
              <a:t>ser miembros </a:t>
            </a:r>
            <a:r>
              <a:rPr lang="es-ES" sz="2400" b="1" dirty="0">
                <a:latin typeface="Arial" panose="020B0604020202020204" pitchFamily="34" charset="0"/>
                <a:cs typeface="Arial" panose="020B0604020202020204" pitchFamily="34" charset="0"/>
              </a:rPr>
              <a:t>de iglesia activos y los preparen para el servicio útil.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r>
              <a:rPr lang="pt-BR" sz="2400" b="1" dirty="0">
                <a:solidFill>
                  <a:schemeClr val="bg1"/>
                </a:solidFill>
                <a:latin typeface="Arial" panose="020B0604020202020204" pitchFamily="34" charset="0"/>
                <a:cs typeface="Arial" panose="020B0604020202020204" pitchFamily="34" charset="0"/>
              </a:rPr>
              <a:t> Adventista (MJA</a:t>
            </a:r>
            <a:r>
              <a:rPr lang="pt-BR" sz="2400" b="1" dirty="0" smtClean="0">
                <a:solidFill>
                  <a:schemeClr val="bg1"/>
                </a:solidFill>
                <a:latin typeface="Arial" panose="020B0604020202020204" pitchFamily="34" charset="0"/>
                <a:cs typeface="Arial" panose="020B0604020202020204" pitchFamily="34" charset="0"/>
              </a:rPr>
              <a:t>)</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849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650455"/>
            <a:ext cx="7992888" cy="1569660"/>
          </a:xfrm>
          <a:prstGeom prst="rect">
            <a:avLst/>
          </a:prstGeom>
          <a:solidFill>
            <a:srgbClr val="F9E591"/>
          </a:solidFill>
        </p:spPr>
        <p:txBody>
          <a:bodyPr wrap="square" rtlCol="0">
            <a:spAutoFit/>
          </a:bodyPr>
          <a:lstStyle/>
          <a:p>
            <a:pPr algn="ctr"/>
            <a:endParaRPr lang="pt-BR" sz="2400" b="1" dirty="0" smtClean="0">
              <a:latin typeface="Arial" panose="020B0604020202020204" pitchFamily="34" charset="0"/>
              <a:cs typeface="Arial" panose="020B0604020202020204" pitchFamily="34" charset="0"/>
            </a:endParaRPr>
          </a:p>
          <a:p>
            <a:pPr algn="ctr"/>
            <a:r>
              <a:rPr lang="es-ES" sz="2400" b="1" dirty="0">
                <a:latin typeface="Arial" panose="020B0604020202020204" pitchFamily="34" charset="0"/>
                <a:cs typeface="Arial" panose="020B0604020202020204" pitchFamily="34" charset="0"/>
              </a:rPr>
              <a:t>Llevar a cada joven a tener una relación íntima con </a:t>
            </a:r>
            <a:r>
              <a:rPr lang="es-ES" sz="2400" b="1" dirty="0" smtClean="0">
                <a:latin typeface="Arial" panose="020B0604020202020204" pitchFamily="34" charset="0"/>
                <a:cs typeface="Arial" panose="020B0604020202020204" pitchFamily="34" charset="0"/>
              </a:rPr>
              <a:t>Jesucristo y </a:t>
            </a:r>
            <a:r>
              <a:rPr lang="es-ES" sz="2400" b="1" dirty="0">
                <a:latin typeface="Arial" panose="020B0604020202020204" pitchFamily="34" charset="0"/>
                <a:cs typeface="Arial" panose="020B0604020202020204" pitchFamily="34" charset="0"/>
              </a:rPr>
              <a:t>ayudarlo a aceptar su llamado al discipulado.</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552413" y="1412776"/>
            <a:ext cx="4721335" cy="523220"/>
          </a:xfrm>
          <a:prstGeom prst="rect">
            <a:avLst/>
          </a:prstGeom>
          <a:solidFill>
            <a:srgbClr val="A7935B"/>
          </a:solidFill>
        </p:spPr>
        <p:txBody>
          <a:bodyPr wrap="square" rtlCol="0">
            <a:spAutoFit/>
          </a:bodyPr>
          <a:lstStyle/>
          <a:p>
            <a:pPr algn="ctr"/>
            <a:r>
              <a:rPr lang="pt-BR"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Misión</a:t>
            </a:r>
            <a:r>
              <a:rPr lang="pt-BR"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del</a:t>
            </a:r>
            <a:r>
              <a:rPr lang="pt-BR"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MJA</a:t>
            </a:r>
          </a:p>
        </p:txBody>
      </p:sp>
      <p:sp>
        <p:nvSpPr>
          <p:cNvPr id="4" name="CaixaDeTexto 3"/>
          <p:cNvSpPr txBox="1"/>
          <p:nvPr/>
        </p:nvSpPr>
        <p:spPr>
          <a:xfrm>
            <a:off x="539552" y="3717032"/>
            <a:ext cx="7992888" cy="830997"/>
          </a:xfrm>
          <a:prstGeom prst="rect">
            <a:avLst/>
          </a:prstGeom>
          <a:solidFill>
            <a:srgbClr val="F9E591"/>
          </a:solidFill>
        </p:spPr>
        <p:txBody>
          <a:bodyPr wrap="square" rtlCol="0">
            <a:spAutoFit/>
          </a:bodyPr>
          <a:lstStyle/>
          <a:p>
            <a:pPr algn="ctr"/>
            <a:endParaRPr lang="pt-BR" sz="2400" b="1" dirty="0" smtClean="0">
              <a:latin typeface="Arial" panose="020B0604020202020204" pitchFamily="34" charset="0"/>
              <a:cs typeface="Arial" panose="020B0604020202020204" pitchFamily="34" charset="0"/>
            </a:endParaRPr>
          </a:p>
          <a:p>
            <a:pPr algn="ctr"/>
            <a:r>
              <a:rPr lang="es-ES" sz="2400" b="1" dirty="0">
                <a:latin typeface="Arial" panose="020B0604020202020204" pitchFamily="34" charset="0"/>
                <a:cs typeface="Arial" panose="020B0604020202020204" pitchFamily="34" charset="0"/>
              </a:rPr>
              <a:t>El amor de Cristo me motiva.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552413" y="3479353"/>
            <a:ext cx="4721335" cy="523220"/>
          </a:xfrm>
          <a:prstGeom prst="rect">
            <a:avLst/>
          </a:prstGeom>
          <a:solidFill>
            <a:srgbClr val="A7935B"/>
          </a:solidFill>
        </p:spPr>
        <p:txBody>
          <a:bodyPr wrap="square" rtlCol="0">
            <a:spAutoFit/>
          </a:bodyPr>
          <a:lstStyle/>
          <a:p>
            <a:pPr algn="ctr"/>
            <a:r>
              <a:rPr lang="pt-BR"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Lema </a:t>
            </a:r>
            <a:r>
              <a:rPr lang="pt-BR"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del</a:t>
            </a:r>
            <a:r>
              <a:rPr lang="pt-BR"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MJA</a:t>
            </a:r>
          </a:p>
        </p:txBody>
      </p:sp>
      <p:sp>
        <p:nvSpPr>
          <p:cNvPr id="6" name="CaixaDeTexto 5"/>
          <p:cNvSpPr txBox="1"/>
          <p:nvPr/>
        </p:nvSpPr>
        <p:spPr>
          <a:xfrm>
            <a:off x="539552" y="5013176"/>
            <a:ext cx="5904656" cy="1200329"/>
          </a:xfrm>
          <a:prstGeom prst="rect">
            <a:avLst/>
          </a:prstGeom>
          <a:solidFill>
            <a:srgbClr val="F9E591"/>
          </a:solidFill>
        </p:spPr>
        <p:txBody>
          <a:bodyPr wrap="square" rtlCol="0">
            <a:spAutoFit/>
          </a:bodyPr>
          <a:lstStyle/>
          <a:p>
            <a:pPr algn="ctr"/>
            <a:endParaRPr lang="pt-BR" sz="2400" b="1" dirty="0" smtClean="0">
              <a:latin typeface="Arial" panose="020B0604020202020204" pitchFamily="34" charset="0"/>
              <a:cs typeface="Arial" panose="020B0604020202020204" pitchFamily="34" charset="0"/>
            </a:endParaRPr>
          </a:p>
          <a:p>
            <a:pPr algn="ctr"/>
            <a:r>
              <a:rPr lang="es-ES" sz="2400" b="1" dirty="0">
                <a:latin typeface="Arial" panose="020B0604020202020204" pitchFamily="34" charset="0"/>
                <a:cs typeface="Arial" panose="020B0604020202020204" pitchFamily="34" charset="0"/>
              </a:rPr>
              <a:t>El mensaje adventista a todo el mundo en mi generación.</a:t>
            </a:r>
            <a:endParaRPr lang="pt-BR" sz="2400" b="1" dirty="0">
              <a:latin typeface="Arial" panose="020B0604020202020204" pitchFamily="34" charset="0"/>
              <a:cs typeface="Arial" panose="020B0604020202020204" pitchFamily="34" charset="0"/>
            </a:endParaRPr>
          </a:p>
        </p:txBody>
      </p:sp>
      <p:sp>
        <p:nvSpPr>
          <p:cNvPr id="7" name="CaixaDeTexto 6"/>
          <p:cNvSpPr txBox="1"/>
          <p:nvPr/>
        </p:nvSpPr>
        <p:spPr>
          <a:xfrm>
            <a:off x="552413" y="4775497"/>
            <a:ext cx="4721335" cy="523220"/>
          </a:xfrm>
          <a:prstGeom prst="rect">
            <a:avLst/>
          </a:prstGeom>
          <a:solidFill>
            <a:srgbClr val="A7935B"/>
          </a:solidFill>
        </p:spPr>
        <p:txBody>
          <a:bodyPr wrap="square" rtlCol="0">
            <a:spAutoFit/>
          </a:bodyPr>
          <a:lstStyle/>
          <a:p>
            <a:pPr algn="ctr"/>
            <a:r>
              <a:rPr lang="pt-BR"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Blanco </a:t>
            </a:r>
            <a:r>
              <a:rPr lang="pt-BR"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del</a:t>
            </a:r>
            <a:r>
              <a:rPr lang="pt-BR"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MJA</a:t>
            </a:r>
          </a:p>
        </p:txBody>
      </p:sp>
    </p:spTree>
    <p:extLst>
      <p:ext uri="{BB962C8B-B14F-4D97-AF65-F5344CB8AC3E}">
        <p14:creationId xmlns:p14="http://schemas.microsoft.com/office/powerpoint/2010/main" val="2253515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40398" y="764704"/>
            <a:ext cx="4824536"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programa del Ministerio Joven Adventista de la iglesia abarca tres grandes</a:t>
            </a:r>
          </a:p>
          <a:p>
            <a:pPr algn="ctr"/>
            <a:r>
              <a:rPr lang="es-ES" sz="2400" b="1" dirty="0">
                <a:latin typeface="Arial" panose="020B0604020202020204" pitchFamily="34" charset="0"/>
                <a:cs typeface="Arial" panose="020B0604020202020204" pitchFamily="34" charset="0"/>
              </a:rPr>
              <a:t>categorías: menores (Aventureros: de 6 a 9 años y Conquistadores: de 10 a</a:t>
            </a:r>
          </a:p>
          <a:p>
            <a:pPr algn="ctr"/>
            <a:r>
              <a:rPr lang="es-ES" sz="2400" b="1" dirty="0">
                <a:latin typeface="Arial" panose="020B0604020202020204" pitchFamily="34" charset="0"/>
                <a:cs typeface="Arial" panose="020B0604020202020204" pitchFamily="34" charset="0"/>
              </a:rPr>
              <a:t>15 años), Jóvenes (Embajadores: de 16 a 21 años y jóvenes adultos: de 22 a 30+</a:t>
            </a:r>
          </a:p>
          <a:p>
            <a:pPr algn="ctr"/>
            <a:r>
              <a:rPr lang="es-ES" sz="2400" b="1" dirty="0">
                <a:latin typeface="Arial" panose="020B0604020202020204" pitchFamily="34" charset="0"/>
                <a:cs typeface="Arial" panose="020B0604020202020204" pitchFamily="34" charset="0"/>
              </a:rPr>
              <a:t>años), y Estudiantes Universitarios: de 16 a 30+ años.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9647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856309" y="1412776"/>
            <a:ext cx="7488832" cy="3785652"/>
          </a:xfrm>
          <a:prstGeom prst="rect">
            <a:avLst/>
          </a:prstGeom>
          <a:noFill/>
        </p:spPr>
        <p:txBody>
          <a:bodyPr wrap="square" rtlCol="0">
            <a:spAutoFit/>
          </a:bodyPr>
          <a:lstStyle/>
          <a:p>
            <a:pPr algn="ctr"/>
            <a:r>
              <a:rPr lang="es-ES" sz="2400" b="1" i="1" dirty="0">
                <a:latin typeface="Arial" panose="020B0604020202020204" pitchFamily="34" charset="0"/>
                <a:cs typeface="Arial" panose="020B0604020202020204" pitchFamily="34" charset="0"/>
              </a:rPr>
              <a:t>“Y estas palabras que yo te mando hoy, estarán </a:t>
            </a:r>
            <a:r>
              <a:rPr lang="es-ES" sz="2400" b="1" i="1" dirty="0" smtClean="0">
                <a:latin typeface="Arial" panose="020B0604020202020204" pitchFamily="34" charset="0"/>
                <a:cs typeface="Arial" panose="020B0604020202020204" pitchFamily="34" charset="0"/>
              </a:rPr>
              <a:t>sobre tu </a:t>
            </a:r>
            <a:r>
              <a:rPr lang="es-ES" sz="2400" b="1" i="1" dirty="0">
                <a:latin typeface="Arial" panose="020B0604020202020204" pitchFamily="34" charset="0"/>
                <a:cs typeface="Arial" panose="020B0604020202020204" pitchFamily="34" charset="0"/>
              </a:rPr>
              <a:t>corazón; y las repetirás a tus hijos, y hablarás de ellas estando en tu casa, y</a:t>
            </a:r>
          </a:p>
          <a:p>
            <a:pPr algn="ctr"/>
            <a:r>
              <a:rPr lang="es-ES" sz="2400" b="1" i="1" dirty="0">
                <a:latin typeface="Arial" panose="020B0604020202020204" pitchFamily="34" charset="0"/>
                <a:cs typeface="Arial" panose="020B0604020202020204" pitchFamily="34" charset="0"/>
              </a:rPr>
              <a:t>andando por el camino, y al acostarte, y cuando te levantes. Y las atarás </a:t>
            </a:r>
            <a:r>
              <a:rPr lang="es-ES" sz="2400" b="1" i="1" dirty="0" smtClean="0">
                <a:latin typeface="Arial" panose="020B0604020202020204" pitchFamily="34" charset="0"/>
                <a:cs typeface="Arial" panose="020B0604020202020204" pitchFamily="34" charset="0"/>
              </a:rPr>
              <a:t>como una </a:t>
            </a:r>
            <a:r>
              <a:rPr lang="es-ES" sz="2400" b="1" i="1" dirty="0">
                <a:latin typeface="Arial" panose="020B0604020202020204" pitchFamily="34" charset="0"/>
                <a:cs typeface="Arial" panose="020B0604020202020204" pitchFamily="34" charset="0"/>
              </a:rPr>
              <a:t>señal en tu mano, y estarán como frontales entre tus ojos, y las escribirás </a:t>
            </a:r>
            <a:r>
              <a:rPr lang="es-ES" sz="2400" b="1" i="1" dirty="0" smtClean="0">
                <a:latin typeface="Arial" panose="020B0604020202020204" pitchFamily="34" charset="0"/>
                <a:cs typeface="Arial" panose="020B0604020202020204" pitchFamily="34" charset="0"/>
              </a:rPr>
              <a:t>en los </a:t>
            </a:r>
            <a:r>
              <a:rPr lang="es-ES" sz="2400" b="1" i="1" dirty="0">
                <a:latin typeface="Arial" panose="020B0604020202020204" pitchFamily="34" charset="0"/>
                <a:cs typeface="Arial" panose="020B0604020202020204" pitchFamily="34" charset="0"/>
              </a:rPr>
              <a:t>postes de tu casa, y en tus puertas” </a:t>
            </a:r>
            <a:endParaRPr lang="es-ES" sz="2400" b="1" i="1" dirty="0" smtClean="0">
              <a:latin typeface="Arial" panose="020B0604020202020204" pitchFamily="34" charset="0"/>
              <a:cs typeface="Arial" panose="020B0604020202020204" pitchFamily="34" charset="0"/>
            </a:endParaRPr>
          </a:p>
          <a:p>
            <a:pPr algn="ctr"/>
            <a:endParaRPr lang="es-ES" sz="2400" b="1" i="1" dirty="0">
              <a:latin typeface="Arial" panose="020B0604020202020204" pitchFamily="34" charset="0"/>
              <a:cs typeface="Arial" panose="020B0604020202020204" pitchFamily="34" charset="0"/>
            </a:endParaRPr>
          </a:p>
          <a:p>
            <a:pPr algn="ctr"/>
            <a:r>
              <a:rPr lang="es-ES" sz="2400" b="1" i="1" dirty="0" smtClean="0">
                <a:latin typeface="Arial" panose="020B0604020202020204" pitchFamily="34" charset="0"/>
                <a:cs typeface="Arial" panose="020B0604020202020204" pitchFamily="34" charset="0"/>
              </a:rPr>
              <a:t>(</a:t>
            </a:r>
            <a:r>
              <a:rPr lang="es-ES" sz="2400" b="1" i="1" dirty="0" err="1">
                <a:latin typeface="Arial" panose="020B0604020202020204" pitchFamily="34" charset="0"/>
                <a:cs typeface="Arial" panose="020B0604020202020204" pitchFamily="34" charset="0"/>
              </a:rPr>
              <a:t>Deut</a:t>
            </a:r>
            <a:r>
              <a:rPr lang="es-ES" sz="2400" b="1" i="1" dirty="0">
                <a:latin typeface="Arial" panose="020B0604020202020204" pitchFamily="34" charset="0"/>
                <a:cs typeface="Arial" panose="020B0604020202020204" pitchFamily="34" charset="0"/>
              </a:rPr>
              <a:t>. 6:6-9).</a:t>
            </a:r>
            <a:endParaRPr lang="pt-BR" sz="2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664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403648" y="1124744"/>
            <a:ext cx="6120680" cy="156966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apóstol Pablo agregó: “Ninguno tenga en poco tu juventud, sino sé ejemplo</a:t>
            </a:r>
          </a:p>
          <a:p>
            <a:pPr algn="ctr"/>
            <a:r>
              <a:rPr lang="es-ES" sz="2400" b="1" dirty="0">
                <a:latin typeface="Arial" panose="020B0604020202020204" pitchFamily="34" charset="0"/>
                <a:cs typeface="Arial" panose="020B0604020202020204" pitchFamily="34" charset="0"/>
              </a:rPr>
              <a:t>de los creyentes en palabra, conducta, amor, espíritu, fe y pureza” (1 Tim. 4:12).</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0367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160046" y="1124744"/>
            <a:ext cx="5444402"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la distribución de los deberes </a:t>
            </a:r>
            <a:r>
              <a:rPr lang="es-ES" sz="2400" b="1" dirty="0" smtClean="0">
                <a:latin typeface="Arial" panose="020B0604020202020204" pitchFamily="34" charset="0"/>
                <a:cs typeface="Arial" panose="020B0604020202020204" pitchFamily="34" charset="0"/>
              </a:rPr>
              <a:t>pertenecientes a </a:t>
            </a:r>
            <a:r>
              <a:rPr lang="es-ES" sz="2400" b="1" dirty="0">
                <a:latin typeface="Arial" panose="020B0604020202020204" pitchFamily="34" charset="0"/>
                <a:cs typeface="Arial" panose="020B0604020202020204" pitchFamily="34" charset="0"/>
              </a:rPr>
              <a:t>las actividades de la iglesia, debe ejercerse el cuidado de no colocar demasiada responsabilidad sobre los miembros que se muestren voluntarios, mientras que otros, que tal vez tengan menos talentos, sean olvidados. La elección</a:t>
            </a:r>
          </a:p>
          <a:p>
            <a:pPr algn="ctr"/>
            <a:r>
              <a:rPr lang="es-ES" sz="2400" b="1" dirty="0">
                <a:latin typeface="Arial" panose="020B0604020202020204" pitchFamily="34" charset="0"/>
                <a:cs typeface="Arial" panose="020B0604020202020204" pitchFamily="34" charset="0"/>
              </a:rPr>
              <a:t>de una misma persona para varios cargos debe desaconsejarse, a menos </a:t>
            </a:r>
            <a:r>
              <a:rPr lang="es-ES" sz="2400" b="1" dirty="0" smtClean="0">
                <a:latin typeface="Arial" panose="020B0604020202020204" pitchFamily="34" charset="0"/>
                <a:cs typeface="Arial" panose="020B0604020202020204" pitchFamily="34" charset="0"/>
              </a:rPr>
              <a:t>que las </a:t>
            </a:r>
            <a:r>
              <a:rPr lang="es-ES" sz="2400" b="1" dirty="0">
                <a:latin typeface="Arial" panose="020B0604020202020204" pitchFamily="34" charset="0"/>
                <a:cs typeface="Arial" panose="020B0604020202020204" pitchFamily="34" charset="0"/>
              </a:rPr>
              <a:t>circunstancias lo hagan necesario.</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1979712" y="620688"/>
            <a:ext cx="6768752"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distribuirse</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responsabilidades</a:t>
            </a:r>
          </a:p>
        </p:txBody>
      </p:sp>
    </p:spTree>
    <p:extLst>
      <p:ext uri="{BB962C8B-B14F-4D97-AF65-F5344CB8AC3E}">
        <p14:creationId xmlns:p14="http://schemas.microsoft.com/office/powerpoint/2010/main" val="50187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411760" y="332656"/>
            <a:ext cx="6264696"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“Tenemos un ejército de jóvenes hoy que puede hacer mucho si es debidamente</a:t>
            </a:r>
          </a:p>
          <a:p>
            <a:pPr algn="ctr"/>
            <a:r>
              <a:rPr lang="es-ES" sz="2400" b="1" dirty="0">
                <a:latin typeface="Arial" panose="020B0604020202020204" pitchFamily="34" charset="0"/>
                <a:cs typeface="Arial" panose="020B0604020202020204" pitchFamily="34" charset="0"/>
              </a:rPr>
              <a:t>dirigido y animado. [...] Queremos que sean bendecidos por </a:t>
            </a:r>
            <a:r>
              <a:rPr lang="es-ES" sz="2400" b="1" dirty="0" smtClean="0">
                <a:latin typeface="Arial" panose="020B0604020202020204" pitchFamily="34" charset="0"/>
                <a:cs typeface="Arial" panose="020B0604020202020204" pitchFamily="34" charset="0"/>
              </a:rPr>
              <a:t>Dios. Queremos </a:t>
            </a:r>
            <a:r>
              <a:rPr lang="es-ES" sz="2400" b="1" dirty="0">
                <a:latin typeface="Arial" panose="020B0604020202020204" pitchFamily="34" charset="0"/>
                <a:cs typeface="Arial" panose="020B0604020202020204" pitchFamily="34" charset="0"/>
              </a:rPr>
              <a:t>que participen en planes bien organizados para ayudar a otros jóvenes”</a:t>
            </a:r>
          </a:p>
          <a:p>
            <a:pPr algn="ctr"/>
            <a:r>
              <a:rPr lang="es-ES" sz="2400" b="1" dirty="0">
                <a:latin typeface="Arial" panose="020B0604020202020204" pitchFamily="34" charset="0"/>
                <a:cs typeface="Arial" panose="020B0604020202020204" pitchFamily="34" charset="0"/>
              </a:rPr>
              <a:t>(Testimonios para los ministros, 1977, </a:t>
            </a:r>
            <a:endParaRPr lang="es-ES" sz="2400" b="1" dirty="0" smtClean="0">
              <a:latin typeface="Arial" panose="020B0604020202020204" pitchFamily="34" charset="0"/>
              <a:cs typeface="Arial" panose="020B0604020202020204" pitchFamily="34" charset="0"/>
            </a:endParaRPr>
          </a:p>
          <a:p>
            <a:pPr algn="ctr"/>
            <a:r>
              <a:rPr lang="es-ES" sz="2400" b="1" dirty="0" smtClean="0">
                <a:latin typeface="Arial" panose="020B0604020202020204" pitchFamily="34" charset="0"/>
                <a:cs typeface="Arial" panose="020B0604020202020204" pitchFamily="34" charset="0"/>
              </a:rPr>
              <a:t>p</a:t>
            </a:r>
            <a:r>
              <a:rPr lang="es-ES" sz="2400" b="1" dirty="0">
                <a:latin typeface="Arial" panose="020B0604020202020204" pitchFamily="34" charset="0"/>
                <a:cs typeface="Arial" panose="020B0604020202020204" pitchFamily="34" charset="0"/>
              </a:rPr>
              <a:t>. 32).</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6362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483768" y="332656"/>
            <a:ext cx="6408712"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“Cuando los jóvenes dan su corazón a Dios, no cesa nuestra responsabilidad</a:t>
            </a:r>
          </a:p>
          <a:p>
            <a:pPr algn="ctr"/>
            <a:r>
              <a:rPr lang="es-ES" sz="2400" b="1" dirty="0">
                <a:latin typeface="Arial" panose="020B0604020202020204" pitchFamily="34" charset="0"/>
                <a:cs typeface="Arial" panose="020B0604020202020204" pitchFamily="34" charset="0"/>
              </a:rPr>
              <a:t>hacia ellos. Hay que interesarlos en la obra del Señor, e inducirlos a ver</a:t>
            </a:r>
          </a:p>
          <a:p>
            <a:pPr algn="ctr"/>
            <a:r>
              <a:rPr lang="es-ES" sz="2400" b="1" dirty="0">
                <a:latin typeface="Arial" panose="020B0604020202020204" pitchFamily="34" charset="0"/>
                <a:cs typeface="Arial" panose="020B0604020202020204" pitchFamily="34" charset="0"/>
              </a:rPr>
              <a:t>que él espera que ellos hagan algo para adelantar su causa. No es </a:t>
            </a:r>
            <a:r>
              <a:rPr lang="es-ES" sz="2400" b="1" dirty="0" smtClean="0">
                <a:latin typeface="Arial" panose="020B0604020202020204" pitchFamily="34" charset="0"/>
                <a:cs typeface="Arial" panose="020B0604020202020204" pitchFamily="34" charset="0"/>
              </a:rPr>
              <a:t>suficiente demostrar </a:t>
            </a:r>
            <a:r>
              <a:rPr lang="es-ES" sz="2400" b="1" dirty="0">
                <a:latin typeface="Arial" panose="020B0604020202020204" pitchFamily="34" charset="0"/>
                <a:cs typeface="Arial" panose="020B0604020202020204" pitchFamily="34" charset="0"/>
              </a:rPr>
              <a:t>cuánto se necesita hacer, e instar a los jóvenes a hacer una </a:t>
            </a:r>
            <a:r>
              <a:rPr lang="es-ES" sz="2400" b="1" dirty="0" smtClean="0">
                <a:latin typeface="Arial" panose="020B0604020202020204" pitchFamily="34" charset="0"/>
                <a:cs typeface="Arial" panose="020B0604020202020204" pitchFamily="34" charset="0"/>
              </a:rPr>
              <a:t>parte</a:t>
            </a:r>
            <a:r>
              <a:rPr lang="pt-BR" sz="2400" b="1" dirty="0" smtClean="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1841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332656"/>
            <a:ext cx="4896544" cy="3416320"/>
          </a:xfrm>
          <a:prstGeom prst="rect">
            <a:avLst/>
          </a:prstGeom>
          <a:noFill/>
        </p:spPr>
        <p:txBody>
          <a:bodyPr wrap="square" rtlCol="0">
            <a:spAutoFit/>
          </a:bodyPr>
          <a:lstStyle/>
          <a:p>
            <a:pPr algn="ctr"/>
            <a:r>
              <a:rPr lang="pt-BR" sz="2400" b="1" dirty="0" smtClean="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a:t>
            </a:r>
            <a:r>
              <a:rPr lang="es-ES" sz="2400" b="1" dirty="0" smtClean="0">
                <a:latin typeface="Arial" panose="020B0604020202020204" pitchFamily="34" charset="0"/>
                <a:cs typeface="Arial" panose="020B0604020202020204" pitchFamily="34" charset="0"/>
              </a:rPr>
              <a:t>Hay que </a:t>
            </a:r>
            <a:r>
              <a:rPr lang="es-ES" sz="2400" b="1" dirty="0">
                <a:latin typeface="Arial" panose="020B0604020202020204" pitchFamily="34" charset="0"/>
                <a:cs typeface="Arial" panose="020B0604020202020204" pitchFamily="34" charset="0"/>
              </a:rPr>
              <a:t>enseñarles a trabajar para el Maestro. Hay que prepararlos, disciplinarlos</a:t>
            </a:r>
          </a:p>
          <a:p>
            <a:pPr algn="ctr"/>
            <a:r>
              <a:rPr lang="es-ES" sz="2400" b="1" dirty="0">
                <a:latin typeface="Arial" panose="020B0604020202020204" pitchFamily="34" charset="0"/>
                <a:cs typeface="Arial" panose="020B0604020202020204" pitchFamily="34" charset="0"/>
              </a:rPr>
              <a:t>y educarlos en los mejores métodos de ganar almas para Cristo. Enséñeseles a</a:t>
            </a:r>
          </a:p>
          <a:p>
            <a:pPr algn="ctr"/>
            <a:r>
              <a:rPr lang="es-ES" sz="2400" b="1" dirty="0">
                <a:latin typeface="Arial" panose="020B0604020202020204" pitchFamily="34" charset="0"/>
                <a:cs typeface="Arial" panose="020B0604020202020204" pitchFamily="34" charset="0"/>
              </a:rPr>
              <a:t>tratar, de una manera tranquila y modesta, de ayudar a sus jóvenes compañeros.</a:t>
            </a:r>
            <a:r>
              <a:rPr lang="pt-BR" sz="2400" b="1" dirty="0" smtClean="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748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11960" y="404664"/>
            <a:ext cx="4680520" cy="3046988"/>
          </a:xfrm>
          <a:prstGeom prst="rect">
            <a:avLst/>
          </a:prstGeom>
          <a:noFill/>
        </p:spPr>
        <p:txBody>
          <a:bodyPr wrap="square" rtlCol="0">
            <a:spAutoFit/>
          </a:bodyPr>
          <a:lstStyle/>
          <a:p>
            <a:pPr algn="ctr"/>
            <a:r>
              <a:rPr lang="pt-BR" sz="2400" b="1" dirty="0" smtClean="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Expóngase en forma sistemática los diferentes ramos del esfuerzo misionero </a:t>
            </a:r>
            <a:r>
              <a:rPr lang="es-ES" sz="2400" b="1" dirty="0" smtClean="0">
                <a:latin typeface="Arial" panose="020B0604020202020204" pitchFamily="34" charset="0"/>
                <a:cs typeface="Arial" panose="020B0604020202020204" pitchFamily="34" charset="0"/>
              </a:rPr>
              <a:t>en que </a:t>
            </a:r>
            <a:r>
              <a:rPr lang="es-ES" sz="2400" b="1" dirty="0">
                <a:latin typeface="Arial" panose="020B0604020202020204" pitchFamily="34" charset="0"/>
                <a:cs typeface="Arial" panose="020B0604020202020204" pitchFamily="34" charset="0"/>
              </a:rPr>
              <a:t>ellos puedan tomar parte, y déseles instrucción y ayuda. Así aprenderán a</a:t>
            </a:r>
          </a:p>
          <a:p>
            <a:pPr algn="ctr"/>
            <a:r>
              <a:rPr lang="es-ES" sz="2400" b="1" dirty="0">
                <a:latin typeface="Arial" panose="020B0604020202020204" pitchFamily="34" charset="0"/>
                <a:cs typeface="Arial" panose="020B0604020202020204" pitchFamily="34" charset="0"/>
              </a:rPr>
              <a:t>trabajar para Dios” (Obreros evangélicos, pp. 222, 223).</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5786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83968" y="476672"/>
            <a:ext cx="4464496"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“Con semejante ejército de obreros como el que nuestros jóvenes bien</a:t>
            </a:r>
          </a:p>
          <a:p>
            <a:pPr algn="ctr"/>
            <a:r>
              <a:rPr lang="es-ES" sz="2400" b="1" dirty="0">
                <a:latin typeface="Arial" panose="020B0604020202020204" pitchFamily="34" charset="0"/>
                <a:cs typeface="Arial" panose="020B0604020202020204" pitchFamily="34" charset="0"/>
              </a:rPr>
              <a:t>preparados podrían proveer, ¡cuán pronto se proclamaría al mundo el mensaje</a:t>
            </a:r>
          </a:p>
          <a:p>
            <a:pPr algn="ctr"/>
            <a:r>
              <a:rPr lang="es-ES" sz="2400" b="1" dirty="0">
                <a:latin typeface="Arial" panose="020B0604020202020204" pitchFamily="34" charset="0"/>
                <a:cs typeface="Arial" panose="020B0604020202020204" pitchFamily="34" charset="0"/>
              </a:rPr>
              <a:t>de un Salvador crucificado, resucitado y próximo a venir!” (Mensajes para los</a:t>
            </a:r>
          </a:p>
          <a:p>
            <a:pPr algn="ctr"/>
            <a:r>
              <a:rPr lang="es-ES" sz="2400" b="1" dirty="0">
                <a:latin typeface="Arial" panose="020B0604020202020204" pitchFamily="34" charset="0"/>
                <a:cs typeface="Arial" panose="020B0604020202020204" pitchFamily="34" charset="0"/>
              </a:rPr>
              <a:t>jóvenes, p. 194).</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7348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11960" y="620688"/>
            <a:ext cx="4536504"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Aunque en todas las iglesias debe existir un Ministerio Joven Adventista</a:t>
            </a:r>
          </a:p>
          <a:p>
            <a:pPr algn="ctr"/>
            <a:r>
              <a:rPr lang="es-ES" sz="2400" b="1" dirty="0">
                <a:latin typeface="Arial" panose="020B0604020202020204" pitchFamily="34" charset="0"/>
                <a:cs typeface="Arial" panose="020B0604020202020204" pitchFamily="34" charset="0"/>
              </a:rPr>
              <a:t>(MJA) activo, es importante que el programa de Jóvenes no quede aislado del</a:t>
            </a:r>
          </a:p>
          <a:p>
            <a:pPr algn="ctr"/>
            <a:r>
              <a:rPr lang="es-ES" sz="2400" b="1" dirty="0">
                <a:latin typeface="Arial" panose="020B0604020202020204" pitchFamily="34" charset="0"/>
                <a:cs typeface="Arial" panose="020B0604020202020204" pitchFamily="34" charset="0"/>
              </a:rPr>
              <a:t>resto de la iglesia. Además de su participación en el MJA, debe integrarse a los</a:t>
            </a:r>
          </a:p>
          <a:p>
            <a:pPr algn="ctr"/>
            <a:r>
              <a:rPr lang="es-ES" sz="2400" b="1" dirty="0">
                <a:latin typeface="Arial" panose="020B0604020202020204" pitchFamily="34" charset="0"/>
                <a:cs typeface="Arial" panose="020B0604020202020204" pitchFamily="34" charset="0"/>
              </a:rPr>
              <a:t>jóvenes en el liderazgo responsable e incluirlos en el programa de toda la iglesia.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3552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67944" y="908720"/>
            <a:ext cx="4464496"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Debe haber jóvenes que sean ancianos de iglesia, diáconos y diaconisas, etc.,</a:t>
            </a:r>
          </a:p>
          <a:p>
            <a:pPr algn="ctr"/>
            <a:r>
              <a:rPr lang="es-ES" sz="2400" b="1" dirty="0">
                <a:latin typeface="Arial" panose="020B0604020202020204" pitchFamily="34" charset="0"/>
                <a:cs typeface="Arial" panose="020B0604020202020204" pitchFamily="34" charset="0"/>
              </a:rPr>
              <a:t>trabajando con dirigentes experimentados de la iglesia. En todos los sectores de</a:t>
            </a:r>
          </a:p>
          <a:p>
            <a:pPr algn="ctr"/>
            <a:r>
              <a:rPr lang="es-ES" sz="2400" b="1" dirty="0">
                <a:latin typeface="Arial" panose="020B0604020202020204" pitchFamily="34" charset="0"/>
                <a:cs typeface="Arial" panose="020B0604020202020204" pitchFamily="34" charset="0"/>
              </a:rPr>
              <a:t>la obra de la iglesia debe haber jóvenes en actividad.</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764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07904" y="548680"/>
            <a:ext cx="4896544"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“Con el fin de que la obra pueda avanzar en todos los ramos, Dios </a:t>
            </a:r>
            <a:r>
              <a:rPr lang="es-ES" sz="2400" b="1" dirty="0" smtClean="0">
                <a:latin typeface="Arial" panose="020B0604020202020204" pitchFamily="34" charset="0"/>
                <a:cs typeface="Arial" panose="020B0604020202020204" pitchFamily="34" charset="0"/>
              </a:rPr>
              <a:t>pide vigor</a:t>
            </a:r>
            <a:r>
              <a:rPr lang="es-ES" sz="2400" b="1" dirty="0">
                <a:latin typeface="Arial" panose="020B0604020202020204" pitchFamily="34" charset="0"/>
                <a:cs typeface="Arial" panose="020B0604020202020204" pitchFamily="34" charset="0"/>
              </a:rPr>
              <a:t>, celo y valor juveniles. Él ha escogido a los jóvenes para que ayuden en el</a:t>
            </a:r>
          </a:p>
          <a:p>
            <a:pPr algn="ctr"/>
            <a:r>
              <a:rPr lang="es-ES" sz="2400" b="1" dirty="0">
                <a:latin typeface="Arial" panose="020B0604020202020204" pitchFamily="34" charset="0"/>
                <a:cs typeface="Arial" panose="020B0604020202020204" pitchFamily="34" charset="0"/>
              </a:rPr>
              <a:t>progreso de su causa. El hacer planes con mente clara y ejecutarlos con mano</a:t>
            </a:r>
          </a:p>
          <a:p>
            <a:pPr algn="ctr"/>
            <a:r>
              <a:rPr lang="es-ES" sz="2400" b="1" dirty="0">
                <a:latin typeface="Arial" panose="020B0604020202020204" pitchFamily="34" charset="0"/>
                <a:cs typeface="Arial" panose="020B0604020202020204" pitchFamily="34" charset="0"/>
              </a:rPr>
              <a:t>valerosa requiere energía fresca y no </a:t>
            </a:r>
            <a:r>
              <a:rPr lang="es-ES" sz="2400" b="1" dirty="0" smtClean="0">
                <a:latin typeface="Arial" panose="020B0604020202020204" pitchFamily="34" charset="0"/>
                <a:cs typeface="Arial" panose="020B0604020202020204" pitchFamily="34" charset="0"/>
              </a:rPr>
              <a:t>estropeada</a:t>
            </a:r>
            <a:r>
              <a:rPr lang="pt-BR" sz="2400" b="1" dirty="0" smtClean="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402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07904" y="764704"/>
            <a:ext cx="4896544" cy="3416320"/>
          </a:xfrm>
          <a:prstGeom prst="rect">
            <a:avLst/>
          </a:prstGeom>
          <a:noFill/>
        </p:spPr>
        <p:txBody>
          <a:bodyPr wrap="square" rtlCol="0">
            <a:spAutoFit/>
          </a:bodyPr>
          <a:lstStyle/>
          <a:p>
            <a:pPr algn="ctr"/>
            <a:r>
              <a:rPr lang="pt-BR" sz="2400" b="1" dirty="0" smtClean="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Los jóvenes están invitados a</a:t>
            </a:r>
          </a:p>
          <a:p>
            <a:pPr algn="ctr"/>
            <a:r>
              <a:rPr lang="es-ES" sz="2400" b="1" dirty="0">
                <a:latin typeface="Arial" panose="020B0604020202020204" pitchFamily="34" charset="0"/>
                <a:cs typeface="Arial" panose="020B0604020202020204" pitchFamily="34" charset="0"/>
              </a:rPr>
              <a:t>dar a Dios la fuerza de su juventud, para que por el ejercicio de sus poderes, por</a:t>
            </a:r>
          </a:p>
          <a:p>
            <a:pPr algn="ctr"/>
            <a:r>
              <a:rPr lang="es-ES" sz="2400" b="1" dirty="0">
                <a:latin typeface="Arial" panose="020B0604020202020204" pitchFamily="34" charset="0"/>
                <a:cs typeface="Arial" panose="020B0604020202020204" pitchFamily="34" charset="0"/>
              </a:rPr>
              <a:t>reflexión aguda y acción vigorosa, le tributen gloria e impartan salvación a sus</a:t>
            </a:r>
          </a:p>
          <a:p>
            <a:pPr algn="ctr"/>
            <a:r>
              <a:rPr lang="es-ES" sz="2400" b="1" dirty="0">
                <a:latin typeface="Arial" panose="020B0604020202020204" pitchFamily="34" charset="0"/>
                <a:cs typeface="Arial" panose="020B0604020202020204" pitchFamily="34" charset="0"/>
              </a:rPr>
              <a:t>semejantes” (Obreros evangélicos, p. 69).</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70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484784"/>
            <a:ext cx="4176464"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comisión directiva</a:t>
            </a:r>
          </a:p>
          <a:p>
            <a:pPr algn="ctr"/>
            <a:r>
              <a:rPr lang="es-ES" sz="2400" b="1" dirty="0">
                <a:latin typeface="Arial" panose="020B0604020202020204" pitchFamily="34" charset="0"/>
                <a:cs typeface="Arial" panose="020B0604020202020204" pitchFamily="34" charset="0"/>
              </a:rPr>
              <a:t>del Ministerio Joven Adventista (MJA) es la comisión responsable de la planificación</a:t>
            </a:r>
          </a:p>
          <a:p>
            <a:pPr algn="ctr"/>
            <a:r>
              <a:rPr lang="es-ES" sz="2400" b="1" dirty="0">
                <a:latin typeface="Arial" panose="020B0604020202020204" pitchFamily="34" charset="0"/>
                <a:cs typeface="Arial" panose="020B0604020202020204" pitchFamily="34" charset="0"/>
              </a:rPr>
              <a:t>general del programa del Ministerio Joven en la iglesia local (véase la p.</a:t>
            </a:r>
          </a:p>
          <a:p>
            <a:pPr algn="ctr"/>
            <a:r>
              <a:rPr lang="es-ES" sz="2400" b="1" dirty="0">
                <a:latin typeface="Arial" panose="020B0604020202020204" pitchFamily="34" charset="0"/>
                <a:cs typeface="Arial" panose="020B0604020202020204" pitchFamily="34" charset="0"/>
              </a:rPr>
              <a:t>130). Esta comisión directiva incluye a los siguientes dirigentes elegidos por la</a:t>
            </a:r>
          </a:p>
          <a:p>
            <a:pPr algn="ctr"/>
            <a:r>
              <a:rPr lang="es-ES" sz="2400" b="1" dirty="0">
                <a:latin typeface="Arial" panose="020B0604020202020204" pitchFamily="34" charset="0"/>
                <a:cs typeface="Arial" panose="020B0604020202020204" pitchFamily="34" charset="0"/>
              </a:rPr>
              <a:t>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del Ministerio Joven Adventista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5643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1772816"/>
            <a:ext cx="4436289"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Cuando un oficial de la iglesia es removido de la</a:t>
            </a:r>
          </a:p>
          <a:p>
            <a:pPr algn="ctr"/>
            <a:r>
              <a:rPr lang="es-ES" sz="2400" b="1" dirty="0">
                <a:latin typeface="Arial" panose="020B0604020202020204" pitchFamily="34" charset="0"/>
                <a:cs typeface="Arial" panose="020B0604020202020204" pitchFamily="34" charset="0"/>
              </a:rPr>
              <a:t>membresía de la iglesia y subsecuentemente es readmitido, la readmisión </a:t>
            </a:r>
            <a:r>
              <a:rPr lang="es-ES" sz="2400" b="1" dirty="0" smtClean="0">
                <a:latin typeface="Arial" panose="020B0604020202020204" pitchFamily="34" charset="0"/>
                <a:cs typeface="Arial" panose="020B0604020202020204" pitchFamily="34" charset="0"/>
              </a:rPr>
              <a:t>como miembro </a:t>
            </a:r>
            <a:r>
              <a:rPr lang="es-ES" sz="2400" b="1" dirty="0">
                <a:latin typeface="Arial" panose="020B0604020202020204" pitchFamily="34" charset="0"/>
                <a:cs typeface="Arial" panose="020B0604020202020204" pitchFamily="34" charset="0"/>
              </a:rPr>
              <a:t>no reinstala al individuo como oficial de la 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Remoción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y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readmisión</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5607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67544" y="1296040"/>
            <a:ext cx="5472608" cy="5170646"/>
          </a:xfrm>
          <a:prstGeom prst="rect">
            <a:avLst/>
          </a:prstGeom>
          <a:noFill/>
        </p:spPr>
        <p:txBody>
          <a:bodyPr wrap="square" rtlCol="0">
            <a:spAutoFit/>
          </a:bodyPr>
          <a:lstStyle/>
          <a:p>
            <a:pPr algn="ctr"/>
            <a:r>
              <a:rPr lang="es-ES" sz="2200" b="1" dirty="0">
                <a:latin typeface="Arial" panose="020B0604020202020204" pitchFamily="34" charset="0"/>
                <a:cs typeface="Arial" panose="020B0604020202020204" pitchFamily="34" charset="0"/>
              </a:rPr>
              <a:t>Líder de Jóvenes Adultos, líder/coordinador del Ministerio de </a:t>
            </a:r>
            <a:r>
              <a:rPr lang="es-ES" sz="2200" b="1" dirty="0" smtClean="0">
                <a:latin typeface="Arial" panose="020B0604020202020204" pitchFamily="34" charset="0"/>
                <a:cs typeface="Arial" panose="020B0604020202020204" pitchFamily="34" charset="0"/>
              </a:rPr>
              <a:t>Universitarios, líder </a:t>
            </a:r>
            <a:r>
              <a:rPr lang="es-ES" sz="2200" b="1" dirty="0">
                <a:latin typeface="Arial" panose="020B0604020202020204" pitchFamily="34" charset="0"/>
                <a:cs typeface="Arial" panose="020B0604020202020204" pitchFamily="34" charset="0"/>
              </a:rPr>
              <a:t>de Embajadores, director de Conquistadores, director de </a:t>
            </a:r>
            <a:r>
              <a:rPr lang="es-ES" sz="2200" b="1" dirty="0" smtClean="0">
                <a:latin typeface="Arial" panose="020B0604020202020204" pitchFamily="34" charset="0"/>
                <a:cs typeface="Arial" panose="020B0604020202020204" pitchFamily="34" charset="0"/>
              </a:rPr>
              <a:t>Aventureros, más </a:t>
            </a:r>
            <a:r>
              <a:rPr lang="es-ES" sz="2200" b="1" dirty="0">
                <a:latin typeface="Arial" panose="020B0604020202020204" pitchFamily="34" charset="0"/>
                <a:cs typeface="Arial" panose="020B0604020202020204" pitchFamily="34" charset="0"/>
              </a:rPr>
              <a:t>el director de Ministerio Personal, el director de la división de </a:t>
            </a:r>
            <a:r>
              <a:rPr lang="es-ES" sz="2200" b="1" dirty="0" smtClean="0">
                <a:latin typeface="Arial" panose="020B0604020202020204" pitchFamily="34" charset="0"/>
                <a:cs typeface="Arial" panose="020B0604020202020204" pitchFamily="34" charset="0"/>
              </a:rPr>
              <a:t>Jóvenes de </a:t>
            </a:r>
            <a:r>
              <a:rPr lang="es-ES" sz="2200" b="1" dirty="0">
                <a:latin typeface="Arial" panose="020B0604020202020204" pitchFamily="34" charset="0"/>
                <a:cs typeface="Arial" panose="020B0604020202020204" pitchFamily="34" charset="0"/>
              </a:rPr>
              <a:t>la Escuela Sabática, el coordinador del Ministerio del Niño, el director del</a:t>
            </a:r>
          </a:p>
          <a:p>
            <a:pPr algn="ctr"/>
            <a:r>
              <a:rPr lang="es-ES" sz="2200" b="1" dirty="0">
                <a:latin typeface="Arial" panose="020B0604020202020204" pitchFamily="34" charset="0"/>
                <a:cs typeface="Arial" panose="020B0604020202020204" pitchFamily="34" charset="0"/>
              </a:rPr>
              <a:t>Ministerio de la Salud, el director de la escuela, el director del Ministerio </a:t>
            </a:r>
            <a:r>
              <a:rPr lang="es-ES" sz="2200" b="1" dirty="0" smtClean="0">
                <a:latin typeface="Arial" panose="020B0604020202020204" pitchFamily="34" charset="0"/>
                <a:cs typeface="Arial" panose="020B0604020202020204" pitchFamily="34" charset="0"/>
              </a:rPr>
              <a:t>de Embajadores</a:t>
            </a:r>
            <a:r>
              <a:rPr lang="es-ES" sz="2200" b="1" dirty="0">
                <a:latin typeface="Arial" panose="020B0604020202020204" pitchFamily="34" charset="0"/>
                <a:cs typeface="Arial" panose="020B0604020202020204" pitchFamily="34" charset="0"/>
              </a:rPr>
              <a:t>, el director del Club de Conquistadores, el director del Club </a:t>
            </a:r>
            <a:r>
              <a:rPr lang="es-ES" sz="2200" b="1" dirty="0" smtClean="0">
                <a:latin typeface="Arial" panose="020B0604020202020204" pitchFamily="34" charset="0"/>
                <a:cs typeface="Arial" panose="020B0604020202020204" pitchFamily="34" charset="0"/>
              </a:rPr>
              <a:t>de Aventureros</a:t>
            </a:r>
            <a:r>
              <a:rPr lang="es-ES" sz="2200" b="1" dirty="0">
                <a:latin typeface="Arial" panose="020B0604020202020204" pitchFamily="34" charset="0"/>
                <a:cs typeface="Arial" panose="020B0604020202020204" pitchFamily="34" charset="0"/>
              </a:rPr>
              <a:t>, el director de la escuela, el consejero del MJA y el pastor.</a:t>
            </a:r>
            <a:endParaRPr lang="pt-BR" sz="22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del Ministerio Joven Adventista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5602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40981" y="2060848"/>
            <a:ext cx="4320480"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Si no hay un ministerio de Embajadores o de Jóvenes Adultos establecido en</a:t>
            </a:r>
          </a:p>
          <a:p>
            <a:pPr algn="ctr"/>
            <a:r>
              <a:rPr lang="es-ES" sz="2400" b="1" dirty="0">
                <a:latin typeface="Arial" panose="020B0604020202020204" pitchFamily="34" charset="0"/>
                <a:cs typeface="Arial" panose="020B0604020202020204" pitchFamily="34" charset="0"/>
              </a:rPr>
              <a:t>la iglesia, o hasta el momento en que sean establecidos, la comisión directiva </a:t>
            </a:r>
            <a:r>
              <a:rPr lang="es-ES" sz="2400" b="1" dirty="0" smtClean="0">
                <a:latin typeface="Arial" panose="020B0604020202020204" pitchFamily="34" charset="0"/>
                <a:cs typeface="Arial" panose="020B0604020202020204" pitchFamily="34" charset="0"/>
              </a:rPr>
              <a:t>del MJA </a:t>
            </a:r>
            <a:r>
              <a:rPr lang="es-ES" sz="2400" b="1" dirty="0">
                <a:latin typeface="Arial" panose="020B0604020202020204" pitchFamily="34" charset="0"/>
                <a:cs typeface="Arial" panose="020B0604020202020204" pitchFamily="34" charset="0"/>
              </a:rPr>
              <a:t>hará planes para que el ministerio de jóvenes incluya a ambas franjas de edad.</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del Ministerio Joven Adventista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3982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628800"/>
            <a:ext cx="4320480"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algunos lugares del mundo en los que no hay ministerio de Conquistadores</a:t>
            </a:r>
          </a:p>
          <a:p>
            <a:pPr algn="ctr"/>
            <a:r>
              <a:rPr lang="es-ES" sz="2400" b="1" dirty="0">
                <a:latin typeface="Arial" panose="020B0604020202020204" pitchFamily="34" charset="0"/>
                <a:cs typeface="Arial" panose="020B0604020202020204" pitchFamily="34" charset="0"/>
              </a:rPr>
              <a:t>ni Aventureros, o hasta que sean establecidos, la comisión del MJA hará</a:t>
            </a:r>
          </a:p>
          <a:p>
            <a:pPr algn="ctr"/>
            <a:r>
              <a:rPr lang="es-ES" sz="2400" b="1" dirty="0">
                <a:latin typeface="Arial" panose="020B0604020202020204" pitchFamily="34" charset="0"/>
                <a:cs typeface="Arial" panose="020B0604020202020204" pitchFamily="34" charset="0"/>
              </a:rPr>
              <a:t>planes para realizar actividades apropiadas para los niños y adolescentes.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del Ministerio Joven Adventista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6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628800"/>
            <a:ext cx="4536504"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líder del MJA actúa como presidente de esta comisión directiva y </a:t>
            </a:r>
            <a:r>
              <a:rPr lang="es-ES" sz="2400" b="1" dirty="0" smtClean="0">
                <a:latin typeface="Arial" panose="020B0604020202020204" pitchFamily="34" charset="0"/>
                <a:cs typeface="Arial" panose="020B0604020202020204" pitchFamily="34" charset="0"/>
              </a:rPr>
              <a:t>es miembro </a:t>
            </a:r>
            <a:r>
              <a:rPr lang="es-ES" sz="2400" b="1" dirty="0">
                <a:latin typeface="Arial" panose="020B0604020202020204" pitchFamily="34" charset="0"/>
                <a:cs typeface="Arial" panose="020B0604020202020204" pitchFamily="34" charset="0"/>
              </a:rPr>
              <a:t>de la Junta Directiva de la iglesia. La comisión directiva debe </a:t>
            </a:r>
            <a:r>
              <a:rPr lang="es-ES" sz="2400" b="1" dirty="0" smtClean="0">
                <a:latin typeface="Arial" panose="020B0604020202020204" pitchFamily="34" charset="0"/>
                <a:cs typeface="Arial" panose="020B0604020202020204" pitchFamily="34" charset="0"/>
              </a:rPr>
              <a:t>reunirse tan </a:t>
            </a:r>
            <a:r>
              <a:rPr lang="es-ES" sz="2400" b="1" dirty="0">
                <a:latin typeface="Arial" panose="020B0604020202020204" pitchFamily="34" charset="0"/>
                <a:cs typeface="Arial" panose="020B0604020202020204" pitchFamily="34" charset="0"/>
              </a:rPr>
              <a:t>a menudo como sea necesario para planificar y dirigir un exitoso ministerio</a:t>
            </a:r>
          </a:p>
          <a:p>
            <a:pPr algn="ctr"/>
            <a:r>
              <a:rPr lang="es-ES" sz="2400" b="1" dirty="0">
                <a:latin typeface="Arial" panose="020B0604020202020204" pitchFamily="34" charset="0"/>
                <a:cs typeface="Arial" panose="020B0604020202020204" pitchFamily="34" charset="0"/>
              </a:rPr>
              <a:t>joven en la iglesia local.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directiva del Ministerio Joven Adventista</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7851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628800"/>
            <a:ext cx="4248472"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comisión del Ministerio</a:t>
            </a:r>
          </a:p>
          <a:p>
            <a:pPr algn="ctr"/>
            <a:r>
              <a:rPr lang="es-ES" sz="2400" b="1" dirty="0">
                <a:latin typeface="Arial" panose="020B0604020202020204" pitchFamily="34" charset="0"/>
                <a:cs typeface="Arial" panose="020B0604020202020204" pitchFamily="34" charset="0"/>
              </a:rPr>
              <a:t>de Jóvenes Adultos es responsable por las actividades de los jóvenes adultos </a:t>
            </a:r>
            <a:r>
              <a:rPr lang="es-ES" sz="2400" b="1" dirty="0" smtClean="0">
                <a:latin typeface="Arial" panose="020B0604020202020204" pitchFamily="34" charset="0"/>
                <a:cs typeface="Arial" panose="020B0604020202020204" pitchFamily="34" charset="0"/>
              </a:rPr>
              <a:t>y trabaja </a:t>
            </a:r>
            <a:r>
              <a:rPr lang="es-ES" sz="2400" b="1" dirty="0">
                <a:latin typeface="Arial" panose="020B0604020202020204" pitchFamily="34" charset="0"/>
                <a:cs typeface="Arial" panose="020B0604020202020204" pitchFamily="34" charset="0"/>
              </a:rPr>
              <a:t>en coordinación con la comisión del Ministerio Joven Adventista (MJA).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del Ministerio de Jóvenes </a:t>
            </a:r>
            <a:r>
              <a:rPr lang="es-ES" sz="2400" b="1" dirty="0" smtClean="0">
                <a:solidFill>
                  <a:schemeClr val="bg1"/>
                </a:solidFill>
                <a:latin typeface="Arial" panose="020B0604020202020204" pitchFamily="34" charset="0"/>
                <a:cs typeface="Arial" panose="020B0604020202020204" pitchFamily="34" charset="0"/>
              </a:rPr>
              <a:t>Adultos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0131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628800"/>
            <a:ext cx="4968552"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elige a los siguientes dirigentes del Ministerio de Jóvenes </a:t>
            </a:r>
            <a:r>
              <a:rPr lang="es-ES" sz="2400" b="1" dirty="0" smtClean="0">
                <a:latin typeface="Arial" panose="020B0604020202020204" pitchFamily="34" charset="0"/>
                <a:cs typeface="Arial" panose="020B0604020202020204" pitchFamily="34" charset="0"/>
              </a:rPr>
              <a:t>Adultos: el </a:t>
            </a:r>
            <a:r>
              <a:rPr lang="es-ES" sz="2400" b="1" dirty="0">
                <a:latin typeface="Arial" panose="020B0604020202020204" pitchFamily="34" charset="0"/>
                <a:cs typeface="Arial" panose="020B0604020202020204" pitchFamily="34" charset="0"/>
              </a:rPr>
              <a:t>director, el director asociado, el secretario-tesorero, el secretario-tesorero</a:t>
            </a:r>
          </a:p>
          <a:p>
            <a:pPr algn="ctr"/>
            <a:r>
              <a:rPr lang="es-ES" sz="2400" b="1" dirty="0">
                <a:latin typeface="Arial" panose="020B0604020202020204" pitchFamily="34" charset="0"/>
                <a:cs typeface="Arial" panose="020B0604020202020204" pitchFamily="34" charset="0"/>
              </a:rPr>
              <a:t>asistente, y el director de música. Este grupo constituye el núcleo de la comisión</a:t>
            </a:r>
          </a:p>
          <a:p>
            <a:pPr algn="ctr"/>
            <a:r>
              <a:rPr lang="es-ES" sz="2400" b="1" dirty="0">
                <a:latin typeface="Arial" panose="020B0604020202020204" pitchFamily="34" charset="0"/>
                <a:cs typeface="Arial" panose="020B0604020202020204" pitchFamily="34" charset="0"/>
              </a:rPr>
              <a:t>directiva del Ministerio de Jóvenes Adultos, que designa a otros dirigentes para</a:t>
            </a:r>
          </a:p>
          <a:p>
            <a:pPr algn="ctr"/>
            <a:r>
              <a:rPr lang="es-ES" sz="2400" b="1" dirty="0">
                <a:latin typeface="Arial" panose="020B0604020202020204" pitchFamily="34" charset="0"/>
                <a:cs typeface="Arial" panose="020B0604020202020204" pitchFamily="34" charset="0"/>
              </a:rPr>
              <a:t>las respectivas actividades.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del Ministerio de Jóvenes </a:t>
            </a:r>
            <a:r>
              <a:rPr lang="es-ES" sz="2400" b="1" dirty="0" smtClean="0">
                <a:solidFill>
                  <a:schemeClr val="bg1"/>
                </a:solidFill>
                <a:latin typeface="Arial" panose="020B0604020202020204" pitchFamily="34" charset="0"/>
                <a:cs typeface="Arial" panose="020B0604020202020204" pitchFamily="34" charset="0"/>
              </a:rPr>
              <a:t>Adultos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6381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19543" y="1052736"/>
            <a:ext cx="4536504" cy="4708981"/>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A fin de fortalecer aún más el </a:t>
            </a:r>
            <a:r>
              <a:rPr lang="es-ES" sz="2000" b="1" dirty="0" smtClean="0">
                <a:latin typeface="Arial" panose="020B0604020202020204" pitchFamily="34" charset="0"/>
                <a:cs typeface="Arial" panose="020B0604020202020204" pitchFamily="34" charset="0"/>
              </a:rPr>
              <a:t>Ministerio Joven </a:t>
            </a:r>
            <a:r>
              <a:rPr lang="es-ES" sz="2000" b="1" dirty="0">
                <a:latin typeface="Arial" panose="020B0604020202020204" pitchFamily="34" charset="0"/>
                <a:cs typeface="Arial" panose="020B0604020202020204" pitchFamily="34" charset="0"/>
              </a:rPr>
              <a:t>de la iglesia, el Ministerio de Universitarios, en colaboración con el Ministerio</a:t>
            </a:r>
          </a:p>
          <a:p>
            <a:pPr algn="ctr"/>
            <a:r>
              <a:rPr lang="es-ES" sz="2000" b="1" dirty="0">
                <a:latin typeface="Arial" panose="020B0604020202020204" pitchFamily="34" charset="0"/>
                <a:cs typeface="Arial" panose="020B0604020202020204" pitchFamily="34" charset="0"/>
              </a:rPr>
              <a:t>Adventista para Estudiantes de Universidades y Colegios </a:t>
            </a:r>
            <a:r>
              <a:rPr lang="es-ES" sz="2000" b="1" dirty="0" smtClean="0">
                <a:latin typeface="Arial" panose="020B0604020202020204" pitchFamily="34" charset="0"/>
                <a:cs typeface="Arial" panose="020B0604020202020204" pitchFamily="34" charset="0"/>
              </a:rPr>
              <a:t>Superiores, provee </a:t>
            </a:r>
            <a:r>
              <a:rPr lang="es-ES" sz="2000" b="1" dirty="0">
                <a:latin typeface="Arial" panose="020B0604020202020204" pitchFamily="34" charset="0"/>
                <a:cs typeface="Arial" panose="020B0604020202020204" pitchFamily="34" charset="0"/>
              </a:rPr>
              <a:t>visión y planificación estratégica para el ministerio a y en apoyo de los</a:t>
            </a:r>
          </a:p>
          <a:p>
            <a:pPr algn="ctr"/>
            <a:r>
              <a:rPr lang="es-ES" sz="2000" b="1" dirty="0">
                <a:latin typeface="Arial" panose="020B0604020202020204" pitchFamily="34" charset="0"/>
                <a:cs typeface="Arial" panose="020B0604020202020204" pitchFamily="34" charset="0"/>
              </a:rPr>
              <a:t>estudiantes adventistas del séptimo día (de entre 16 y 30+ años) que asisten a universidades o instituciones superiores que no son operadas por la Iglesia </a:t>
            </a:r>
            <a:r>
              <a:rPr lang="es-ES" sz="2000" b="1" dirty="0" smtClean="0">
                <a:latin typeface="Arial" panose="020B0604020202020204" pitchFamily="34" charset="0"/>
                <a:cs typeface="Arial" panose="020B0604020202020204" pitchFamily="34" charset="0"/>
              </a:rPr>
              <a:t>Adventista del </a:t>
            </a:r>
            <a:r>
              <a:rPr lang="es-ES" sz="2000" b="1" dirty="0">
                <a:latin typeface="Arial" panose="020B0604020202020204" pitchFamily="34" charset="0"/>
                <a:cs typeface="Arial" panose="020B0604020202020204" pitchFamily="34" charset="0"/>
              </a:rPr>
              <a:t>Séptimo Día.</a:t>
            </a:r>
            <a:endParaRPr lang="pt-BR" sz="20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Universitarios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7534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51062" y="1196752"/>
            <a:ext cx="5297402"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puede designar</a:t>
            </a:r>
          </a:p>
          <a:p>
            <a:pPr algn="ctr"/>
            <a:r>
              <a:rPr lang="es-ES" sz="2400" b="1" dirty="0">
                <a:latin typeface="Arial" panose="020B0604020202020204" pitchFamily="34" charset="0"/>
                <a:cs typeface="Arial" panose="020B0604020202020204" pitchFamily="34" charset="0"/>
              </a:rPr>
              <a:t>un líder/coordinador del Ministerio de Universitarios a fin de desarrollar </a:t>
            </a:r>
            <a:r>
              <a:rPr lang="es-ES" sz="2400" b="1" dirty="0" smtClean="0">
                <a:latin typeface="Arial" panose="020B0604020202020204" pitchFamily="34" charset="0"/>
                <a:cs typeface="Arial" panose="020B0604020202020204" pitchFamily="34" charset="0"/>
              </a:rPr>
              <a:t>un ministerio </a:t>
            </a:r>
            <a:r>
              <a:rPr lang="es-ES" sz="2400" b="1" dirty="0">
                <a:latin typeface="Arial" panose="020B0604020202020204" pitchFamily="34" charset="0"/>
                <a:cs typeface="Arial" panose="020B0604020202020204" pitchFamily="34" charset="0"/>
              </a:rPr>
              <a:t>intencional con el propósito de atender las necesidades </a:t>
            </a:r>
            <a:r>
              <a:rPr lang="es-ES" sz="2400" b="1" dirty="0" smtClean="0">
                <a:latin typeface="Arial" panose="020B0604020202020204" pitchFamily="34" charset="0"/>
                <a:cs typeface="Arial" panose="020B0604020202020204" pitchFamily="34" charset="0"/>
              </a:rPr>
              <a:t>especiales de </a:t>
            </a:r>
            <a:r>
              <a:rPr lang="es-ES" sz="2400" b="1" dirty="0">
                <a:latin typeface="Arial" panose="020B0604020202020204" pitchFamily="34" charset="0"/>
                <a:cs typeface="Arial" panose="020B0604020202020204" pitchFamily="34" charset="0"/>
              </a:rPr>
              <a:t>estudiantes universitarios y de nivel superior en instituciones que no son</a:t>
            </a:r>
          </a:p>
          <a:p>
            <a:pPr algn="ctr"/>
            <a:r>
              <a:rPr lang="es-ES" sz="2400" b="1" dirty="0">
                <a:latin typeface="Arial" panose="020B0604020202020204" pitchFamily="34" charset="0"/>
                <a:cs typeface="Arial" panose="020B0604020202020204" pitchFamily="34" charset="0"/>
              </a:rPr>
              <a:t>operadas por la Iglesia Adventista del Séptimo Día, en consulta con y en </a:t>
            </a:r>
            <a:r>
              <a:rPr lang="es-ES" sz="2400" b="1" dirty="0" smtClean="0">
                <a:latin typeface="Arial" panose="020B0604020202020204" pitchFamily="34" charset="0"/>
                <a:cs typeface="Arial" panose="020B0604020202020204" pitchFamily="34" charset="0"/>
              </a:rPr>
              <a:t>apoyo de </a:t>
            </a:r>
            <a:r>
              <a:rPr lang="es-ES" sz="2400" b="1" dirty="0">
                <a:latin typeface="Arial" panose="020B0604020202020204" pitchFamily="34" charset="0"/>
                <a:cs typeface="Arial" panose="020B0604020202020204" pitchFamily="34" charset="0"/>
              </a:rPr>
              <a:t>la Comisión de Ministerio Joven.</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830997"/>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Coordinador del Ministerio de Universitarios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345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35896" y="1196752"/>
            <a:ext cx="4788532"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Ministerio de Embajadores provee un programa</a:t>
            </a:r>
          </a:p>
          <a:p>
            <a:pPr algn="ctr"/>
            <a:r>
              <a:rPr lang="es-ES" sz="2400" b="1" dirty="0">
                <a:latin typeface="Arial" panose="020B0604020202020204" pitchFamily="34" charset="0"/>
                <a:cs typeface="Arial" panose="020B0604020202020204" pitchFamily="34" charset="0"/>
              </a:rPr>
              <a:t>especializado para satisfacer las necesidades de los jóvenes de entre </a:t>
            </a:r>
            <a:r>
              <a:rPr lang="es-ES" sz="2400" b="1" dirty="0" smtClean="0">
                <a:latin typeface="Arial" panose="020B0604020202020204" pitchFamily="34" charset="0"/>
                <a:cs typeface="Arial" panose="020B0604020202020204" pitchFamily="34" charset="0"/>
              </a:rPr>
              <a:t>16 y </a:t>
            </a:r>
            <a:r>
              <a:rPr lang="es-ES" sz="2400" b="1" dirty="0">
                <a:latin typeface="Arial" panose="020B0604020202020204" pitchFamily="34" charset="0"/>
                <a:cs typeface="Arial" panose="020B0604020202020204" pitchFamily="34" charset="0"/>
              </a:rPr>
              <a:t>21 años. Ofrece a los jóvenes de esta edad una organización y estructura, y</a:t>
            </a:r>
          </a:p>
          <a:p>
            <a:pPr algn="ctr"/>
            <a:r>
              <a:rPr lang="es-ES" sz="2400" b="1" dirty="0">
                <a:latin typeface="Arial" panose="020B0604020202020204" pitchFamily="34" charset="0"/>
                <a:cs typeface="Arial" panose="020B0604020202020204" pitchFamily="34" charset="0"/>
              </a:rPr>
              <a:t>promueve su compromiso activo con la iglesia, tanto local como mundial.</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Embajadores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444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347864" y="1412776"/>
            <a:ext cx="5256584" cy="4154984"/>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El ministerio </a:t>
            </a:r>
            <a:r>
              <a:rPr lang="es-ES" sz="2400" b="1" dirty="0">
                <a:latin typeface="Arial" panose="020B0604020202020204" pitchFamily="34" charset="0"/>
                <a:cs typeface="Arial" panose="020B0604020202020204" pitchFamily="34" charset="0"/>
              </a:rPr>
              <a:t>está diseñado para fortalecer el ministerio joven de la Iglesia. </a:t>
            </a:r>
            <a:r>
              <a:rPr lang="es-ES" sz="2400" b="1" dirty="0" smtClean="0">
                <a:latin typeface="Arial" panose="020B0604020202020204" pitchFamily="34" charset="0"/>
                <a:cs typeface="Arial" panose="020B0604020202020204" pitchFamily="34" charset="0"/>
              </a:rPr>
              <a:t>Los desafía </a:t>
            </a:r>
            <a:r>
              <a:rPr lang="es-ES" sz="2400" b="1" dirty="0">
                <a:latin typeface="Arial" panose="020B0604020202020204" pitchFamily="34" charset="0"/>
                <a:cs typeface="Arial" panose="020B0604020202020204" pitchFamily="34" charset="0"/>
              </a:rPr>
              <a:t>a experimentar y compartir una relación personal con Cristo, los </a:t>
            </a:r>
            <a:r>
              <a:rPr lang="es-ES" sz="2400" b="1" dirty="0" smtClean="0">
                <a:latin typeface="Arial" panose="020B0604020202020204" pitchFamily="34" charset="0"/>
                <a:cs typeface="Arial" panose="020B0604020202020204" pitchFamily="34" charset="0"/>
              </a:rPr>
              <a:t>ayuda a </a:t>
            </a:r>
            <a:r>
              <a:rPr lang="es-ES" sz="2400" b="1" dirty="0">
                <a:latin typeface="Arial" panose="020B0604020202020204" pitchFamily="34" charset="0"/>
                <a:cs typeface="Arial" panose="020B0604020202020204" pitchFamily="34" charset="0"/>
              </a:rPr>
              <a:t>desarrollar un estilo de vida que esté en consonancia con su sistema de </a:t>
            </a:r>
            <a:r>
              <a:rPr lang="es-ES" sz="2400" b="1" dirty="0" smtClean="0">
                <a:latin typeface="Arial" panose="020B0604020202020204" pitchFamily="34" charset="0"/>
                <a:cs typeface="Arial" panose="020B0604020202020204" pitchFamily="34" charset="0"/>
              </a:rPr>
              <a:t>creencias y </a:t>
            </a:r>
            <a:r>
              <a:rPr lang="es-ES" sz="2400" b="1" dirty="0">
                <a:latin typeface="Arial" panose="020B0604020202020204" pitchFamily="34" charset="0"/>
                <a:cs typeface="Arial" panose="020B0604020202020204" pitchFamily="34" charset="0"/>
              </a:rPr>
              <a:t>su interés vocacional, y les ofrece un marco saludable para el </a:t>
            </a:r>
            <a:r>
              <a:rPr lang="es-ES" sz="2400" b="1" dirty="0" smtClean="0">
                <a:latin typeface="Arial" panose="020B0604020202020204" pitchFamily="34" charset="0"/>
                <a:cs typeface="Arial" panose="020B0604020202020204" pitchFamily="34" charset="0"/>
              </a:rPr>
              <a:t>desarrollo integral </a:t>
            </a:r>
            <a:r>
              <a:rPr lang="es-ES" sz="2400" b="1" dirty="0">
                <a:latin typeface="Arial" panose="020B0604020202020204" pitchFamily="34" charset="0"/>
                <a:cs typeface="Arial" panose="020B0604020202020204" pitchFamily="34" charset="0"/>
              </a:rPr>
              <a:t>de amistades duraderas.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Embajadores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520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824404"/>
            <a:ext cx="6768752" cy="2116764"/>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588847"/>
            <a:ext cx="6624736" cy="1938992"/>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err="1">
                <a:solidFill>
                  <a:schemeClr val="bg1"/>
                </a:solidFill>
                <a:latin typeface="Arial" panose="020B0604020202020204" pitchFamily="34" charset="0"/>
                <a:cs typeface="Arial" panose="020B0604020202020204" pitchFamily="34" charset="0"/>
              </a:rPr>
              <a:t>Duración</a:t>
            </a:r>
            <a:r>
              <a:rPr lang="pt-BR" sz="6000" b="1" dirty="0">
                <a:solidFill>
                  <a:schemeClr val="bg1"/>
                </a:solidFill>
                <a:latin typeface="Arial" panose="020B0604020202020204" pitchFamily="34" charset="0"/>
                <a:cs typeface="Arial" panose="020B0604020202020204" pitchFamily="34" charset="0"/>
              </a:rPr>
              <a:t> </a:t>
            </a:r>
            <a:r>
              <a:rPr lang="pt-BR" sz="6000" b="1" dirty="0" err="1">
                <a:solidFill>
                  <a:schemeClr val="bg1"/>
                </a:solidFill>
                <a:latin typeface="Arial" panose="020B0604020202020204" pitchFamily="34" charset="0"/>
                <a:cs typeface="Arial" panose="020B0604020202020204" pitchFamily="34" charset="0"/>
              </a:rPr>
              <a:t>en</a:t>
            </a:r>
            <a:r>
              <a:rPr lang="pt-BR" sz="6000" b="1" dirty="0">
                <a:solidFill>
                  <a:schemeClr val="bg1"/>
                </a:solidFill>
                <a:latin typeface="Arial" panose="020B0604020202020204" pitchFamily="34" charset="0"/>
                <a:cs typeface="Arial" panose="020B0604020202020204" pitchFamily="34" charset="0"/>
              </a:rPr>
              <a:t> </a:t>
            </a:r>
            <a:r>
              <a:rPr lang="pt-BR" sz="6000" b="1" dirty="0" err="1">
                <a:solidFill>
                  <a:schemeClr val="bg1"/>
                </a:solidFill>
                <a:latin typeface="Arial" panose="020B0604020202020204" pitchFamily="34" charset="0"/>
                <a:cs typeface="Arial" panose="020B0604020202020204" pitchFamily="34" charset="0"/>
              </a:rPr>
              <a:t>el</a:t>
            </a:r>
            <a:r>
              <a:rPr lang="pt-BR" sz="6000" b="1" dirty="0">
                <a:solidFill>
                  <a:schemeClr val="bg1"/>
                </a:solidFill>
                <a:latin typeface="Arial" panose="020B0604020202020204" pitchFamily="34" charset="0"/>
                <a:cs typeface="Arial" panose="020B0604020202020204" pitchFamily="34" charset="0"/>
              </a:rPr>
              <a:t> cargo</a:t>
            </a:r>
          </a:p>
        </p:txBody>
      </p:sp>
    </p:spTree>
    <p:extLst>
      <p:ext uri="{BB962C8B-B14F-4D97-AF65-F5344CB8AC3E}">
        <p14:creationId xmlns:p14="http://schemas.microsoft.com/office/powerpoint/2010/main" val="1853318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91879" y="1268760"/>
            <a:ext cx="5256584"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Sus actividades deben ser desarrolladas en armonía</a:t>
            </a:r>
          </a:p>
          <a:p>
            <a:pPr algn="ctr"/>
            <a:r>
              <a:rPr lang="es-ES" sz="2400" b="1" dirty="0">
                <a:latin typeface="Arial" panose="020B0604020202020204" pitchFamily="34" charset="0"/>
                <a:cs typeface="Arial" panose="020B0604020202020204" pitchFamily="34" charset="0"/>
              </a:rPr>
              <a:t>con los estatutos de la Asociación y en coordinación con la comisión </a:t>
            </a:r>
            <a:r>
              <a:rPr lang="es-ES" sz="2400" b="1" dirty="0" smtClean="0">
                <a:latin typeface="Arial" panose="020B0604020202020204" pitchFamily="34" charset="0"/>
                <a:cs typeface="Arial" panose="020B0604020202020204" pitchFamily="34" charset="0"/>
              </a:rPr>
              <a:t>de Ministerio </a:t>
            </a:r>
            <a:r>
              <a:rPr lang="es-ES" sz="2400" b="1" dirty="0">
                <a:latin typeface="Arial" panose="020B0604020202020204" pitchFamily="34" charset="0"/>
                <a:cs typeface="Arial" panose="020B0604020202020204" pitchFamily="34" charset="0"/>
              </a:rPr>
              <a:t>Joven de la iglesia local.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Embajadores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67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827584" y="2132856"/>
            <a:ext cx="4721335"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comisión de Embajadores es </a:t>
            </a:r>
            <a:r>
              <a:rPr lang="es-ES" sz="2400" b="1" dirty="0" smtClean="0">
                <a:latin typeface="Arial" panose="020B0604020202020204" pitchFamily="34" charset="0"/>
                <a:cs typeface="Arial" panose="020B0604020202020204" pitchFamily="34" charset="0"/>
              </a:rPr>
              <a:t>responsable por </a:t>
            </a:r>
            <a:r>
              <a:rPr lang="es-ES" sz="2400" b="1" dirty="0">
                <a:latin typeface="Arial" panose="020B0604020202020204" pitchFamily="34" charset="0"/>
                <a:cs typeface="Arial" panose="020B0604020202020204" pitchFamily="34" charset="0"/>
              </a:rPr>
              <a:t>las actividades de los Embajadores y funciona en coordinación con la Comisión</a:t>
            </a:r>
          </a:p>
          <a:p>
            <a:pPr algn="ctr"/>
            <a:r>
              <a:rPr lang="es-ES" sz="2400" b="1" dirty="0">
                <a:latin typeface="Arial" panose="020B0604020202020204" pitchFamily="34" charset="0"/>
                <a:cs typeface="Arial" panose="020B0604020202020204" pitchFamily="34" charset="0"/>
              </a:rPr>
              <a:t>de Ministerio Joven de la 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Comisión</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Embajadores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6426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628800"/>
            <a:ext cx="4392488"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elige a los siguientes dirigentes de los Embajadores: el líder, el </a:t>
            </a:r>
            <a:r>
              <a:rPr lang="es-ES" sz="2400" b="1" dirty="0" smtClean="0">
                <a:latin typeface="Arial" panose="020B0604020202020204" pitchFamily="34" charset="0"/>
                <a:cs typeface="Arial" panose="020B0604020202020204" pitchFamily="34" charset="0"/>
              </a:rPr>
              <a:t>líder asociado</a:t>
            </a:r>
            <a:r>
              <a:rPr lang="es-ES" sz="2400" b="1" dirty="0">
                <a:latin typeface="Arial" panose="020B0604020202020204" pitchFamily="34" charset="0"/>
                <a:cs typeface="Arial" panose="020B0604020202020204" pitchFamily="34" charset="0"/>
              </a:rPr>
              <a:t>, el secretario-tesorero, el secretario-tesorero asociado, y el </a:t>
            </a:r>
            <a:r>
              <a:rPr lang="es-ES" sz="2400" b="1" dirty="0" smtClean="0">
                <a:latin typeface="Arial" panose="020B0604020202020204" pitchFamily="34" charset="0"/>
                <a:cs typeface="Arial" panose="020B0604020202020204" pitchFamily="34" charset="0"/>
              </a:rPr>
              <a:t>director de </a:t>
            </a:r>
            <a:r>
              <a:rPr lang="es-ES" sz="2400" b="1" dirty="0">
                <a:latin typeface="Arial" panose="020B0604020202020204" pitchFamily="34" charset="0"/>
                <a:cs typeface="Arial" panose="020B0604020202020204" pitchFamily="34" charset="0"/>
              </a:rPr>
              <a:t>música. Este grupo forma la comisión de Embajadores que designa a </a:t>
            </a:r>
            <a:r>
              <a:rPr lang="es-ES" sz="2400" b="1" dirty="0" smtClean="0">
                <a:latin typeface="Arial" panose="020B0604020202020204" pitchFamily="34" charset="0"/>
                <a:cs typeface="Arial" panose="020B0604020202020204" pitchFamily="34" charset="0"/>
              </a:rPr>
              <a:t>otros dirigentes </a:t>
            </a:r>
            <a:r>
              <a:rPr lang="es-ES" sz="2400" b="1" dirty="0">
                <a:latin typeface="Arial" panose="020B0604020202020204" pitchFamily="34" charset="0"/>
                <a:cs typeface="Arial" panose="020B0604020202020204" pitchFamily="34" charset="0"/>
              </a:rPr>
              <a:t>para las respectivas actividades.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Comisión</a:t>
            </a:r>
            <a:r>
              <a:rPr lang="pt-BR" sz="2400" b="1" dirty="0">
                <a:solidFill>
                  <a:schemeClr val="bg1"/>
                </a:solidFill>
                <a:latin typeface="Arial" panose="020B0604020202020204" pitchFamily="34" charset="0"/>
                <a:cs typeface="Arial" panose="020B0604020202020204" pitchFamily="34" charset="0"/>
              </a:rPr>
              <a:t> de </a:t>
            </a:r>
            <a:r>
              <a:rPr lang="pt-BR" sz="2400" b="1" dirty="0" err="1">
                <a:solidFill>
                  <a:schemeClr val="bg1"/>
                </a:solidFill>
                <a:latin typeface="Arial" panose="020B0604020202020204" pitchFamily="34" charset="0"/>
                <a:cs typeface="Arial" panose="020B0604020202020204" pitchFamily="34" charset="0"/>
              </a:rPr>
              <a:t>Embajadores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4358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268760"/>
            <a:ext cx="4608512"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Club de Conquistadores provee un programa</a:t>
            </a:r>
          </a:p>
          <a:p>
            <a:pPr algn="ctr"/>
            <a:r>
              <a:rPr lang="es-ES" sz="2400" b="1" dirty="0">
                <a:latin typeface="Arial" panose="020B0604020202020204" pitchFamily="34" charset="0"/>
                <a:cs typeface="Arial" panose="020B0604020202020204" pitchFamily="34" charset="0"/>
              </a:rPr>
              <a:t>centrado en la iglesia que propicia el espíritu de aventura y exploración, en el</a:t>
            </a:r>
          </a:p>
          <a:p>
            <a:pPr algn="ctr"/>
            <a:r>
              <a:rPr lang="es-ES" sz="2400" b="1" dirty="0">
                <a:latin typeface="Arial" panose="020B0604020202020204" pitchFamily="34" charset="0"/>
                <a:cs typeface="Arial" panose="020B0604020202020204" pitchFamily="34" charset="0"/>
              </a:rPr>
              <a:t>contexto del desarrollo espiritual y la ganancia de almas, para adolescentes de </a:t>
            </a:r>
            <a:r>
              <a:rPr lang="es-ES" sz="2400" b="1" dirty="0" smtClean="0">
                <a:latin typeface="Arial" panose="020B0604020202020204" pitchFamily="34" charset="0"/>
                <a:cs typeface="Arial" panose="020B0604020202020204" pitchFamily="34" charset="0"/>
              </a:rPr>
              <a:t>10 a </a:t>
            </a:r>
            <a:r>
              <a:rPr lang="es-ES" sz="2400" b="1" dirty="0">
                <a:latin typeface="Arial" panose="020B0604020202020204" pitchFamily="34" charset="0"/>
                <a:cs typeface="Arial" panose="020B0604020202020204" pitchFamily="34" charset="0"/>
              </a:rPr>
              <a:t>15 años. Las actividades están cuidadosamente pensadas para incluir vida al </a:t>
            </a:r>
            <a:r>
              <a:rPr lang="es-ES" sz="2400" b="1" dirty="0" smtClean="0">
                <a:latin typeface="Arial" panose="020B0604020202020204" pitchFamily="34" charset="0"/>
                <a:cs typeface="Arial" panose="020B0604020202020204" pitchFamily="34" charset="0"/>
              </a:rPr>
              <a:t>aire libre</a:t>
            </a:r>
            <a:r>
              <a:rPr lang="es-ES" sz="2400" b="1" dirty="0">
                <a:latin typeface="Arial" panose="020B0604020202020204" pitchFamily="34" charset="0"/>
                <a:cs typeface="Arial" panose="020B0604020202020204" pitchFamily="34" charset="0"/>
              </a:rPr>
              <a:t>, exploración de la naturaleza, manualidades, hobbies o vocaciones.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Club de Conquistadores</a:t>
            </a:r>
          </a:p>
        </p:txBody>
      </p:sp>
    </p:spTree>
    <p:extLst>
      <p:ext uri="{BB962C8B-B14F-4D97-AF65-F5344CB8AC3E}">
        <p14:creationId xmlns:p14="http://schemas.microsoft.com/office/powerpoint/2010/main" val="982944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268760"/>
            <a:ext cx="4752528"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nombra al director y </a:t>
            </a:r>
            <a:r>
              <a:rPr lang="es-ES" sz="2400" b="1" dirty="0" smtClean="0">
                <a:latin typeface="Arial" panose="020B0604020202020204" pitchFamily="34" charset="0"/>
                <a:cs typeface="Arial" panose="020B0604020202020204" pitchFamily="34" charset="0"/>
              </a:rPr>
              <a:t>al vicedirector </a:t>
            </a:r>
            <a:r>
              <a:rPr lang="es-ES" sz="2400" b="1" dirty="0">
                <a:latin typeface="Arial" panose="020B0604020202020204" pitchFamily="34" charset="0"/>
                <a:cs typeface="Arial" panose="020B0604020202020204" pitchFamily="34" charset="0"/>
              </a:rPr>
              <a:t>del Club (véanse las pp. 105, 106). Si se eligen dos vicedirectores,</a:t>
            </a:r>
          </a:p>
          <a:p>
            <a:pPr algn="ctr"/>
            <a:r>
              <a:rPr lang="es-ES" sz="2400" b="1" dirty="0">
                <a:latin typeface="Arial" panose="020B0604020202020204" pitchFamily="34" charset="0"/>
                <a:cs typeface="Arial" panose="020B0604020202020204" pitchFamily="34" charset="0"/>
              </a:rPr>
              <a:t>debe haber uno de cada sexo. Uno de los vicedirectores también puede servir</a:t>
            </a:r>
          </a:p>
          <a:p>
            <a:pPr algn="ctr"/>
            <a:r>
              <a:rPr lang="es-ES" sz="2400" b="1" dirty="0">
                <a:latin typeface="Arial" panose="020B0604020202020204" pitchFamily="34" charset="0"/>
                <a:cs typeface="Arial" panose="020B0604020202020204" pitchFamily="34" charset="0"/>
              </a:rPr>
              <a:t>como secretario y tesorero del Club. El director es miembro de la Junta Directiva</a:t>
            </a:r>
          </a:p>
          <a:p>
            <a:pPr algn="ctr"/>
            <a:r>
              <a:rPr lang="es-ES" sz="2400" b="1" dirty="0">
                <a:latin typeface="Arial" panose="020B0604020202020204" pitchFamily="34" charset="0"/>
                <a:cs typeface="Arial" panose="020B0604020202020204" pitchFamily="34" charset="0"/>
              </a:rPr>
              <a:t>de la iglesia y también de la comisión directiva del Ministerio Joven.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915816" y="404664"/>
            <a:ext cx="5832647"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del Club de Conquistadores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6633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2132856"/>
            <a:ext cx="4608512"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Otros dirigentes del Club son los instructores de clases de artes </a:t>
            </a:r>
            <a:r>
              <a:rPr lang="es-ES" sz="2400" b="1" dirty="0" smtClean="0">
                <a:latin typeface="Arial" panose="020B0604020202020204" pitchFamily="34" charset="0"/>
                <a:cs typeface="Arial" panose="020B0604020202020204" pitchFamily="34" charset="0"/>
              </a:rPr>
              <a:t>manuales y </a:t>
            </a:r>
            <a:r>
              <a:rPr lang="es-ES" sz="2400" b="1" dirty="0">
                <a:latin typeface="Arial" panose="020B0604020202020204" pitchFamily="34" charset="0"/>
                <a:cs typeface="Arial" panose="020B0604020202020204" pitchFamily="34" charset="0"/>
              </a:rPr>
              <a:t>de clases sobre la naturaleza, y los consejeros, que son responsables de una</a:t>
            </a:r>
          </a:p>
          <a:p>
            <a:pPr algn="ctr"/>
            <a:r>
              <a:rPr lang="es-ES" sz="2400" b="1" dirty="0">
                <a:latin typeface="Arial" panose="020B0604020202020204" pitchFamily="34" charset="0"/>
                <a:cs typeface="Arial" panose="020B0604020202020204" pitchFamily="34" charset="0"/>
              </a:rPr>
              <a:t>unidad de seis a ocho Conquistadores.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915816" y="404664"/>
            <a:ext cx="5832647"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del Club de Conquistadores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0996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328286" y="980728"/>
            <a:ext cx="4392488"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director de Jóvenes de la Asociación cuenta con numerosos materiales</a:t>
            </a:r>
          </a:p>
          <a:p>
            <a:pPr algn="ctr"/>
            <a:r>
              <a:rPr lang="es-ES" sz="2400" b="1" dirty="0">
                <a:latin typeface="Arial" panose="020B0604020202020204" pitchFamily="34" charset="0"/>
                <a:cs typeface="Arial" panose="020B0604020202020204" pitchFamily="34" charset="0"/>
              </a:rPr>
              <a:t>para el </a:t>
            </a:r>
            <a:r>
              <a:rPr lang="es-ES" sz="2400" b="1" dirty="0" smtClean="0">
                <a:latin typeface="Arial" panose="020B0604020202020204" pitchFamily="34" charset="0"/>
                <a:cs typeface="Arial" panose="020B0604020202020204" pitchFamily="34" charset="0"/>
              </a:rPr>
              <a:t>Club. Todos </a:t>
            </a:r>
            <a:r>
              <a:rPr lang="es-ES" sz="2400" b="1" dirty="0">
                <a:latin typeface="Arial" panose="020B0604020202020204" pitchFamily="34" charset="0"/>
                <a:cs typeface="Arial" panose="020B0604020202020204" pitchFamily="34" charset="0"/>
              </a:rPr>
              <a:t>los que están involucrados en el trabajo con menores deben </a:t>
            </a:r>
            <a:r>
              <a:rPr lang="es-ES" sz="2400" b="1" dirty="0" smtClean="0">
                <a:latin typeface="Arial" panose="020B0604020202020204" pitchFamily="34" charset="0"/>
                <a:cs typeface="Arial" panose="020B0604020202020204" pitchFamily="34" charset="0"/>
              </a:rPr>
              <a:t>cumplir con </a:t>
            </a:r>
            <a:r>
              <a:rPr lang="es-ES" sz="2400" b="1" dirty="0">
                <a:latin typeface="Arial" panose="020B0604020202020204" pitchFamily="34" charset="0"/>
                <a:cs typeface="Arial" panose="020B0604020202020204" pitchFamily="34" charset="0"/>
              </a:rPr>
              <a:t>las normativas y los requisitos legales y eclesiásticos, como por </a:t>
            </a:r>
            <a:r>
              <a:rPr lang="es-ES" sz="2400" b="1" dirty="0" smtClean="0">
                <a:latin typeface="Arial" panose="020B0604020202020204" pitchFamily="34" charset="0"/>
                <a:cs typeface="Arial" panose="020B0604020202020204" pitchFamily="34" charset="0"/>
              </a:rPr>
              <a:t>ejemplo la </a:t>
            </a:r>
            <a:r>
              <a:rPr lang="es-ES" sz="2400" b="1" dirty="0">
                <a:latin typeface="Arial" panose="020B0604020202020204" pitchFamily="34" charset="0"/>
                <a:cs typeface="Arial" panose="020B0604020202020204" pitchFamily="34" charset="0"/>
              </a:rPr>
              <a:t>verificación de antecedentes o certificaciones.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915816" y="404664"/>
            <a:ext cx="5832647"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del Club de Conquistadores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4046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1340768"/>
            <a:ext cx="4667524"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dirigentes de la </a:t>
            </a:r>
            <a:r>
              <a:rPr lang="es-ES" sz="2400" b="1" dirty="0" smtClean="0">
                <a:latin typeface="Arial" panose="020B0604020202020204" pitchFamily="34" charset="0"/>
                <a:cs typeface="Arial" panose="020B0604020202020204" pitchFamily="34" charset="0"/>
              </a:rPr>
              <a:t>iglesia local </a:t>
            </a:r>
            <a:r>
              <a:rPr lang="es-ES" sz="2400" b="1" dirty="0">
                <a:latin typeface="Arial" panose="020B0604020202020204" pitchFamily="34" charset="0"/>
                <a:cs typeface="Arial" panose="020B0604020202020204" pitchFamily="34" charset="0"/>
              </a:rPr>
              <a:t>deben consultar con la Asociación, que determinará y asesorará en cuanto</a:t>
            </a:r>
          </a:p>
          <a:p>
            <a:pPr algn="ctr"/>
            <a:r>
              <a:rPr lang="es-ES" sz="2400" b="1" dirty="0">
                <a:latin typeface="Arial" panose="020B0604020202020204" pitchFamily="34" charset="0"/>
                <a:cs typeface="Arial" panose="020B0604020202020204" pitchFamily="34" charset="0"/>
              </a:rPr>
              <a:t>a qué verificación de antecedentes y certificaciones están disponibles o se </a:t>
            </a:r>
            <a:r>
              <a:rPr lang="es-ES" sz="2400" b="1" dirty="0" smtClean="0">
                <a:latin typeface="Arial" panose="020B0604020202020204" pitchFamily="34" charset="0"/>
                <a:cs typeface="Arial" panose="020B0604020202020204" pitchFamily="34" charset="0"/>
              </a:rPr>
              <a:t>requieren (véase </a:t>
            </a:r>
            <a:r>
              <a:rPr lang="es-ES" sz="2400" b="1" dirty="0">
                <a:latin typeface="Arial" panose="020B0604020202020204" pitchFamily="34" charset="0"/>
                <a:cs typeface="Arial" panose="020B0604020202020204" pitchFamily="34" charset="0"/>
              </a:rPr>
              <a:t>Nota #7, pp. 170, 171).</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915816" y="404664"/>
            <a:ext cx="5832647"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del Club de Conquistadores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238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268760"/>
            <a:ext cx="4464496"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Club de Aventureros provee programas para el</a:t>
            </a:r>
          </a:p>
          <a:p>
            <a:pPr algn="ctr"/>
            <a:r>
              <a:rPr lang="es-ES" sz="2400" b="1" dirty="0">
                <a:latin typeface="Arial" panose="020B0604020202020204" pitchFamily="34" charset="0"/>
                <a:cs typeface="Arial" panose="020B0604020202020204" pitchFamily="34" charset="0"/>
              </a:rPr>
              <a:t>hogar y la iglesia, destinados a padres con hijos de seis a nueve años. Está diseñado</a:t>
            </a:r>
          </a:p>
          <a:p>
            <a:pPr algn="ctr"/>
            <a:r>
              <a:rPr lang="es-ES" sz="2400" b="1" dirty="0">
                <a:latin typeface="Arial" panose="020B0604020202020204" pitchFamily="34" charset="0"/>
                <a:cs typeface="Arial" panose="020B0604020202020204" pitchFamily="34" charset="0"/>
              </a:rPr>
              <a:t>para estimular la floreciente curiosidad de los niños e incluye actividades</a:t>
            </a:r>
          </a:p>
          <a:p>
            <a:pPr algn="ctr"/>
            <a:r>
              <a:rPr lang="es-ES" sz="2400" b="1" dirty="0">
                <a:latin typeface="Arial" panose="020B0604020202020204" pitchFamily="34" charset="0"/>
                <a:cs typeface="Arial" panose="020B0604020202020204" pitchFamily="34" charset="0"/>
              </a:rPr>
              <a:t>específicas para esa </a:t>
            </a:r>
            <a:r>
              <a:rPr lang="es-ES" sz="2400" b="1" dirty="0" smtClean="0">
                <a:latin typeface="Arial" panose="020B0604020202020204" pitchFamily="34" charset="0"/>
                <a:cs typeface="Arial" panose="020B0604020202020204" pitchFamily="34" charset="0"/>
              </a:rPr>
              <a:t>edad</a:t>
            </a:r>
            <a:r>
              <a:rPr lang="pt-BR" sz="2400" b="1" dirty="0" smtClean="0">
                <a:latin typeface="Arial" panose="020B0604020202020204" pitchFamily="34" charset="0"/>
                <a:cs typeface="Arial" panose="020B0604020202020204" pitchFamily="34" charset="0"/>
              </a:rPr>
              <a:t>...</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Club de </a:t>
            </a:r>
            <a:r>
              <a:rPr lang="pt-BR" sz="2400" b="1" dirty="0" err="1">
                <a:solidFill>
                  <a:schemeClr val="bg1"/>
                </a:solidFill>
                <a:latin typeface="Arial" panose="020B0604020202020204" pitchFamily="34" charset="0"/>
                <a:cs typeface="Arial" panose="020B0604020202020204" pitchFamily="34" charset="0"/>
              </a:rPr>
              <a:t>Aventureros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9656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268760"/>
            <a:ext cx="4824536" cy="4893647"/>
          </a:xfrm>
          <a:prstGeom prst="rect">
            <a:avLst/>
          </a:prstGeom>
          <a:noFill/>
        </p:spPr>
        <p:txBody>
          <a:bodyPr wrap="square" rtlCol="0">
            <a:spAutoFit/>
          </a:bodyPr>
          <a:lstStyle/>
          <a:p>
            <a:pPr algn="ctr"/>
            <a:r>
              <a:rPr lang="pt-BR" sz="2400" b="1" dirty="0" smtClean="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que involucran, tanto a los padres como a los niños,</a:t>
            </a:r>
          </a:p>
          <a:p>
            <a:pPr algn="ctr"/>
            <a:r>
              <a:rPr lang="es-ES" sz="2400" b="1" dirty="0">
                <a:latin typeface="Arial" panose="020B0604020202020204" pitchFamily="34" charset="0"/>
                <a:cs typeface="Arial" panose="020B0604020202020204" pitchFamily="34" charset="0"/>
              </a:rPr>
              <a:t>en actividades recreativas, manualidades sencillas, observación de la creación de</a:t>
            </a:r>
          </a:p>
          <a:p>
            <a:pPr algn="ctr"/>
            <a:r>
              <a:rPr lang="es-ES" sz="2400" b="1" dirty="0">
                <a:latin typeface="Arial" panose="020B0604020202020204" pitchFamily="34" charset="0"/>
                <a:cs typeface="Arial" panose="020B0604020202020204" pitchFamily="34" charset="0"/>
              </a:rPr>
              <a:t>Dios y otras actividades que son de interés para esa edad. Todas las actividades</a:t>
            </a:r>
          </a:p>
          <a:p>
            <a:pPr algn="ctr"/>
            <a:r>
              <a:rPr lang="es-ES" sz="2400" b="1" dirty="0">
                <a:latin typeface="Arial" panose="020B0604020202020204" pitchFamily="34" charset="0"/>
                <a:cs typeface="Arial" panose="020B0604020202020204" pitchFamily="34" charset="0"/>
              </a:rPr>
              <a:t>se realizan con un enfoque espiritual, preparando el camino del niño para su</a:t>
            </a:r>
          </a:p>
          <a:p>
            <a:pPr algn="ctr"/>
            <a:r>
              <a:rPr lang="es-ES" sz="2400" b="1" dirty="0">
                <a:latin typeface="Arial" panose="020B0604020202020204" pitchFamily="34" charset="0"/>
                <a:cs typeface="Arial" panose="020B0604020202020204" pitchFamily="34" charset="0"/>
              </a:rPr>
              <a:t>participación en la iglesia como un Conquistador.</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Club de </a:t>
            </a:r>
            <a:r>
              <a:rPr lang="pt-BR" sz="2400" b="1" dirty="0" err="1">
                <a:solidFill>
                  <a:schemeClr val="bg1"/>
                </a:solidFill>
                <a:latin typeface="Arial" panose="020B0604020202020204" pitchFamily="34" charset="0"/>
                <a:cs typeface="Arial" panose="020B0604020202020204" pitchFamily="34" charset="0"/>
              </a:rPr>
              <a:t>Aventureros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661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987824" y="260648"/>
            <a:ext cx="5488203" cy="5632311"/>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período de servicio para los dirigentes de la iglesia y los órganos </a:t>
            </a:r>
            <a:r>
              <a:rPr lang="es-ES" sz="2400" b="1" dirty="0" smtClean="0">
                <a:latin typeface="Arial" panose="020B0604020202020204" pitchFamily="34" charset="0"/>
                <a:cs typeface="Arial" panose="020B0604020202020204" pitchFamily="34" charset="0"/>
              </a:rPr>
              <a:t>auxiliares será </a:t>
            </a:r>
            <a:r>
              <a:rPr lang="es-ES" sz="2400" b="1" dirty="0">
                <a:latin typeface="Arial" panose="020B0604020202020204" pitchFamily="34" charset="0"/>
                <a:cs typeface="Arial" panose="020B0604020202020204" pitchFamily="34" charset="0"/>
              </a:rPr>
              <a:t>de un año, excepto cuando la iglesia local, en una sesión administrativa,</a:t>
            </a:r>
          </a:p>
          <a:p>
            <a:pPr algn="ctr"/>
            <a:r>
              <a:rPr lang="es-ES" sz="2400" b="1" dirty="0">
                <a:latin typeface="Arial" panose="020B0604020202020204" pitchFamily="34" charset="0"/>
                <a:cs typeface="Arial" panose="020B0604020202020204" pitchFamily="34" charset="0"/>
              </a:rPr>
              <a:t>vota tener elecciones cada dos años, para facilitar la continuidad y </a:t>
            </a:r>
            <a:r>
              <a:rPr lang="es-ES" sz="2400" b="1" dirty="0" smtClean="0">
                <a:latin typeface="Arial" panose="020B0604020202020204" pitchFamily="34" charset="0"/>
                <a:cs typeface="Arial" panose="020B0604020202020204" pitchFamily="34" charset="0"/>
              </a:rPr>
              <a:t>el desarrollo </a:t>
            </a:r>
            <a:r>
              <a:rPr lang="es-ES" sz="2400" b="1" dirty="0">
                <a:latin typeface="Arial" panose="020B0604020202020204" pitchFamily="34" charset="0"/>
                <a:cs typeface="Arial" panose="020B0604020202020204" pitchFamily="34" charset="0"/>
              </a:rPr>
              <a:t>de los dones espirituales, y eliminar el trabajo que implica celebrar</a:t>
            </a:r>
          </a:p>
          <a:p>
            <a:pPr algn="ctr"/>
            <a:r>
              <a:rPr lang="es-ES" sz="2400" b="1" dirty="0">
                <a:latin typeface="Arial" panose="020B0604020202020204" pitchFamily="34" charset="0"/>
                <a:cs typeface="Arial" panose="020B0604020202020204" pitchFamily="34" charset="0"/>
              </a:rPr>
              <a:t>elecciones </a:t>
            </a:r>
            <a:r>
              <a:rPr lang="es-ES" sz="2400" b="1" dirty="0" smtClean="0">
                <a:latin typeface="Arial" panose="020B0604020202020204" pitchFamily="34" charset="0"/>
                <a:cs typeface="Arial" panose="020B0604020202020204" pitchFamily="34" charset="0"/>
              </a:rPr>
              <a:t>anuales. Aunque </a:t>
            </a:r>
            <a:r>
              <a:rPr lang="es-ES" sz="2400" b="1" dirty="0">
                <a:latin typeface="Arial" panose="020B0604020202020204" pitchFamily="34" charset="0"/>
                <a:cs typeface="Arial" panose="020B0604020202020204" pitchFamily="34" charset="0"/>
              </a:rPr>
              <a:t>no es aconsejable que una persona sirva indefinidamente en una</a:t>
            </a:r>
          </a:p>
          <a:p>
            <a:pPr algn="ctr"/>
            <a:r>
              <a:rPr lang="es-ES" sz="2400" b="1" dirty="0">
                <a:latin typeface="Arial" panose="020B0604020202020204" pitchFamily="34" charset="0"/>
                <a:cs typeface="Arial" panose="020B0604020202020204" pitchFamily="34" charset="0"/>
              </a:rPr>
              <a:t>posición particular, cualquier dirigente puede ser reelegido.</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9199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268760"/>
            <a:ext cx="4824536"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iglesia elige al director del </a:t>
            </a:r>
            <a:r>
              <a:rPr lang="es-ES" sz="2400" b="1" dirty="0" smtClean="0">
                <a:latin typeface="Arial" panose="020B0604020202020204" pitchFamily="34" charset="0"/>
                <a:cs typeface="Arial" panose="020B0604020202020204" pitchFamily="34" charset="0"/>
              </a:rPr>
              <a:t>Club de </a:t>
            </a:r>
            <a:r>
              <a:rPr lang="es-ES" sz="2400" b="1" dirty="0">
                <a:latin typeface="Arial" panose="020B0604020202020204" pitchFamily="34" charset="0"/>
                <a:cs typeface="Arial" panose="020B0604020202020204" pitchFamily="34" charset="0"/>
              </a:rPr>
              <a:t>Aventureros y a sus asociados (véanse las pp. 105, 106). El equipo adicional</a:t>
            </a:r>
          </a:p>
          <a:p>
            <a:pPr algn="ctr"/>
            <a:r>
              <a:rPr lang="es-ES" sz="2400" b="1" dirty="0">
                <a:latin typeface="Arial" panose="020B0604020202020204" pitchFamily="34" charset="0"/>
                <a:cs typeface="Arial" panose="020B0604020202020204" pitchFamily="34" charset="0"/>
              </a:rPr>
              <a:t>es elegido por los directivos del Club. El director es miembro de la </a:t>
            </a:r>
            <a:r>
              <a:rPr lang="es-ES" sz="2400" b="1" dirty="0" smtClean="0">
                <a:latin typeface="Arial" panose="020B0604020202020204" pitchFamily="34" charset="0"/>
                <a:cs typeface="Arial" panose="020B0604020202020204" pitchFamily="34" charset="0"/>
              </a:rPr>
              <a:t>comisión directiva </a:t>
            </a:r>
            <a:r>
              <a:rPr lang="es-ES" sz="2400" b="1" dirty="0">
                <a:latin typeface="Arial" panose="020B0604020202020204" pitchFamily="34" charset="0"/>
                <a:cs typeface="Arial" panose="020B0604020202020204" pitchFamily="34" charset="0"/>
              </a:rPr>
              <a:t>del Ministerio Joven.</a:t>
            </a:r>
          </a:p>
          <a:p>
            <a:pPr algn="ctr"/>
            <a:r>
              <a:rPr lang="es-ES" sz="2400" b="1" dirty="0">
                <a:latin typeface="Arial" panose="020B0604020202020204" pitchFamily="34" charset="0"/>
                <a:cs typeface="Arial" panose="020B0604020202020204" pitchFamily="34" charset="0"/>
              </a:rPr>
              <a:t>Los materiales de apoyo pueden solicitarse al director de Jóvenes de la</a:t>
            </a:r>
          </a:p>
          <a:p>
            <a:pPr algn="ctr"/>
            <a:r>
              <a:rPr lang="es-ES" sz="2400" b="1" dirty="0">
                <a:latin typeface="Arial" panose="020B0604020202020204" pitchFamily="34" charset="0"/>
                <a:cs typeface="Arial" panose="020B0604020202020204" pitchFamily="34" charset="0"/>
              </a:rPr>
              <a:t>Asociación.</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3203848" y="404664"/>
            <a:ext cx="554461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del Club de Aventureros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1322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39552" y="1190357"/>
            <a:ext cx="5256584"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Todos los que están involucrados en el trabajo con niños deben </a:t>
            </a:r>
            <a:r>
              <a:rPr lang="es-ES" sz="2400" b="1" dirty="0" smtClean="0">
                <a:latin typeface="Arial" panose="020B0604020202020204" pitchFamily="34" charset="0"/>
                <a:cs typeface="Arial" panose="020B0604020202020204" pitchFamily="34" charset="0"/>
              </a:rPr>
              <a:t>cumplir con </a:t>
            </a:r>
            <a:r>
              <a:rPr lang="es-ES" sz="2400" b="1" dirty="0">
                <a:latin typeface="Arial" panose="020B0604020202020204" pitchFamily="34" charset="0"/>
                <a:cs typeface="Arial" panose="020B0604020202020204" pitchFamily="34" charset="0"/>
              </a:rPr>
              <a:t>las normativas y los requisitos legales y eclesiásticos, como por ejemplo la</a:t>
            </a:r>
          </a:p>
          <a:p>
            <a:pPr algn="ctr"/>
            <a:r>
              <a:rPr lang="es-ES" sz="2400" b="1" dirty="0">
                <a:latin typeface="Arial" panose="020B0604020202020204" pitchFamily="34" charset="0"/>
                <a:cs typeface="Arial" panose="020B0604020202020204" pitchFamily="34" charset="0"/>
              </a:rPr>
              <a:t>verificación de antecedentes o certificaciones. Los dirigentes de la iglesia </a:t>
            </a:r>
            <a:r>
              <a:rPr lang="es-ES" sz="2400" b="1" dirty="0" smtClean="0">
                <a:latin typeface="Arial" panose="020B0604020202020204" pitchFamily="34" charset="0"/>
                <a:cs typeface="Arial" panose="020B0604020202020204" pitchFamily="34" charset="0"/>
              </a:rPr>
              <a:t>local deben </a:t>
            </a:r>
            <a:r>
              <a:rPr lang="es-ES" sz="2400" b="1" dirty="0">
                <a:latin typeface="Arial" panose="020B0604020202020204" pitchFamily="34" charset="0"/>
                <a:cs typeface="Arial" panose="020B0604020202020204" pitchFamily="34" charset="0"/>
              </a:rPr>
              <a:t>consultar con la Asociación, que determinará y asesorará en cuanto a </a:t>
            </a:r>
            <a:r>
              <a:rPr lang="es-ES" sz="2400" b="1" dirty="0" smtClean="0">
                <a:latin typeface="Arial" panose="020B0604020202020204" pitchFamily="34" charset="0"/>
                <a:cs typeface="Arial" panose="020B0604020202020204" pitchFamily="34" charset="0"/>
              </a:rPr>
              <a:t>qué verificación </a:t>
            </a:r>
            <a:r>
              <a:rPr lang="es-ES" sz="2400" b="1" dirty="0">
                <a:latin typeface="Arial" panose="020B0604020202020204" pitchFamily="34" charset="0"/>
                <a:cs typeface="Arial" panose="020B0604020202020204" pitchFamily="34" charset="0"/>
              </a:rPr>
              <a:t>de antecedentes y certificaciones están disponibles o se requieren</a:t>
            </a:r>
          </a:p>
          <a:p>
            <a:pPr algn="ctr"/>
            <a:r>
              <a:rPr lang="es-ES" sz="2400" b="1" dirty="0">
                <a:latin typeface="Arial" panose="020B0604020202020204" pitchFamily="34" charset="0"/>
                <a:cs typeface="Arial" panose="020B0604020202020204" pitchFamily="34" charset="0"/>
              </a:rPr>
              <a:t>(véase Nota #7, pp. 170, 171).</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203848" y="404664"/>
            <a:ext cx="5544615" cy="461665"/>
          </a:xfrm>
          <a:prstGeom prst="rect">
            <a:avLst/>
          </a:prstGeom>
          <a:solidFill>
            <a:srgbClr val="A7935B"/>
          </a:solidFill>
        </p:spPr>
        <p:txBody>
          <a:bodyPr wrap="square" rtlCol="0">
            <a:spAutoFit/>
          </a:bodyPr>
          <a:lstStyle/>
          <a:p>
            <a:pPr algn="ctr"/>
            <a:r>
              <a:rPr lang="es-ES" sz="2400" b="1" dirty="0">
                <a:solidFill>
                  <a:schemeClr val="bg1"/>
                </a:solidFill>
                <a:latin typeface="Arial" panose="020B0604020202020204" pitchFamily="34" charset="0"/>
                <a:cs typeface="Arial" panose="020B0604020202020204" pitchFamily="34" charset="0"/>
              </a:rPr>
              <a:t>Comisión del Club de Aventureros</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3683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386451" y="1268760"/>
            <a:ext cx="4002687"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líderes/directores de las cuatro entidades</a:t>
            </a:r>
          </a:p>
          <a:p>
            <a:pPr algn="ctr"/>
            <a:r>
              <a:rPr lang="es-ES" sz="2400" b="1" dirty="0">
                <a:latin typeface="Arial" panose="020B0604020202020204" pitchFamily="34" charset="0"/>
                <a:cs typeface="Arial" panose="020B0604020202020204" pitchFamily="34" charset="0"/>
              </a:rPr>
              <a:t>de jóvenes deben ejemplificar un carácter semejante al de Cristo, </a:t>
            </a:r>
            <a:r>
              <a:rPr lang="es-ES" sz="2400" b="1" dirty="0" smtClean="0">
                <a:latin typeface="Arial" panose="020B0604020202020204" pitchFamily="34" charset="0"/>
                <a:cs typeface="Arial" panose="020B0604020202020204" pitchFamily="34" charset="0"/>
              </a:rPr>
              <a:t>con verdadera </a:t>
            </a:r>
            <a:r>
              <a:rPr lang="es-ES" sz="2400" b="1" dirty="0">
                <a:latin typeface="Arial" panose="020B0604020202020204" pitchFamily="34" charset="0"/>
                <a:cs typeface="Arial" panose="020B0604020202020204" pitchFamily="34" charset="0"/>
              </a:rPr>
              <a:t>preocupación por la ganancia de almas y un entusiasmo contagioso.</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Dirigentes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590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91879" y="836712"/>
            <a:ext cx="5256584" cy="4832092"/>
          </a:xfrm>
          <a:prstGeom prst="rect">
            <a:avLst/>
          </a:prstGeom>
          <a:noFill/>
        </p:spPr>
        <p:txBody>
          <a:bodyPr wrap="square" rtlCol="0">
            <a:spAutoFit/>
          </a:bodyPr>
          <a:lstStyle/>
          <a:p>
            <a:pPr algn="ctr"/>
            <a:r>
              <a:rPr lang="es-ES" sz="2200" b="1" dirty="0">
                <a:latin typeface="Arial" panose="020B0604020202020204" pitchFamily="34" charset="0"/>
                <a:cs typeface="Arial" panose="020B0604020202020204" pitchFamily="34" charset="0"/>
              </a:rPr>
              <a:t>Al ayudar a motivar a los jóvenes para que trabajen juntos y asuman responsabilidades, los líderes/directores quedarán en segundo plano, guiando, aconsejando y animando a los jóvenes, ayudándolos a obtener experiencia cristiana y a experimentar el gozo de las realizaciones. Será necesario que estudien el perfil de</a:t>
            </a:r>
          </a:p>
          <a:p>
            <a:pPr algn="ctr"/>
            <a:r>
              <a:rPr lang="es-ES" sz="2200" b="1" dirty="0">
                <a:latin typeface="Arial" panose="020B0604020202020204" pitchFamily="34" charset="0"/>
                <a:cs typeface="Arial" panose="020B0604020202020204" pitchFamily="34" charset="0"/>
              </a:rPr>
              <a:t>los jóvenes de la iglesia y traten de enrolar a todos los jóvenes que reúnan </a:t>
            </a:r>
            <a:r>
              <a:rPr lang="es-ES" sz="2200" b="1" dirty="0" smtClean="0">
                <a:latin typeface="Arial" panose="020B0604020202020204" pitchFamily="34" charset="0"/>
                <a:cs typeface="Arial" panose="020B0604020202020204" pitchFamily="34" charset="0"/>
              </a:rPr>
              <a:t>los requisitos </a:t>
            </a:r>
            <a:r>
              <a:rPr lang="es-ES" sz="2200" b="1" dirty="0">
                <a:latin typeface="Arial" panose="020B0604020202020204" pitchFamily="34" charset="0"/>
                <a:cs typeface="Arial" panose="020B0604020202020204" pitchFamily="34" charset="0"/>
              </a:rPr>
              <a:t>necesarios en las actividades del Ministerio Joven.</a:t>
            </a:r>
            <a:endParaRPr lang="pt-BR" sz="22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Dirigentes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996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16345" y="1052736"/>
            <a:ext cx="4732119"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líderes/directores deben mantenerse en íntimo contacto con el </a:t>
            </a:r>
            <a:r>
              <a:rPr lang="es-ES" sz="2400" b="1" dirty="0" smtClean="0">
                <a:latin typeface="Arial" panose="020B0604020202020204" pitchFamily="34" charset="0"/>
                <a:cs typeface="Arial" panose="020B0604020202020204" pitchFamily="34" charset="0"/>
              </a:rPr>
              <a:t>pastor, con </a:t>
            </a:r>
            <a:r>
              <a:rPr lang="es-ES" sz="2400" b="1" dirty="0">
                <a:latin typeface="Arial" panose="020B0604020202020204" pitchFamily="34" charset="0"/>
                <a:cs typeface="Arial" panose="020B0604020202020204" pitchFamily="34" charset="0"/>
              </a:rPr>
              <a:t>sus respectivos consejeros y con el director de Jóvenes de la Asociación, aprovechando todas las oportunidades de capacitarse en el servicio, y de llevar a sus respectivos ministerios a una relación de cooperación con la iglesia local </a:t>
            </a:r>
            <a:r>
              <a:rPr lang="es-ES" sz="2400" b="1" dirty="0" smtClean="0">
                <a:latin typeface="Arial" panose="020B0604020202020204" pitchFamily="34" charset="0"/>
                <a:cs typeface="Arial" panose="020B0604020202020204" pitchFamily="34" charset="0"/>
              </a:rPr>
              <a:t>y con </a:t>
            </a:r>
            <a:r>
              <a:rPr lang="es-ES" sz="2400" b="1" dirty="0">
                <a:latin typeface="Arial" panose="020B0604020202020204" pitchFamily="34" charset="0"/>
                <a:cs typeface="Arial" panose="020B0604020202020204" pitchFamily="34" charset="0"/>
              </a:rPr>
              <a:t>la Asociación.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Dirigentes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752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1" y="1124744"/>
            <a:ext cx="4671687"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a:t>
            </a:r>
            <a:r>
              <a:rPr lang="es-ES" sz="2400" b="1" dirty="0" smtClean="0">
                <a:latin typeface="Arial" panose="020B0604020202020204" pitchFamily="34" charset="0"/>
                <a:cs typeface="Arial" panose="020B0604020202020204" pitchFamily="34" charset="0"/>
              </a:rPr>
              <a:t>líderes asociados/vicedirectores </a:t>
            </a:r>
            <a:r>
              <a:rPr lang="es-ES" sz="2400" b="1" dirty="0">
                <a:latin typeface="Arial" panose="020B0604020202020204" pitchFamily="34" charset="0"/>
                <a:cs typeface="Arial" panose="020B0604020202020204" pitchFamily="34" charset="0"/>
              </a:rPr>
              <a:t>de Jóvenes (si es necesario) </a:t>
            </a:r>
            <a:r>
              <a:rPr lang="es-ES" sz="2400" b="1" dirty="0" smtClean="0">
                <a:latin typeface="Arial" panose="020B0604020202020204" pitchFamily="34" charset="0"/>
                <a:cs typeface="Arial" panose="020B0604020202020204" pitchFamily="34" charset="0"/>
              </a:rPr>
              <a:t>auxiliarán a </a:t>
            </a:r>
            <a:r>
              <a:rPr lang="es-ES" sz="2400" b="1" dirty="0">
                <a:latin typeface="Arial" panose="020B0604020202020204" pitchFamily="34" charset="0"/>
                <a:cs typeface="Arial" panose="020B0604020202020204" pitchFamily="34" charset="0"/>
              </a:rPr>
              <a:t>los líderes/directores en su obra y asumirán los deberes de liderazgo en ausencia</a:t>
            </a:r>
          </a:p>
          <a:p>
            <a:pPr algn="ctr"/>
            <a:r>
              <a:rPr lang="es-ES" sz="2400" b="1" dirty="0">
                <a:latin typeface="Arial" panose="020B0604020202020204" pitchFamily="34" charset="0"/>
                <a:cs typeface="Arial" panose="020B0604020202020204" pitchFamily="34" charset="0"/>
              </a:rPr>
              <a:t>de los líderes/directores. También se les asignarán las responsabilidades que</a:t>
            </a:r>
          </a:p>
          <a:p>
            <a:pPr algn="ctr"/>
            <a:r>
              <a:rPr lang="es-ES" sz="2400" b="1" dirty="0">
                <a:latin typeface="Arial" panose="020B0604020202020204" pitchFamily="34" charset="0"/>
                <a:cs typeface="Arial" panose="020B0604020202020204" pitchFamily="34" charset="0"/>
              </a:rPr>
              <a:t>las respectivas comisiones determinen.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Dirigentes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867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91880" y="836712"/>
            <a:ext cx="5256584"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secretarios-tesoreros mantendrán un registro de las actividades de sus</a:t>
            </a:r>
          </a:p>
          <a:p>
            <a:pPr algn="ctr"/>
            <a:r>
              <a:rPr lang="es-ES" sz="2400" b="1" dirty="0">
                <a:latin typeface="Arial" panose="020B0604020202020204" pitchFamily="34" charset="0"/>
                <a:cs typeface="Arial" panose="020B0604020202020204" pitchFamily="34" charset="0"/>
              </a:rPr>
              <a:t>respectivos ministerios y enviarán un informe mensual al director de </a:t>
            </a:r>
            <a:r>
              <a:rPr lang="es-ES" sz="2400" b="1" dirty="0" smtClean="0">
                <a:latin typeface="Arial" panose="020B0604020202020204" pitchFamily="34" charset="0"/>
                <a:cs typeface="Arial" panose="020B0604020202020204" pitchFamily="34" charset="0"/>
              </a:rPr>
              <a:t>Jóvenes de </a:t>
            </a:r>
            <a:r>
              <a:rPr lang="es-ES" sz="2400" b="1" dirty="0">
                <a:latin typeface="Arial" panose="020B0604020202020204" pitchFamily="34" charset="0"/>
                <a:cs typeface="Arial" panose="020B0604020202020204" pitchFamily="34" charset="0"/>
              </a:rPr>
              <a:t>la Asociación, utilizando los formularios especiales provistos para dicho </a:t>
            </a:r>
            <a:r>
              <a:rPr lang="es-ES" sz="2400" b="1" dirty="0" smtClean="0">
                <a:latin typeface="Arial" panose="020B0604020202020204" pitchFamily="34" charset="0"/>
                <a:cs typeface="Arial" panose="020B0604020202020204" pitchFamily="34" charset="0"/>
              </a:rPr>
              <a:t>fin, y </a:t>
            </a:r>
            <a:r>
              <a:rPr lang="es-ES" sz="2400" b="1" dirty="0">
                <a:latin typeface="Arial" panose="020B0604020202020204" pitchFamily="34" charset="0"/>
                <a:cs typeface="Arial" panose="020B0604020202020204" pitchFamily="34" charset="0"/>
              </a:rPr>
              <a:t>animará a los jóvenes a informar sus actividades de testificación durante los</a:t>
            </a:r>
          </a:p>
          <a:p>
            <a:pPr algn="ctr"/>
            <a:r>
              <a:rPr lang="es-ES" sz="2400" b="1" dirty="0">
                <a:latin typeface="Arial" panose="020B0604020202020204" pitchFamily="34" charset="0"/>
                <a:cs typeface="Arial" panose="020B0604020202020204" pitchFamily="34" charset="0"/>
              </a:rPr>
              <a:t>diez minutos misioneros, al final de la lección de la Escuela Sabática.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Dirigentes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2483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83969" y="1628800"/>
            <a:ext cx="4464494" cy="193899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respectivos vicesecretarios-tesoreros (si son necesarios) ayudan al </a:t>
            </a:r>
            <a:r>
              <a:rPr lang="es-ES" sz="2400" b="1" dirty="0" smtClean="0">
                <a:latin typeface="Arial" panose="020B0604020202020204" pitchFamily="34" charset="0"/>
                <a:cs typeface="Arial" panose="020B0604020202020204" pitchFamily="34" charset="0"/>
              </a:rPr>
              <a:t>titular en </a:t>
            </a:r>
            <a:r>
              <a:rPr lang="es-ES" sz="2400" b="1" dirty="0">
                <a:latin typeface="Arial" panose="020B0604020202020204" pitchFamily="34" charset="0"/>
                <a:cs typeface="Arial" panose="020B0604020202020204" pitchFamily="34" charset="0"/>
              </a:rPr>
              <a:t>su trabajo, según los arreglos mutuos.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a:solidFill>
                  <a:schemeClr val="bg1"/>
                </a:solidFill>
                <a:latin typeface="Arial" panose="020B0604020202020204" pitchFamily="34" charset="0"/>
                <a:cs typeface="Arial" panose="020B0604020202020204" pitchFamily="34" charset="0"/>
              </a:rPr>
              <a:t>Dirigentes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1211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34792" y="908720"/>
            <a:ext cx="4713672"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consejero puede ser un anciano u </a:t>
            </a:r>
            <a:r>
              <a:rPr lang="es-ES" sz="2400" b="1" dirty="0" smtClean="0">
                <a:latin typeface="Arial" panose="020B0604020202020204" pitchFamily="34" charset="0"/>
                <a:cs typeface="Arial" panose="020B0604020202020204" pitchFamily="34" charset="0"/>
              </a:rPr>
              <a:t>otra persona </a:t>
            </a:r>
            <a:r>
              <a:rPr lang="es-ES" sz="2400" b="1" dirty="0">
                <a:latin typeface="Arial" panose="020B0604020202020204" pitchFamily="34" charset="0"/>
                <a:cs typeface="Arial" panose="020B0604020202020204" pitchFamily="34" charset="0"/>
              </a:rPr>
              <a:t>calificada que sea miembro de la Junta Directiva de la iglesia, que comprenda</a:t>
            </a:r>
          </a:p>
          <a:p>
            <a:pPr algn="ctr"/>
            <a:r>
              <a:rPr lang="es-ES" sz="2400" b="1" dirty="0">
                <a:latin typeface="Arial" panose="020B0604020202020204" pitchFamily="34" charset="0"/>
                <a:cs typeface="Arial" panose="020B0604020202020204" pitchFamily="34" charset="0"/>
              </a:rPr>
              <a:t>cabalmente los objetivos del Ministerio Joven, y que simpatice con los</a:t>
            </a:r>
          </a:p>
          <a:p>
            <a:pPr algn="ctr"/>
            <a:r>
              <a:rPr lang="es-ES" sz="2400" b="1" dirty="0">
                <a:latin typeface="Arial" panose="020B0604020202020204" pitchFamily="34" charset="0"/>
                <a:cs typeface="Arial" panose="020B0604020202020204" pitchFamily="34" charset="0"/>
              </a:rPr>
              <a:t>jóvenes y con su involucramiento en los ministerios de la iglesia, y servirá </a:t>
            </a:r>
            <a:r>
              <a:rPr lang="es-ES" sz="2400" b="1" dirty="0" smtClean="0">
                <a:latin typeface="Arial" panose="020B0604020202020204" pitchFamily="34" charset="0"/>
                <a:cs typeface="Arial" panose="020B0604020202020204" pitchFamily="34" charset="0"/>
              </a:rPr>
              <a:t>como un </a:t>
            </a:r>
            <a:r>
              <a:rPr lang="es-ES" sz="2400" b="1" dirty="0">
                <a:latin typeface="Arial" panose="020B0604020202020204" pitchFamily="34" charset="0"/>
                <a:cs typeface="Arial" panose="020B0604020202020204" pitchFamily="34" charset="0"/>
              </a:rPr>
              <a:t>valioso consejero de los jóvenes.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Consejero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314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7" y="1268760"/>
            <a:ext cx="4721335"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Actuará como guía y consejero de los </a:t>
            </a:r>
            <a:r>
              <a:rPr lang="es-ES" sz="2400" b="1" dirty="0" smtClean="0">
                <a:latin typeface="Arial" panose="020B0604020202020204" pitchFamily="34" charset="0"/>
                <a:cs typeface="Arial" panose="020B0604020202020204" pitchFamily="34" charset="0"/>
              </a:rPr>
              <a:t>dirigentes del </a:t>
            </a:r>
            <a:r>
              <a:rPr lang="es-ES" sz="2400" b="1" dirty="0">
                <a:latin typeface="Arial" panose="020B0604020202020204" pitchFamily="34" charset="0"/>
                <a:cs typeface="Arial" panose="020B0604020202020204" pitchFamily="34" charset="0"/>
              </a:rPr>
              <a:t>Ministerio Joven, y se reunirá con ellos regularmente las veces que la</a:t>
            </a:r>
          </a:p>
          <a:p>
            <a:pPr algn="ctr"/>
            <a:r>
              <a:rPr lang="es-ES" sz="2400" b="1" dirty="0">
                <a:latin typeface="Arial" panose="020B0604020202020204" pitchFamily="34" charset="0"/>
                <a:cs typeface="Arial" panose="020B0604020202020204" pitchFamily="34" charset="0"/>
              </a:rPr>
              <a:t>comisión directiva del Ministerio Joven sesione. Coopera con el director en la</a:t>
            </a:r>
          </a:p>
          <a:p>
            <a:pPr algn="ctr"/>
            <a:r>
              <a:rPr lang="es-ES" sz="2400" b="1" dirty="0">
                <a:latin typeface="Arial" panose="020B0604020202020204" pitchFamily="34" charset="0"/>
                <a:cs typeface="Arial" panose="020B0604020202020204" pitchFamily="34" charset="0"/>
              </a:rPr>
              <a:t>presentación de las necesidades del Ministerio Joven ante la Junta Directiva </a:t>
            </a:r>
            <a:r>
              <a:rPr lang="es-ES" sz="2400" b="1" dirty="0" smtClean="0">
                <a:latin typeface="Arial" panose="020B0604020202020204" pitchFamily="34" charset="0"/>
                <a:cs typeface="Arial" panose="020B0604020202020204" pitchFamily="34" charset="0"/>
              </a:rPr>
              <a:t>de la </a:t>
            </a:r>
            <a:r>
              <a:rPr lang="es-ES" sz="2400" b="1" dirty="0">
                <a:latin typeface="Arial" panose="020B0604020202020204" pitchFamily="34" charset="0"/>
                <a:cs typeface="Arial" panose="020B0604020202020204" pitchFamily="34" charset="0"/>
              </a:rPr>
              <a:t>iglesia.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Consejero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0947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824404"/>
            <a:ext cx="6768752" cy="2116764"/>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588847"/>
            <a:ext cx="6624736" cy="1938992"/>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err="1">
                <a:solidFill>
                  <a:schemeClr val="bg1"/>
                </a:solidFill>
                <a:latin typeface="Arial" panose="020B0604020202020204" pitchFamily="34" charset="0"/>
                <a:cs typeface="Arial" panose="020B0604020202020204" pitchFamily="34" charset="0"/>
              </a:rPr>
              <a:t>Cualidades</a:t>
            </a:r>
            <a:r>
              <a:rPr lang="pt-BR" sz="6000" b="1" dirty="0">
                <a:solidFill>
                  <a:schemeClr val="bg1"/>
                </a:solidFill>
                <a:latin typeface="Arial" panose="020B0604020202020204" pitchFamily="34" charset="0"/>
                <a:cs typeface="Arial" panose="020B0604020202020204" pitchFamily="34" charset="0"/>
              </a:rPr>
              <a:t> </a:t>
            </a:r>
            <a:r>
              <a:rPr lang="pt-BR" sz="6000" b="1" dirty="0" err="1" smtClean="0">
                <a:solidFill>
                  <a:schemeClr val="bg1"/>
                </a:solidFill>
                <a:latin typeface="Arial" panose="020B0604020202020204" pitchFamily="34" charset="0"/>
                <a:cs typeface="Arial" panose="020B0604020202020204" pitchFamily="34" charset="0"/>
              </a:rPr>
              <a:t>Generales</a:t>
            </a:r>
            <a:endParaRPr lang="pt-BR"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724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824404"/>
            <a:ext cx="6768752" cy="1036644"/>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588847"/>
            <a:ext cx="6624736" cy="1015663"/>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a:solidFill>
                  <a:schemeClr val="bg1"/>
                </a:solidFill>
                <a:latin typeface="Arial" panose="020B0604020202020204" pitchFamily="34" charset="0"/>
                <a:cs typeface="Arial" panose="020B0604020202020204" pitchFamily="34" charset="0"/>
              </a:rPr>
              <a:t>El </a:t>
            </a:r>
            <a:r>
              <a:rPr lang="pt-BR" sz="6000" b="1" dirty="0" err="1">
                <a:solidFill>
                  <a:schemeClr val="bg1"/>
                </a:solidFill>
                <a:latin typeface="Arial" panose="020B0604020202020204" pitchFamily="34" charset="0"/>
                <a:cs typeface="Arial" panose="020B0604020202020204" pitchFamily="34" charset="0"/>
              </a:rPr>
              <a:t>anciano</a:t>
            </a:r>
            <a:endParaRPr lang="pt-BR"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011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427984" y="1412776"/>
            <a:ext cx="4176464"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consejero debe sostener contacto con el director de Jóvenes de la Asociación,</a:t>
            </a:r>
          </a:p>
          <a:p>
            <a:pPr algn="ctr"/>
            <a:r>
              <a:rPr lang="es-ES" sz="2400" b="1" dirty="0">
                <a:latin typeface="Arial" panose="020B0604020202020204" pitchFamily="34" charset="0"/>
                <a:cs typeface="Arial" panose="020B0604020202020204" pitchFamily="34" charset="0"/>
              </a:rPr>
              <a:t>manteniéndolo informado acerca de cualquier cambio que se produzca</a:t>
            </a:r>
          </a:p>
          <a:p>
            <a:pPr algn="ctr"/>
            <a:r>
              <a:rPr lang="es-ES" sz="2400" b="1" dirty="0">
                <a:latin typeface="Arial" panose="020B0604020202020204" pitchFamily="34" charset="0"/>
                <a:cs typeface="Arial" panose="020B0604020202020204" pitchFamily="34" charset="0"/>
              </a:rPr>
              <a:t>en el cuadro de dirigentes y de otras cuestiones relacionadas con el Ministerio</a:t>
            </a:r>
          </a:p>
          <a:p>
            <a:pPr algn="ctr"/>
            <a:r>
              <a:rPr lang="es-ES" sz="2400" b="1" dirty="0">
                <a:latin typeface="Arial" panose="020B0604020202020204" pitchFamily="34" charset="0"/>
                <a:cs typeface="Arial" panose="020B0604020202020204" pitchFamily="34" charset="0"/>
              </a:rPr>
              <a:t>Joven.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Consejero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395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00870" y="1268760"/>
            <a:ext cx="4709903"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Junto con los demás oficiales del Ministerio Joven, debe asistir a las reuniones</a:t>
            </a:r>
          </a:p>
          <a:p>
            <a:pPr algn="ctr"/>
            <a:r>
              <a:rPr lang="es-ES" sz="2400" b="1" dirty="0">
                <a:latin typeface="Arial" panose="020B0604020202020204" pitchFamily="34" charset="0"/>
                <a:cs typeface="Arial" panose="020B0604020202020204" pitchFamily="34" charset="0"/>
              </a:rPr>
              <a:t>de capacitación de líderes realizadas por la Asociación, con el fin </a:t>
            </a:r>
            <a:r>
              <a:rPr lang="es-ES" sz="2400" b="1" dirty="0" smtClean="0">
                <a:latin typeface="Arial" panose="020B0604020202020204" pitchFamily="34" charset="0"/>
                <a:cs typeface="Arial" panose="020B0604020202020204" pitchFamily="34" charset="0"/>
              </a:rPr>
              <a:t>de mantenerse </a:t>
            </a:r>
            <a:r>
              <a:rPr lang="es-ES" sz="2400" b="1" dirty="0">
                <a:latin typeface="Arial" panose="020B0604020202020204" pitchFamily="34" charset="0"/>
                <a:cs typeface="Arial" panose="020B0604020202020204" pitchFamily="34" charset="0"/>
              </a:rPr>
              <a:t>al día con lo que sucede en el Ministerio Joven.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Consejero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753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27128" y="1124744"/>
            <a:ext cx="4608511"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 deseable que un mismo consejero sirva durante un período de varios</a:t>
            </a:r>
          </a:p>
          <a:p>
            <a:pPr algn="ctr"/>
            <a:r>
              <a:rPr lang="es-ES" sz="2400" b="1" dirty="0">
                <a:latin typeface="Arial" panose="020B0604020202020204" pitchFamily="34" charset="0"/>
                <a:cs typeface="Arial" panose="020B0604020202020204" pitchFamily="34" charset="0"/>
              </a:rPr>
              <a:t>años, para que haya </a:t>
            </a:r>
            <a:r>
              <a:rPr lang="es-ES" sz="2400" b="1" dirty="0" smtClean="0">
                <a:latin typeface="Arial" panose="020B0604020202020204" pitchFamily="34" charset="0"/>
                <a:cs typeface="Arial" panose="020B0604020202020204" pitchFamily="34" charset="0"/>
              </a:rPr>
              <a:t>continuidad. Todos </a:t>
            </a:r>
            <a:r>
              <a:rPr lang="es-ES" sz="2400" b="1" dirty="0">
                <a:latin typeface="Arial" panose="020B0604020202020204" pitchFamily="34" charset="0"/>
                <a:cs typeface="Arial" panose="020B0604020202020204" pitchFamily="34" charset="0"/>
              </a:rPr>
              <a:t>los que están involucrados en el trabajo con jóvenes deben </a:t>
            </a:r>
            <a:r>
              <a:rPr lang="es-ES" sz="2400" b="1" dirty="0" smtClean="0">
                <a:latin typeface="Arial" panose="020B0604020202020204" pitchFamily="34" charset="0"/>
                <a:cs typeface="Arial" panose="020B0604020202020204" pitchFamily="34" charset="0"/>
              </a:rPr>
              <a:t>cumplir con </a:t>
            </a:r>
            <a:r>
              <a:rPr lang="es-ES" sz="2400" b="1" dirty="0">
                <a:latin typeface="Arial" panose="020B0604020202020204" pitchFamily="34" charset="0"/>
                <a:cs typeface="Arial" panose="020B0604020202020204" pitchFamily="34" charset="0"/>
              </a:rPr>
              <a:t>las normativas y los requisitos legales y eclesiásticos, como por ejemplo </a:t>
            </a:r>
            <a:r>
              <a:rPr lang="es-ES" sz="2400" b="1" dirty="0" smtClean="0">
                <a:latin typeface="Arial" panose="020B0604020202020204" pitchFamily="34" charset="0"/>
                <a:cs typeface="Arial" panose="020B0604020202020204" pitchFamily="34" charset="0"/>
              </a:rPr>
              <a:t>la verificación </a:t>
            </a:r>
            <a:r>
              <a:rPr lang="es-ES" sz="2400" b="1" dirty="0">
                <a:latin typeface="Arial" panose="020B0604020202020204" pitchFamily="34" charset="0"/>
                <a:cs typeface="Arial" panose="020B0604020202020204" pitchFamily="34" charset="0"/>
              </a:rPr>
              <a:t>de antecedentes o certificaciones.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Consejero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5591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1295574"/>
            <a:ext cx="4752528"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dirigentes de la iglesia </a:t>
            </a:r>
            <a:r>
              <a:rPr lang="es-ES" sz="2400" b="1" dirty="0" smtClean="0">
                <a:latin typeface="Arial" panose="020B0604020202020204" pitchFamily="34" charset="0"/>
                <a:cs typeface="Arial" panose="020B0604020202020204" pitchFamily="34" charset="0"/>
              </a:rPr>
              <a:t>local deben </a:t>
            </a:r>
            <a:r>
              <a:rPr lang="es-ES" sz="2400" b="1" dirty="0">
                <a:latin typeface="Arial" panose="020B0604020202020204" pitchFamily="34" charset="0"/>
                <a:cs typeface="Arial" panose="020B0604020202020204" pitchFamily="34" charset="0"/>
              </a:rPr>
              <a:t>consultar con la Asociación, que determinará y asesorará en cuanto a qué</a:t>
            </a:r>
          </a:p>
          <a:p>
            <a:pPr algn="ctr"/>
            <a:r>
              <a:rPr lang="es-ES" sz="2400" b="1" dirty="0">
                <a:latin typeface="Arial" panose="020B0604020202020204" pitchFamily="34" charset="0"/>
                <a:cs typeface="Arial" panose="020B0604020202020204" pitchFamily="34" charset="0"/>
              </a:rPr>
              <a:t>verificación de antecedentes y certificaciones están disponibles o se requieren</a:t>
            </a:r>
          </a:p>
          <a:p>
            <a:pPr algn="ctr"/>
            <a:r>
              <a:rPr lang="es-ES" sz="2400" b="1" dirty="0">
                <a:latin typeface="Arial" panose="020B0604020202020204" pitchFamily="34" charset="0"/>
                <a:cs typeface="Arial" panose="020B0604020202020204" pitchFamily="34" charset="0"/>
              </a:rPr>
              <a:t>(véase Nota #7, pp. 170, 171).</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4027128" y="404664"/>
            <a:ext cx="4721335" cy="461665"/>
          </a:xfrm>
          <a:prstGeom prst="rect">
            <a:avLst/>
          </a:prstGeom>
          <a:solidFill>
            <a:srgbClr val="A7935B"/>
          </a:solidFill>
        </p:spPr>
        <p:txBody>
          <a:bodyPr wrap="square" rtlCol="0">
            <a:spAutoFit/>
          </a:bodyPr>
          <a:lstStyle/>
          <a:p>
            <a:pPr algn="ctr"/>
            <a:r>
              <a:rPr lang="pt-BR" sz="2400" b="1" dirty="0" err="1">
                <a:solidFill>
                  <a:schemeClr val="bg1"/>
                </a:solidFill>
                <a:latin typeface="Arial" panose="020B0604020202020204" pitchFamily="34" charset="0"/>
                <a:cs typeface="Arial" panose="020B0604020202020204" pitchFamily="34" charset="0"/>
              </a:rPr>
              <a:t>Consejero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del</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Ministerio</a:t>
            </a:r>
            <a:r>
              <a:rPr lang="pt-BR" sz="2400" b="1" dirty="0">
                <a:solidFill>
                  <a:schemeClr val="bg1"/>
                </a:solidFill>
                <a:latin typeface="Arial" panose="020B0604020202020204" pitchFamily="34" charset="0"/>
                <a:cs typeface="Arial" panose="020B0604020202020204" pitchFamily="34" charset="0"/>
              </a:rPr>
              <a:t> </a:t>
            </a:r>
            <a:r>
              <a:rPr lang="pt-BR" sz="2400" b="1" dirty="0" err="1">
                <a:solidFill>
                  <a:schemeClr val="bg1"/>
                </a:solidFill>
                <a:latin typeface="Arial" panose="020B0604020202020204" pitchFamily="34" charset="0"/>
                <a:cs typeface="Arial" panose="020B0604020202020204" pitchFamily="34" charset="0"/>
              </a:rPr>
              <a:t>Joven</a:t>
            </a:r>
            <a:endParaRPr lang="pt-B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0081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276872"/>
            <a:ext cx="6768752" cy="2304256"/>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62774" y="1988840"/>
            <a:ext cx="6624736" cy="2308324"/>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s-ES" sz="4800" b="1" dirty="0">
                <a:solidFill>
                  <a:schemeClr val="bg1"/>
                </a:solidFill>
                <a:latin typeface="Arial" panose="020B0604020202020204" pitchFamily="34" charset="0"/>
                <a:cs typeface="Arial" panose="020B0604020202020204" pitchFamily="34" charset="0"/>
              </a:rPr>
              <a:t>Servicio de instalación en el cargo</a:t>
            </a:r>
            <a:endParaRPr lang="pt-BR" sz="4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9525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27555" y="1336517"/>
            <a:ext cx="4320480"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Todos los oficiales de la iglesia local elegidos por primera vez pueden </a:t>
            </a:r>
            <a:r>
              <a:rPr lang="es-ES" sz="2400" b="1" dirty="0" smtClean="0">
                <a:latin typeface="Arial" panose="020B0604020202020204" pitchFamily="34" charset="0"/>
                <a:cs typeface="Arial" panose="020B0604020202020204" pitchFamily="34" charset="0"/>
              </a:rPr>
              <a:t>incluirse en </a:t>
            </a:r>
            <a:r>
              <a:rPr lang="es-ES" sz="2400" b="1" dirty="0">
                <a:latin typeface="Arial" panose="020B0604020202020204" pitchFamily="34" charset="0"/>
                <a:cs typeface="Arial" panose="020B0604020202020204" pitchFamily="34" charset="0"/>
              </a:rPr>
              <a:t>un servicio de instalación en el cargo, dirigido por un ministro que</a:t>
            </a:r>
          </a:p>
          <a:p>
            <a:pPr algn="ctr"/>
            <a:r>
              <a:rPr lang="es-ES" sz="2400" b="1" dirty="0">
                <a:latin typeface="Arial" panose="020B0604020202020204" pitchFamily="34" charset="0"/>
                <a:cs typeface="Arial" panose="020B0604020202020204" pitchFamily="34" charset="0"/>
              </a:rPr>
              <a:t>tenga una licencia o una credencial vigente de la Asociación. </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193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69110" y="476672"/>
            <a:ext cx="4464496" cy="5262979"/>
          </a:xfrm>
          <a:prstGeom prst="rect">
            <a:avLst/>
          </a:prstGeom>
          <a:noFill/>
        </p:spPr>
        <p:txBody>
          <a:bodyPr wrap="square" rtlCol="0">
            <a:spAutoFit/>
          </a:bodyPr>
          <a:lstStyle/>
          <a:p>
            <a:pPr algn="ctr"/>
            <a:r>
              <a:rPr lang="pt-BR" sz="2400" b="1" dirty="0" smtClean="0">
                <a:latin typeface="Arial" panose="020B0604020202020204" pitchFamily="34" charset="0"/>
                <a:cs typeface="Arial" panose="020B0604020202020204" pitchFamily="34" charset="0"/>
              </a:rPr>
              <a:t>Si no </a:t>
            </a:r>
            <a:r>
              <a:rPr lang="pt-BR" sz="2400" b="1" dirty="0" err="1" smtClean="0">
                <a:latin typeface="Arial" panose="020B0604020202020204" pitchFamily="34" charset="0"/>
                <a:cs typeface="Arial" panose="020B0604020202020204" pitchFamily="34" charset="0"/>
              </a:rPr>
              <a:t>hay</a:t>
            </a:r>
            <a:r>
              <a:rPr lang="pt-BR" sz="2400" b="1" dirty="0" smtClean="0">
                <a:latin typeface="Arial" panose="020B0604020202020204" pitchFamily="34" charset="0"/>
                <a:cs typeface="Arial" panose="020B0604020202020204" pitchFamily="34" charset="0"/>
              </a:rPr>
              <a:t> um </a:t>
            </a:r>
            <a:r>
              <a:rPr lang="es-ES" sz="2400" b="1" dirty="0">
                <a:latin typeface="Arial" panose="020B0604020202020204" pitchFamily="34" charset="0"/>
                <a:cs typeface="Arial" panose="020B0604020202020204" pitchFamily="34" charset="0"/>
              </a:rPr>
              <a:t>ministro disponible, un anciano ordenado de la iglesia local puede conducir la</a:t>
            </a:r>
          </a:p>
          <a:p>
            <a:pPr algn="ctr"/>
            <a:r>
              <a:rPr lang="es-ES" sz="2400" b="1" dirty="0">
                <a:latin typeface="Arial" panose="020B0604020202020204" pitchFamily="34" charset="0"/>
                <a:cs typeface="Arial" panose="020B0604020202020204" pitchFamily="34" charset="0"/>
              </a:rPr>
              <a:t>ceremonia de instalación en el cargo para oficiales que no sean ancianos, diáconos</a:t>
            </a:r>
          </a:p>
          <a:p>
            <a:pPr algn="ctr"/>
            <a:r>
              <a:rPr lang="es-ES" sz="2400" b="1" dirty="0">
                <a:latin typeface="Arial" panose="020B0604020202020204" pitchFamily="34" charset="0"/>
                <a:cs typeface="Arial" panose="020B0604020202020204" pitchFamily="34" charset="0"/>
              </a:rPr>
              <a:t>ni diaconisas. Si la iglesia realiza un servicio para los oficiales recientemente</a:t>
            </a:r>
          </a:p>
          <a:p>
            <a:pPr algn="ctr"/>
            <a:r>
              <a:rPr lang="es-ES" sz="2400" b="1" dirty="0">
                <a:latin typeface="Arial" panose="020B0604020202020204" pitchFamily="34" charset="0"/>
                <a:cs typeface="Arial" panose="020B0604020202020204" pitchFamily="34" charset="0"/>
              </a:rPr>
              <a:t>escogidos, debería incluir a los directores de todos los departamentos y de otros</a:t>
            </a:r>
          </a:p>
          <a:p>
            <a:pPr algn="ctr"/>
            <a:r>
              <a:rPr lang="es-ES" sz="2400" b="1" dirty="0">
                <a:latin typeface="Arial" panose="020B0604020202020204" pitchFamily="34" charset="0"/>
                <a:cs typeface="Arial" panose="020B0604020202020204" pitchFamily="34" charset="0"/>
              </a:rPr>
              <a:t>órganos auxiliares.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62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74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987824" y="1268760"/>
            <a:ext cx="5488203"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anciano local debe ser </a:t>
            </a:r>
            <a:r>
              <a:rPr lang="es-ES" sz="2400" b="1" dirty="0" smtClean="0">
                <a:latin typeface="Arial" panose="020B0604020202020204" pitchFamily="34" charset="0"/>
                <a:cs typeface="Arial" panose="020B0604020202020204" pitchFamily="34" charset="0"/>
              </a:rPr>
              <a:t>reconocido por </a:t>
            </a:r>
            <a:r>
              <a:rPr lang="es-ES" sz="2400" b="1" dirty="0">
                <a:latin typeface="Arial" panose="020B0604020202020204" pitchFamily="34" charset="0"/>
                <a:cs typeface="Arial" panose="020B0604020202020204" pitchFamily="34" charset="0"/>
              </a:rPr>
              <a:t>la iglesia como un fuerte líder religioso y espiritual, y debe gozar de </a:t>
            </a:r>
            <a:r>
              <a:rPr lang="es-ES" sz="2400" b="1" dirty="0" smtClean="0">
                <a:latin typeface="Arial" panose="020B0604020202020204" pitchFamily="34" charset="0"/>
                <a:cs typeface="Arial" panose="020B0604020202020204" pitchFamily="34" charset="0"/>
              </a:rPr>
              <a:t>buena reputación </a:t>
            </a:r>
            <a:r>
              <a:rPr lang="es-ES" sz="2400" b="1" dirty="0">
                <a:latin typeface="Arial" panose="020B0604020202020204" pitchFamily="34" charset="0"/>
                <a:cs typeface="Arial" panose="020B0604020202020204" pitchFamily="34" charset="0"/>
              </a:rPr>
              <a:t>tanto dentro de la iglesia como en la comunidad. El anciano es el</a:t>
            </a:r>
          </a:p>
          <a:p>
            <a:pPr algn="ctr"/>
            <a:r>
              <a:rPr lang="es-ES" sz="2400" b="1" dirty="0">
                <a:latin typeface="Arial" panose="020B0604020202020204" pitchFamily="34" charset="0"/>
                <a:cs typeface="Arial" panose="020B0604020202020204" pitchFamily="34" charset="0"/>
              </a:rPr>
              <a:t>dirigente religioso de la iglesia en ausencia del pastor y, por precepto y </a:t>
            </a:r>
            <a:r>
              <a:rPr lang="es-ES" sz="2400" b="1" dirty="0" smtClean="0">
                <a:latin typeface="Arial" panose="020B0604020202020204" pitchFamily="34" charset="0"/>
                <a:cs typeface="Arial" panose="020B0604020202020204" pitchFamily="34" charset="0"/>
              </a:rPr>
              <a:t>ejemplo, debe </a:t>
            </a:r>
            <a:r>
              <a:rPr lang="es-ES" sz="2400" b="1" dirty="0">
                <a:latin typeface="Arial" panose="020B0604020202020204" pitchFamily="34" charset="0"/>
                <a:cs typeface="Arial" panose="020B0604020202020204" pitchFamily="34" charset="0"/>
              </a:rPr>
              <a:t>procurar continuamente conducir a la iglesia hacia una experiencia cristiana</a:t>
            </a:r>
          </a:p>
          <a:p>
            <a:pPr algn="ctr"/>
            <a:r>
              <a:rPr lang="es-ES" sz="2400" b="1" dirty="0">
                <a:latin typeface="Arial" panose="020B0604020202020204" pitchFamily="34" charset="0"/>
                <a:cs typeface="Arial" panose="020B0604020202020204" pitchFamily="34" charset="0"/>
              </a:rPr>
              <a:t>más profunda y plena.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Es un líder religioso de la iglesia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110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347864" y="620688"/>
            <a:ext cx="4984147"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anciano debe ser capaz de dirigir los servicios de la iglesia, y </a:t>
            </a:r>
            <a:r>
              <a:rPr lang="es-ES" sz="2400" b="1" dirty="0" smtClean="0">
                <a:latin typeface="Arial" panose="020B0604020202020204" pitchFamily="34" charset="0"/>
                <a:cs typeface="Arial" panose="020B0604020202020204" pitchFamily="34" charset="0"/>
              </a:rPr>
              <a:t>ministrar en </a:t>
            </a:r>
            <a:r>
              <a:rPr lang="es-ES" sz="2400" b="1" dirty="0">
                <a:latin typeface="Arial" panose="020B0604020202020204" pitchFamily="34" charset="0"/>
                <a:cs typeface="Arial" panose="020B0604020202020204" pitchFamily="34" charset="0"/>
              </a:rPr>
              <a:t>palabra y doctrina. Sin embargo, el anciano no debe ser elegido principalmente</a:t>
            </a:r>
          </a:p>
          <a:p>
            <a:pPr algn="ctr"/>
            <a:r>
              <a:rPr lang="es-ES" sz="2400" b="1" dirty="0">
                <a:latin typeface="Arial" panose="020B0604020202020204" pitchFamily="34" charset="0"/>
                <a:cs typeface="Arial" panose="020B0604020202020204" pitchFamily="34" charset="0"/>
              </a:rPr>
              <a:t>por su posición social, ni por su capacidad como orador, sino por </a:t>
            </a:r>
            <a:r>
              <a:rPr lang="es-ES" sz="2400" b="1" dirty="0" smtClean="0">
                <a:latin typeface="Arial" panose="020B0604020202020204" pitchFamily="34" charset="0"/>
                <a:cs typeface="Arial" panose="020B0604020202020204" pitchFamily="34" charset="0"/>
              </a:rPr>
              <a:t>causa de </a:t>
            </a:r>
            <a:r>
              <a:rPr lang="es-ES" sz="2400" b="1" dirty="0">
                <a:latin typeface="Arial" panose="020B0604020202020204" pitchFamily="34" charset="0"/>
                <a:cs typeface="Arial" panose="020B0604020202020204" pitchFamily="34" charset="0"/>
              </a:rPr>
              <a:t>su vida consagrada y de su capacidad como dirigente.</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4146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91880" y="476672"/>
            <a:ext cx="4984147"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No es aconsejable que una persona sirva indefinidamente, pero el anciano puede ser reelegido. Sin embargo, la iglesia no tiene ninguna obligación de reelegirlo, y puede elegir a otra persona para el </a:t>
            </a:r>
            <a:r>
              <a:rPr lang="es-ES" sz="2400" b="1" dirty="0" err="1">
                <a:latin typeface="Arial" panose="020B0604020202020204" pitchFamily="34" charset="0"/>
                <a:cs typeface="Arial" panose="020B0604020202020204" pitchFamily="34" charset="0"/>
              </a:rPr>
              <a:t>ancianato</a:t>
            </a:r>
            <a:r>
              <a:rPr lang="es-ES" sz="2400" b="1" dirty="0">
                <a:latin typeface="Arial" panose="020B0604020202020204" pitchFamily="34" charset="0"/>
                <a:cs typeface="Arial" panose="020B0604020202020204" pitchFamily="34" charset="0"/>
              </a:rPr>
              <a:t>, siempre que le parezca apropiado hacer un cambio. Al ser elegido un nuevo anciano, </a:t>
            </a:r>
            <a:r>
              <a:rPr lang="es-ES" sz="2400" b="1" dirty="0" smtClean="0">
                <a:latin typeface="Arial" panose="020B0604020202020204" pitchFamily="34" charset="0"/>
                <a:cs typeface="Arial" panose="020B0604020202020204" pitchFamily="34" charset="0"/>
              </a:rPr>
              <a:t>el anterior </a:t>
            </a:r>
            <a:r>
              <a:rPr lang="es-ES" sz="2400" b="1" dirty="0">
                <a:latin typeface="Arial" panose="020B0604020202020204" pitchFamily="34" charset="0"/>
                <a:cs typeface="Arial" panose="020B0604020202020204" pitchFamily="34" charset="0"/>
              </a:rPr>
              <a:t>ya no funciona como tal, pero puede ser elegido para cualquier otro</a:t>
            </a:r>
          </a:p>
          <a:p>
            <a:pPr algn="ctr"/>
            <a:r>
              <a:rPr lang="es-ES" sz="2400" b="1" dirty="0">
                <a:latin typeface="Arial" panose="020B0604020202020204" pitchFamily="34" charset="0"/>
                <a:cs typeface="Arial" panose="020B0604020202020204" pitchFamily="34" charset="0"/>
              </a:rPr>
              <a:t>cargo en la iglesia.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6614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1124744"/>
            <a:ext cx="4896544"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elección de una persona para el </a:t>
            </a:r>
            <a:r>
              <a:rPr lang="es-ES" sz="2400" b="1" dirty="0" smtClean="0">
                <a:latin typeface="Arial" panose="020B0604020202020204" pitchFamily="34" charset="0"/>
                <a:cs typeface="Arial" panose="020B0604020202020204" pitchFamily="34" charset="0"/>
              </a:rPr>
              <a:t>cargo de </a:t>
            </a:r>
            <a:r>
              <a:rPr lang="es-ES" sz="2400" b="1" dirty="0">
                <a:latin typeface="Arial" panose="020B0604020202020204" pitchFamily="34" charset="0"/>
                <a:cs typeface="Arial" panose="020B0604020202020204" pitchFamily="34" charset="0"/>
              </a:rPr>
              <a:t>anciano, por sí sola, no lo califica para actuar como anciano. Se requiere </a:t>
            </a:r>
            <a:r>
              <a:rPr lang="es-ES" sz="2400" b="1" dirty="0" smtClean="0">
                <a:latin typeface="Arial" panose="020B0604020202020204" pitchFamily="34" charset="0"/>
                <a:cs typeface="Arial" panose="020B0604020202020204" pitchFamily="34" charset="0"/>
              </a:rPr>
              <a:t>la ordenación </a:t>
            </a:r>
            <a:r>
              <a:rPr lang="es-ES" sz="2400" b="1" dirty="0">
                <a:latin typeface="Arial" panose="020B0604020202020204" pitchFamily="34" charset="0"/>
                <a:cs typeface="Arial" panose="020B0604020202020204" pitchFamily="34" charset="0"/>
              </a:rPr>
              <a:t>como anciano antes de que la persona tenga autoridad para </a:t>
            </a:r>
            <a:r>
              <a:rPr lang="es-ES" sz="2400" b="1" dirty="0" smtClean="0">
                <a:latin typeface="Arial" panose="020B0604020202020204" pitchFamily="34" charset="0"/>
                <a:cs typeface="Arial" panose="020B0604020202020204" pitchFamily="34" charset="0"/>
              </a:rPr>
              <a:t>actuar como </a:t>
            </a:r>
            <a:r>
              <a:rPr lang="es-ES" sz="2400" b="1" dirty="0">
                <a:latin typeface="Arial" panose="020B0604020202020204" pitchFamily="34" charset="0"/>
                <a:cs typeface="Arial" panose="020B0604020202020204" pitchFamily="34" charset="0"/>
              </a:rPr>
              <a:t>tal. En el intervalo entre la elección y la ordenación, el anciano </a:t>
            </a:r>
            <a:r>
              <a:rPr lang="es-ES" sz="2400" b="1" dirty="0" smtClean="0">
                <a:latin typeface="Arial" panose="020B0604020202020204" pitchFamily="34" charset="0"/>
                <a:cs typeface="Arial" panose="020B0604020202020204" pitchFamily="34" charset="0"/>
              </a:rPr>
              <a:t>elegido puede </a:t>
            </a:r>
            <a:r>
              <a:rPr lang="es-ES" sz="2400" b="1" dirty="0">
                <a:latin typeface="Arial" panose="020B0604020202020204" pitchFamily="34" charset="0"/>
                <a:cs typeface="Arial" panose="020B0604020202020204" pitchFamily="34" charset="0"/>
              </a:rPr>
              <a:t>actuar como líder de la iglesia, pero no puede administrar los ritos </a:t>
            </a:r>
            <a:r>
              <a:rPr lang="es-ES" sz="2400" b="1" dirty="0" smtClean="0">
                <a:latin typeface="Arial" panose="020B0604020202020204" pitchFamily="34" charset="0"/>
                <a:cs typeface="Arial" panose="020B0604020202020204" pitchFamily="34" charset="0"/>
              </a:rPr>
              <a:t>de la </a:t>
            </a:r>
            <a:r>
              <a:rPr lang="es-ES" sz="2400" b="1" dirty="0">
                <a:latin typeface="Arial" panose="020B0604020202020204" pitchFamily="34" charset="0"/>
                <a:cs typeface="Arial" panose="020B0604020202020204" pitchFamily="34" charset="0"/>
              </a:rPr>
              <a:t>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Ordenación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anciano</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local</a:t>
            </a:r>
          </a:p>
        </p:txBody>
      </p:sp>
    </p:spTree>
    <p:extLst>
      <p:ext uri="{BB962C8B-B14F-4D97-AF65-F5344CB8AC3E}">
        <p14:creationId xmlns:p14="http://schemas.microsoft.com/office/powerpoint/2010/main" val="73632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39952" y="1772816"/>
            <a:ext cx="4320480"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servicio de ordenación debe realizarse únicamente por un </a:t>
            </a:r>
            <a:r>
              <a:rPr lang="es-ES" sz="2400" b="1" dirty="0" smtClean="0">
                <a:latin typeface="Arial" panose="020B0604020202020204" pitchFamily="34" charset="0"/>
                <a:cs typeface="Arial" panose="020B0604020202020204" pitchFamily="34" charset="0"/>
              </a:rPr>
              <a:t>ministro ordenado </a:t>
            </a:r>
            <a:r>
              <a:rPr lang="es-ES" sz="2400" b="1" dirty="0">
                <a:latin typeface="Arial" panose="020B0604020202020204" pitchFamily="34" charset="0"/>
                <a:cs typeface="Arial" panose="020B0604020202020204" pitchFamily="34" charset="0"/>
              </a:rPr>
              <a:t>que tenga credenciales emitidas por la Asociación local. Por cortesía,</a:t>
            </a:r>
          </a:p>
          <a:p>
            <a:pPr algn="ctr"/>
            <a:r>
              <a:rPr lang="es-ES" sz="2400" b="1" dirty="0">
                <a:latin typeface="Arial" panose="020B0604020202020204" pitchFamily="34" charset="0"/>
                <a:cs typeface="Arial" panose="020B0604020202020204" pitchFamily="34" charset="0"/>
              </a:rPr>
              <a:t>un pastor ordenado que esté de visita puede ser invitado a ayudar en el </a:t>
            </a:r>
            <a:r>
              <a:rPr lang="es-ES" sz="2400" b="1" dirty="0" smtClean="0">
                <a:latin typeface="Arial" panose="020B0604020202020204" pitchFamily="34" charset="0"/>
                <a:cs typeface="Arial" panose="020B0604020202020204" pitchFamily="34" charset="0"/>
              </a:rPr>
              <a:t>servicio de </a:t>
            </a:r>
            <a:r>
              <a:rPr lang="es-ES" sz="2400" b="1" dirty="0">
                <a:latin typeface="Arial" panose="020B0604020202020204" pitchFamily="34" charset="0"/>
                <a:cs typeface="Arial" panose="020B0604020202020204" pitchFamily="34" charset="0"/>
              </a:rPr>
              <a:t>ordenación. </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Ordenación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anciano</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local</a:t>
            </a:r>
          </a:p>
        </p:txBody>
      </p:sp>
    </p:spTree>
    <p:extLst>
      <p:ext uri="{BB962C8B-B14F-4D97-AF65-F5344CB8AC3E}">
        <p14:creationId xmlns:p14="http://schemas.microsoft.com/office/powerpoint/2010/main" val="532138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1556792"/>
            <a:ext cx="4680520"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Sin embargo, y como excepción, un pastor ordenado visitante o</a:t>
            </a:r>
          </a:p>
          <a:p>
            <a:pPr algn="ctr"/>
            <a:r>
              <a:rPr lang="es-ES" sz="2400" b="1" dirty="0">
                <a:latin typeface="Arial" panose="020B0604020202020204" pitchFamily="34" charset="0"/>
                <a:cs typeface="Arial" panose="020B0604020202020204" pitchFamily="34" charset="0"/>
              </a:rPr>
              <a:t>un pastor ordenado jubilado puede dirigir el servicio de ordenación por pedido</a:t>
            </a:r>
          </a:p>
          <a:p>
            <a:pPr algn="ctr"/>
            <a:r>
              <a:rPr lang="es-ES" sz="2400" b="1" dirty="0">
                <a:latin typeface="Arial" panose="020B0604020202020204" pitchFamily="34" charset="0"/>
                <a:cs typeface="Arial" panose="020B0604020202020204" pitchFamily="34" charset="0"/>
              </a:rPr>
              <a:t>específico de los administradores de la Asociación.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Ordenación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anciano</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local</a:t>
            </a:r>
          </a:p>
        </p:txBody>
      </p:sp>
    </p:spTree>
    <p:extLst>
      <p:ext uri="{BB962C8B-B14F-4D97-AF65-F5344CB8AC3E}">
        <p14:creationId xmlns:p14="http://schemas.microsoft.com/office/powerpoint/2010/main" val="1994709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1412776"/>
            <a:ext cx="4328277"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rito sagrado de la ordenación de ancianos debe realizarse con </a:t>
            </a:r>
            <a:r>
              <a:rPr lang="es-ES" sz="2400" b="1" dirty="0" smtClean="0">
                <a:latin typeface="Arial" panose="020B0604020202020204" pitchFamily="34" charset="0"/>
                <a:cs typeface="Arial" panose="020B0604020202020204" pitchFamily="34" charset="0"/>
              </a:rPr>
              <a:t>sencillez, en </a:t>
            </a:r>
            <a:r>
              <a:rPr lang="es-ES" sz="2400" b="1" dirty="0">
                <a:latin typeface="Arial" panose="020B0604020202020204" pitchFamily="34" charset="0"/>
                <a:cs typeface="Arial" panose="020B0604020202020204" pitchFamily="34" charset="0"/>
              </a:rPr>
              <a:t>presencia de la iglesia, y puede incluir una breve descripción del cargo </a:t>
            </a:r>
            <a:r>
              <a:rPr lang="es-ES" sz="2400" b="1" dirty="0" smtClean="0">
                <a:latin typeface="Arial" panose="020B0604020202020204" pitchFamily="34" charset="0"/>
                <a:cs typeface="Arial" panose="020B0604020202020204" pitchFamily="34" charset="0"/>
              </a:rPr>
              <a:t>de anciano</a:t>
            </a:r>
            <a:r>
              <a:rPr lang="es-ES" sz="2400" b="1" dirty="0">
                <a:latin typeface="Arial" panose="020B0604020202020204" pitchFamily="34" charset="0"/>
                <a:cs typeface="Arial" panose="020B0604020202020204" pitchFamily="34" charset="0"/>
              </a:rPr>
              <a:t>, de las cualidades requeridas para ocuparlo y de los principales deberes</a:t>
            </a:r>
          </a:p>
          <a:p>
            <a:pPr algn="ctr"/>
            <a:r>
              <a:rPr lang="es-ES" sz="2400" b="1" dirty="0">
                <a:latin typeface="Arial" panose="020B0604020202020204" pitchFamily="34" charset="0"/>
                <a:cs typeface="Arial" panose="020B0604020202020204" pitchFamily="34" charset="0"/>
              </a:rPr>
              <a:t>que la iglesia le autoriza realizar.</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Ordenación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anciano</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local</a:t>
            </a:r>
          </a:p>
        </p:txBody>
      </p:sp>
    </p:spTree>
    <p:extLst>
      <p:ext uri="{BB962C8B-B14F-4D97-AF65-F5344CB8AC3E}">
        <p14:creationId xmlns:p14="http://schemas.microsoft.com/office/powerpoint/2010/main" val="3819346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07904" y="1484783"/>
            <a:ext cx="4400285"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Después de la exhortación, el ministro oficiante,</a:t>
            </a:r>
          </a:p>
          <a:p>
            <a:pPr algn="ctr"/>
            <a:r>
              <a:rPr lang="es-ES" sz="2400" b="1" dirty="0">
                <a:latin typeface="Arial" panose="020B0604020202020204" pitchFamily="34" charset="0"/>
                <a:cs typeface="Arial" panose="020B0604020202020204" pitchFamily="34" charset="0"/>
              </a:rPr>
              <a:t>auxiliado por los demás ministros y ancianos locales ordenados que participen,</a:t>
            </a:r>
          </a:p>
          <a:p>
            <a:pPr algn="ctr"/>
            <a:r>
              <a:rPr lang="es-ES" sz="2400" b="1" dirty="0">
                <a:latin typeface="Arial" panose="020B0604020202020204" pitchFamily="34" charset="0"/>
                <a:cs typeface="Arial" panose="020B0604020202020204" pitchFamily="34" charset="0"/>
              </a:rPr>
              <a:t>ordenarán al anciano mediante la oración y la imposición de las manos</a:t>
            </a:r>
          </a:p>
          <a:p>
            <a:pPr algn="ctr"/>
            <a:r>
              <a:rPr lang="es-ES" sz="2400" b="1" dirty="0">
                <a:latin typeface="Arial" panose="020B0604020202020204" pitchFamily="34" charset="0"/>
                <a:cs typeface="Arial" panose="020B0604020202020204" pitchFamily="34" charset="0"/>
              </a:rPr>
              <a:t>(véase la p. 37).</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Ordenación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anciano</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local</a:t>
            </a:r>
          </a:p>
        </p:txBody>
      </p:sp>
    </p:spTree>
    <p:extLst>
      <p:ext uri="{BB962C8B-B14F-4D97-AF65-F5344CB8AC3E}">
        <p14:creationId xmlns:p14="http://schemas.microsoft.com/office/powerpoint/2010/main" val="3304014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35896" y="1196752"/>
            <a:ext cx="4752528"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Luego de ordenar a una persona como anciano de iglesia, no es necesario</a:t>
            </a:r>
          </a:p>
          <a:p>
            <a:pPr algn="ctr"/>
            <a:r>
              <a:rPr lang="es-ES" sz="2400" b="1" dirty="0">
                <a:latin typeface="Arial" panose="020B0604020202020204" pitchFamily="34" charset="0"/>
                <a:cs typeface="Arial" panose="020B0604020202020204" pitchFamily="34" charset="0"/>
              </a:rPr>
              <a:t>que se la vuelva a ordenar cuando sea reelegida, o cuando sea nombrada por</a:t>
            </a:r>
          </a:p>
          <a:p>
            <a:pPr algn="ctr"/>
            <a:r>
              <a:rPr lang="es-ES" sz="2400" b="1" dirty="0">
                <a:latin typeface="Arial" panose="020B0604020202020204" pitchFamily="34" charset="0"/>
                <a:cs typeface="Arial" panose="020B0604020202020204" pitchFamily="34" charset="0"/>
              </a:rPr>
              <a:t>otra iglesia como anciano, siempre que se haya mantenido en plena </a:t>
            </a:r>
            <a:r>
              <a:rPr lang="es-ES" sz="2400" b="1" dirty="0" smtClean="0">
                <a:latin typeface="Arial" panose="020B0604020202020204" pitchFamily="34" charset="0"/>
                <a:cs typeface="Arial" panose="020B0604020202020204" pitchFamily="34" charset="0"/>
              </a:rPr>
              <a:t>comunión con </a:t>
            </a:r>
            <a:r>
              <a:rPr lang="es-ES" sz="2400" b="1" dirty="0">
                <a:latin typeface="Arial" panose="020B0604020202020204" pitchFamily="34" charset="0"/>
                <a:cs typeface="Arial" panose="020B0604020202020204" pitchFamily="34" charset="0"/>
              </a:rPr>
              <a:t>la iglesia. También está calificada para servir posteriormente como diácono.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Ordenación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anciano</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local</a:t>
            </a:r>
          </a:p>
        </p:txBody>
      </p:sp>
    </p:spTree>
    <p:extLst>
      <p:ext uri="{BB962C8B-B14F-4D97-AF65-F5344CB8AC3E}">
        <p14:creationId xmlns:p14="http://schemas.microsoft.com/office/powerpoint/2010/main" val="2489662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67515" y="1628800"/>
            <a:ext cx="4464496"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“Además escoge tú de entre todo el </a:t>
            </a:r>
            <a:r>
              <a:rPr lang="es-ES" sz="2400" b="1" dirty="0" smtClean="0">
                <a:latin typeface="Arial" panose="020B0604020202020204" pitchFamily="34" charset="0"/>
                <a:cs typeface="Arial" panose="020B0604020202020204" pitchFamily="34" charset="0"/>
              </a:rPr>
              <a:t>pueblo varones </a:t>
            </a:r>
            <a:r>
              <a:rPr lang="es-ES" sz="2400" b="1" dirty="0">
                <a:latin typeface="Arial" panose="020B0604020202020204" pitchFamily="34" charset="0"/>
                <a:cs typeface="Arial" panose="020B0604020202020204" pitchFamily="34" charset="0"/>
              </a:rPr>
              <a:t>de virtud, temerosos de Dios, varones de verdad, que aborrezcan la avaricia;</a:t>
            </a:r>
          </a:p>
          <a:p>
            <a:pPr algn="ctr"/>
            <a:r>
              <a:rPr lang="es-ES" sz="2400" b="1" dirty="0">
                <a:latin typeface="Arial" panose="020B0604020202020204" pitchFamily="34" charset="0"/>
                <a:cs typeface="Arial" panose="020B0604020202020204" pitchFamily="34" charset="0"/>
              </a:rPr>
              <a:t>y ponlos sobre el pueblo por jefes de millares, de centenas, de cincuenta y</a:t>
            </a:r>
          </a:p>
          <a:p>
            <a:pPr algn="ctr"/>
            <a:r>
              <a:rPr lang="es-ES" sz="2400" b="1" dirty="0">
                <a:latin typeface="Arial" panose="020B0604020202020204" pitchFamily="34" charset="0"/>
                <a:cs typeface="Arial" panose="020B0604020202020204" pitchFamily="34" charset="0"/>
              </a:rPr>
              <a:t>de diez” (</a:t>
            </a:r>
            <a:r>
              <a:rPr lang="es-ES" sz="2400" b="1" dirty="0" err="1">
                <a:latin typeface="Arial" panose="020B0604020202020204" pitchFamily="34" charset="0"/>
                <a:cs typeface="Arial" panose="020B0604020202020204" pitchFamily="34" charset="0"/>
              </a:rPr>
              <a:t>Éxo</a:t>
            </a:r>
            <a:r>
              <a:rPr lang="es-ES" sz="2400" b="1" dirty="0">
                <a:latin typeface="Arial" panose="020B0604020202020204" pitchFamily="34" charset="0"/>
                <a:cs typeface="Arial" panose="020B0604020202020204" pitchFamily="34" charset="0"/>
              </a:rPr>
              <a:t>. 18:21).</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3275856" y="620688"/>
            <a:ext cx="547260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Idoneidad</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moral y religiosa</a:t>
            </a:r>
          </a:p>
        </p:txBody>
      </p:sp>
    </p:spTree>
    <p:extLst>
      <p:ext uri="{BB962C8B-B14F-4D97-AF65-F5344CB8AC3E}">
        <p14:creationId xmlns:p14="http://schemas.microsoft.com/office/powerpoint/2010/main" val="2342492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619987" y="1196752"/>
            <a:ext cx="6200485"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Cuando la Junta Directiva de la Asociación </a:t>
            </a:r>
            <a:r>
              <a:rPr lang="es-ES" sz="2400" b="1" dirty="0" smtClean="0">
                <a:latin typeface="Arial" panose="020B0604020202020204" pitchFamily="34" charset="0"/>
                <a:cs typeface="Arial" panose="020B0604020202020204" pitchFamily="34" charset="0"/>
              </a:rPr>
              <a:t>asigna un </a:t>
            </a:r>
            <a:r>
              <a:rPr lang="es-ES" sz="2400" b="1" dirty="0">
                <a:latin typeface="Arial" panose="020B0604020202020204" pitchFamily="34" charset="0"/>
                <a:cs typeface="Arial" panose="020B0604020202020204" pitchFamily="34" charset="0"/>
              </a:rPr>
              <a:t>pastor o varios pastores para trabajar en una iglesia, el pastor, o el </a:t>
            </a:r>
            <a:r>
              <a:rPr lang="es-ES" sz="2400" b="1" dirty="0" smtClean="0">
                <a:latin typeface="Arial" panose="020B0604020202020204" pitchFamily="34" charset="0"/>
                <a:cs typeface="Arial" panose="020B0604020202020204" pitchFamily="34" charset="0"/>
              </a:rPr>
              <a:t>pastor principal</a:t>
            </a:r>
            <a:r>
              <a:rPr lang="es-ES" sz="2400" b="1" dirty="0">
                <a:latin typeface="Arial" panose="020B0604020202020204" pitchFamily="34" charset="0"/>
                <a:cs typeface="Arial" panose="020B0604020202020204" pitchFamily="34" charset="0"/>
              </a:rPr>
              <a:t>, si hay más de uno, debe ser considerado como el oficial de </a:t>
            </a:r>
            <a:r>
              <a:rPr lang="es-ES" sz="2400" b="1" dirty="0" smtClean="0">
                <a:latin typeface="Arial" panose="020B0604020202020204" pitchFamily="34" charset="0"/>
                <a:cs typeface="Arial" panose="020B0604020202020204" pitchFamily="34" charset="0"/>
              </a:rPr>
              <a:t>mayor rango</a:t>
            </a:r>
            <a:r>
              <a:rPr lang="es-ES" sz="2400" b="1" dirty="0">
                <a:latin typeface="Arial" panose="020B0604020202020204" pitchFamily="34" charset="0"/>
                <a:cs typeface="Arial" panose="020B0604020202020204" pitchFamily="34" charset="0"/>
              </a:rPr>
              <a:t>, y el anciano o los ancianos locales como sus asistentes. Su trabajo </a:t>
            </a:r>
            <a:r>
              <a:rPr lang="es-ES" sz="2400" b="1" dirty="0" smtClean="0">
                <a:latin typeface="Arial" panose="020B0604020202020204" pitchFamily="34" charset="0"/>
                <a:cs typeface="Arial" panose="020B0604020202020204" pitchFamily="34" charset="0"/>
              </a:rPr>
              <a:t>está estrechamente </a:t>
            </a:r>
            <a:r>
              <a:rPr lang="es-ES" sz="2400" b="1" dirty="0">
                <a:latin typeface="Arial" panose="020B0604020202020204" pitchFamily="34" charset="0"/>
                <a:cs typeface="Arial" panose="020B0604020202020204" pitchFamily="34" charset="0"/>
              </a:rPr>
              <a:t>relacionado y, por lo tanto, deben trabajar juntos en armonía.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Relación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pastor</a:t>
            </a:r>
          </a:p>
        </p:txBody>
      </p:sp>
    </p:spTree>
    <p:extLst>
      <p:ext uri="{BB962C8B-B14F-4D97-AF65-F5344CB8AC3E}">
        <p14:creationId xmlns:p14="http://schemas.microsoft.com/office/powerpoint/2010/main" val="125726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95936" y="1280949"/>
            <a:ext cx="4400285" cy="4524315"/>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El pastor </a:t>
            </a:r>
            <a:r>
              <a:rPr lang="es-ES" sz="2400" b="1" dirty="0">
                <a:latin typeface="Arial" panose="020B0604020202020204" pitchFamily="34" charset="0"/>
                <a:cs typeface="Arial" panose="020B0604020202020204" pitchFamily="34" charset="0"/>
              </a:rPr>
              <a:t>no debe concentrar en sí todos los sectores de responsabilidad, sino </a:t>
            </a:r>
            <a:r>
              <a:rPr lang="es-ES" sz="2400" b="1" dirty="0" smtClean="0">
                <a:latin typeface="Arial" panose="020B0604020202020204" pitchFamily="34" charset="0"/>
                <a:cs typeface="Arial" panose="020B0604020202020204" pitchFamily="34" charset="0"/>
              </a:rPr>
              <a:t>compartirlos con </a:t>
            </a:r>
            <a:r>
              <a:rPr lang="es-ES" sz="2400" b="1" dirty="0">
                <a:latin typeface="Arial" panose="020B0604020202020204" pitchFamily="34" charset="0"/>
                <a:cs typeface="Arial" panose="020B0604020202020204" pitchFamily="34" charset="0"/>
              </a:rPr>
              <a:t>los ancianos locales y los otros dirigentes de la iglesia. El </a:t>
            </a:r>
            <a:r>
              <a:rPr lang="es-ES" sz="2400" b="1" dirty="0" smtClean="0">
                <a:latin typeface="Arial" panose="020B0604020202020204" pitchFamily="34" charset="0"/>
                <a:cs typeface="Arial" panose="020B0604020202020204" pitchFamily="34" charset="0"/>
              </a:rPr>
              <a:t>ministro que </a:t>
            </a:r>
            <a:r>
              <a:rPr lang="es-ES" sz="2400" b="1" dirty="0">
                <a:latin typeface="Arial" panose="020B0604020202020204" pitchFamily="34" charset="0"/>
                <a:cs typeface="Arial" panose="020B0604020202020204" pitchFamily="34" charset="0"/>
              </a:rPr>
              <a:t>sirve regularmente a la iglesia como pastor actúa como presidente de la</a:t>
            </a:r>
          </a:p>
          <a:p>
            <a:pPr algn="ctr"/>
            <a:r>
              <a:rPr lang="es-ES" sz="2400" b="1" dirty="0">
                <a:latin typeface="Arial" panose="020B0604020202020204" pitchFamily="34" charset="0"/>
                <a:cs typeface="Arial" panose="020B0604020202020204" pitchFamily="34" charset="0"/>
              </a:rPr>
              <a:t>Junta Directiva de la iglesia (véanse las pp. 126, 127).</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Relación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pastor</a:t>
            </a:r>
          </a:p>
        </p:txBody>
      </p:sp>
    </p:spTree>
    <p:extLst>
      <p:ext uri="{BB962C8B-B14F-4D97-AF65-F5344CB8AC3E}">
        <p14:creationId xmlns:p14="http://schemas.microsoft.com/office/powerpoint/2010/main" val="1901359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31466" y="1700808"/>
            <a:ext cx="4184261"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Puede haber, sin embargo,</a:t>
            </a:r>
          </a:p>
          <a:p>
            <a:pPr algn="ctr"/>
            <a:r>
              <a:rPr lang="es-ES" sz="2400" b="1" dirty="0">
                <a:latin typeface="Arial" panose="020B0604020202020204" pitchFamily="34" charset="0"/>
                <a:cs typeface="Arial" panose="020B0604020202020204" pitchFamily="34" charset="0"/>
              </a:rPr>
              <a:t>circunstancias en las que sea apropiado que el anciano desempeñe este cargo. </a:t>
            </a:r>
            <a:r>
              <a:rPr lang="es-ES" sz="2400" b="1" dirty="0" smtClean="0">
                <a:latin typeface="Arial" panose="020B0604020202020204" pitchFamily="34" charset="0"/>
                <a:cs typeface="Arial" panose="020B0604020202020204" pitchFamily="34" charset="0"/>
              </a:rPr>
              <a:t>La obra </a:t>
            </a:r>
            <a:r>
              <a:rPr lang="es-ES" sz="2400" b="1" dirty="0">
                <a:latin typeface="Arial" panose="020B0604020202020204" pitchFamily="34" charset="0"/>
                <a:cs typeface="Arial" panose="020B0604020202020204" pitchFamily="34" charset="0"/>
              </a:rPr>
              <a:t>pastoral de la iglesia debe ser compartida por ambos.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Relación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pastor</a:t>
            </a:r>
          </a:p>
        </p:txBody>
      </p:sp>
    </p:spTree>
    <p:extLst>
      <p:ext uri="{BB962C8B-B14F-4D97-AF65-F5344CB8AC3E}">
        <p14:creationId xmlns:p14="http://schemas.microsoft.com/office/powerpoint/2010/main" val="8512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268059" y="1268760"/>
            <a:ext cx="5336389"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ancianos, en consejo con el ministro, participan de la responsabilidad pastoral, que incluye visitar a los miembros de la iglesia, ministrar a los enfermos, hacer arreglos para que alguien oficie en la ceremonia del ungimiento de enfermos y en la dedicación de niños, o dirigirlas él mismo, animar a los que están desanimados y ayudar en otras responsabilidades pastorales. </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620688"/>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Relación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pastor</a:t>
            </a:r>
          </a:p>
        </p:txBody>
      </p:sp>
    </p:spTree>
    <p:extLst>
      <p:ext uri="{BB962C8B-B14F-4D97-AF65-F5344CB8AC3E}">
        <p14:creationId xmlns:p14="http://schemas.microsoft.com/office/powerpoint/2010/main" val="33110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44056" y="2276872"/>
            <a:ext cx="5296096"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Si el pastor designado es un ministro con licencia misionera, la iglesia </a:t>
            </a:r>
            <a:r>
              <a:rPr lang="es-ES" sz="2400" b="1" dirty="0" smtClean="0">
                <a:latin typeface="Arial" panose="020B0604020202020204" pitchFamily="34" charset="0"/>
                <a:cs typeface="Arial" panose="020B0604020202020204" pitchFamily="34" charset="0"/>
              </a:rPr>
              <a:t>local o </a:t>
            </a:r>
            <a:r>
              <a:rPr lang="es-ES" sz="2400" b="1" dirty="0">
                <a:latin typeface="Arial" panose="020B0604020202020204" pitchFamily="34" charset="0"/>
                <a:cs typeface="Arial" panose="020B0604020202020204" pitchFamily="34" charset="0"/>
              </a:rPr>
              <a:t>las iglesias que sirve deben elegirlo como anciano (véase la p. 33</a:t>
            </a:r>
            <a:r>
              <a:rPr lang="es-ES" sz="2400" b="1" dirty="0" smtClean="0">
                <a:latin typeface="Arial" panose="020B0604020202020204" pitchFamily="34" charset="0"/>
                <a:cs typeface="Arial" panose="020B0604020202020204" pitchFamily="34" charset="0"/>
              </a:rPr>
              <a:t>). Como </a:t>
            </a:r>
            <a:r>
              <a:rPr lang="es-ES" sz="2400" b="1" dirty="0">
                <a:latin typeface="Arial" panose="020B0604020202020204" pitchFamily="34" charset="0"/>
                <a:cs typeface="Arial" panose="020B0604020202020204" pitchFamily="34" charset="0"/>
              </a:rPr>
              <a:t>el pastor es designado por la Asociación para ocupar ese cargo </a:t>
            </a:r>
            <a:r>
              <a:rPr lang="es-ES" sz="2400" b="1" dirty="0" smtClean="0">
                <a:latin typeface="Arial" panose="020B0604020202020204" pitchFamily="34" charset="0"/>
                <a:cs typeface="Arial" panose="020B0604020202020204" pitchFamily="34" charset="0"/>
              </a:rPr>
              <a:t>en la </a:t>
            </a:r>
            <a:r>
              <a:rPr lang="es-ES" sz="2400" b="1" dirty="0">
                <a:latin typeface="Arial" panose="020B0604020202020204" pitchFamily="34" charset="0"/>
                <a:cs typeface="Arial" panose="020B0604020202020204" pitchFamily="34" charset="0"/>
              </a:rPr>
              <a:t>iglesia local, sirve a la iglesia como obrero de la Asociación, es </a:t>
            </a:r>
            <a:r>
              <a:rPr lang="es-ES" sz="2400" b="1" dirty="0" smtClean="0">
                <a:latin typeface="Arial" panose="020B0604020202020204" pitchFamily="34" charset="0"/>
                <a:cs typeface="Arial" panose="020B0604020202020204" pitchFamily="34" charset="0"/>
              </a:rPr>
              <a:t>responsable ante </a:t>
            </a:r>
            <a:r>
              <a:rPr lang="es-ES" sz="2400" b="1" dirty="0">
                <a:latin typeface="Arial" panose="020B0604020202020204" pitchFamily="34" charset="0"/>
                <a:cs typeface="Arial" panose="020B0604020202020204" pitchFamily="34" charset="0"/>
              </a:rPr>
              <a:t>la Junta Directiva de la </a:t>
            </a:r>
            <a:r>
              <a:rPr lang="es-ES" sz="2400" b="1" dirty="0" smtClean="0">
                <a:latin typeface="Arial" panose="020B0604020202020204" pitchFamily="34" charset="0"/>
                <a:cs typeface="Arial" panose="020B0604020202020204" pitchFamily="34" charset="0"/>
              </a:rPr>
              <a:t>Asociación…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1847" y="1556792"/>
            <a:ext cx="5414249"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Relación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pastor</a:t>
            </a:r>
          </a:p>
        </p:txBody>
      </p:sp>
    </p:spTree>
    <p:extLst>
      <p:ext uri="{BB962C8B-B14F-4D97-AF65-F5344CB8AC3E}">
        <p14:creationId xmlns:p14="http://schemas.microsoft.com/office/powerpoint/2010/main" val="1188623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514472" y="2420888"/>
            <a:ext cx="5336389" cy="3046988"/>
          </a:xfrm>
          <a:prstGeom prst="rect">
            <a:avLst/>
          </a:prstGeom>
          <a:noFill/>
        </p:spPr>
        <p:txBody>
          <a:bodyPr wrap="square" rtlCol="0">
            <a:spAutoFit/>
          </a:bodyPr>
          <a:lstStyle/>
          <a:p>
            <a:pPr algn="ctr"/>
            <a:r>
              <a:rPr lang="es-ES" sz="2400" b="1" dirty="0" smtClean="0">
                <a:latin typeface="Arial" panose="020B0604020202020204" pitchFamily="34" charset="0"/>
                <a:cs typeface="Arial" panose="020B0604020202020204" pitchFamily="34" charset="0"/>
              </a:rPr>
              <a:t>…mantendrá </a:t>
            </a:r>
            <a:r>
              <a:rPr lang="es-ES" sz="2400" b="1" dirty="0">
                <a:latin typeface="Arial" panose="020B0604020202020204" pitchFamily="34" charset="0"/>
                <a:cs typeface="Arial" panose="020B0604020202020204" pitchFamily="34" charset="0"/>
              </a:rPr>
              <a:t>una actitud de simpatía </a:t>
            </a:r>
            <a:r>
              <a:rPr lang="es-ES" sz="2400" b="1" dirty="0" smtClean="0">
                <a:latin typeface="Arial" panose="020B0604020202020204" pitchFamily="34" charset="0"/>
                <a:cs typeface="Arial" panose="020B0604020202020204" pitchFamily="34" charset="0"/>
              </a:rPr>
              <a:t>y cooperación</a:t>
            </a:r>
            <a:r>
              <a:rPr lang="es-ES" sz="2400" b="1" dirty="0">
                <a:latin typeface="Arial" panose="020B0604020202020204" pitchFamily="34" charset="0"/>
                <a:cs typeface="Arial" panose="020B0604020202020204" pitchFamily="34" charset="0"/>
              </a:rPr>
              <a:t>, y trabajará en armonía con todos los planes y los reglamentos de </a:t>
            </a:r>
            <a:r>
              <a:rPr lang="es-ES" sz="2400" b="1" dirty="0" smtClean="0">
                <a:latin typeface="Arial" panose="020B0604020202020204" pitchFamily="34" charset="0"/>
                <a:cs typeface="Arial" panose="020B0604020202020204" pitchFamily="34" charset="0"/>
              </a:rPr>
              <a:t>la iglesia </a:t>
            </a:r>
            <a:r>
              <a:rPr lang="es-ES" sz="2400" b="1" dirty="0">
                <a:latin typeface="Arial" panose="020B0604020202020204" pitchFamily="34" charset="0"/>
                <a:cs typeface="Arial" panose="020B0604020202020204" pitchFamily="34" charset="0"/>
              </a:rPr>
              <a:t>local. Como la iglesia local es la que elige al anciano, este es </a:t>
            </a:r>
            <a:r>
              <a:rPr lang="es-ES" sz="2400" b="1" dirty="0" smtClean="0">
                <a:latin typeface="Arial" panose="020B0604020202020204" pitchFamily="34" charset="0"/>
                <a:cs typeface="Arial" panose="020B0604020202020204" pitchFamily="34" charset="0"/>
              </a:rPr>
              <a:t>responsable ante </a:t>
            </a:r>
            <a:r>
              <a:rPr lang="es-ES" sz="2400" b="1" dirty="0">
                <a:latin typeface="Arial" panose="020B0604020202020204" pitchFamily="34" charset="0"/>
                <a:cs typeface="Arial" panose="020B0604020202020204" pitchFamily="34" charset="0"/>
              </a:rPr>
              <a:t>ella y también ante su Junta Directiva.</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21847" y="1556792"/>
            <a:ext cx="5414249"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Relación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el</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pastor</a:t>
            </a:r>
          </a:p>
        </p:txBody>
      </p:sp>
    </p:spTree>
    <p:extLst>
      <p:ext uri="{BB962C8B-B14F-4D97-AF65-F5344CB8AC3E}">
        <p14:creationId xmlns:p14="http://schemas.microsoft.com/office/powerpoint/2010/main" val="91643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39952" y="1484783"/>
            <a:ext cx="4328277"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autoridad y la obra de un </a:t>
            </a:r>
            <a:r>
              <a:rPr lang="es-ES" sz="2400" b="1" dirty="0" smtClean="0">
                <a:latin typeface="Arial" panose="020B0604020202020204" pitchFamily="34" charset="0"/>
                <a:cs typeface="Arial" panose="020B0604020202020204" pitchFamily="34" charset="0"/>
              </a:rPr>
              <a:t>anciano ordenado </a:t>
            </a:r>
            <a:r>
              <a:rPr lang="es-ES" sz="2400" b="1" dirty="0">
                <a:latin typeface="Arial" panose="020B0604020202020204" pitchFamily="34" charset="0"/>
                <a:cs typeface="Arial" panose="020B0604020202020204" pitchFamily="34" charset="0"/>
              </a:rPr>
              <a:t>se limitan a la iglesia que lo eligió. No se permite que la Junta</a:t>
            </a:r>
          </a:p>
          <a:p>
            <a:pPr algn="ctr"/>
            <a:r>
              <a:rPr lang="es-ES" sz="2400" b="1" dirty="0">
                <a:latin typeface="Arial" panose="020B0604020202020204" pitchFamily="34" charset="0"/>
                <a:cs typeface="Arial" panose="020B0604020202020204" pitchFamily="34" charset="0"/>
              </a:rPr>
              <a:t>Directiva de una Asociación le confiera a un anciano local las prerrogativas de</a:t>
            </a:r>
          </a:p>
          <a:p>
            <a:pPr algn="ctr"/>
            <a:r>
              <a:rPr lang="es-ES" sz="2400" b="1" dirty="0">
                <a:latin typeface="Arial" panose="020B0604020202020204" pitchFamily="34" charset="0"/>
                <a:cs typeface="Arial" panose="020B0604020202020204" pitchFamily="34" charset="0"/>
              </a:rPr>
              <a:t>un pastor ordenado, para actuar como anciano en otras iglesias.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332656"/>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obra del anciano de iglesia es local</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7329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35896" y="1340768"/>
            <a:ext cx="5112568"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Si hubiera </a:t>
            </a:r>
            <a:r>
              <a:rPr lang="es-ES" sz="2400" b="1" dirty="0" smtClean="0">
                <a:latin typeface="Arial" panose="020B0604020202020204" pitchFamily="34" charset="0"/>
                <a:cs typeface="Arial" panose="020B0604020202020204" pitchFamily="34" charset="0"/>
              </a:rPr>
              <a:t>necesidad de </a:t>
            </a:r>
            <a:r>
              <a:rPr lang="es-ES" sz="2400" b="1" dirty="0">
                <a:latin typeface="Arial" panose="020B0604020202020204" pitchFamily="34" charset="0"/>
                <a:cs typeface="Arial" panose="020B0604020202020204" pitchFamily="34" charset="0"/>
              </a:rPr>
              <a:t>un servicio así, la Junta Directiva de la Asociación puede </a:t>
            </a:r>
            <a:r>
              <a:rPr lang="es-ES" sz="2400" b="1" dirty="0" smtClean="0">
                <a:latin typeface="Arial" panose="020B0604020202020204" pitchFamily="34" charset="0"/>
                <a:cs typeface="Arial" panose="020B0604020202020204" pitchFamily="34" charset="0"/>
              </a:rPr>
              <a:t>recomendar, a </a:t>
            </a:r>
            <a:r>
              <a:rPr lang="es-ES" sz="2400" b="1" dirty="0">
                <a:latin typeface="Arial" panose="020B0604020202020204" pitchFamily="34" charset="0"/>
                <a:cs typeface="Arial" panose="020B0604020202020204" pitchFamily="34" charset="0"/>
              </a:rPr>
              <a:t>la iglesia o a las iglesias que solicitan los servicios del anciano de otra </a:t>
            </a:r>
            <a:r>
              <a:rPr lang="es-ES" sz="2400" b="1" dirty="0" smtClean="0">
                <a:latin typeface="Arial" panose="020B0604020202020204" pitchFamily="34" charset="0"/>
                <a:cs typeface="Arial" panose="020B0604020202020204" pitchFamily="34" charset="0"/>
              </a:rPr>
              <a:t>iglesia, que </a:t>
            </a:r>
            <a:r>
              <a:rPr lang="es-ES" sz="2400" b="1" dirty="0">
                <a:latin typeface="Arial" panose="020B0604020202020204" pitchFamily="34" charset="0"/>
                <a:cs typeface="Arial" panose="020B0604020202020204" pitchFamily="34" charset="0"/>
              </a:rPr>
              <a:t>elijan e inviten al anciano de la iglesia más cercana a servirlas también </a:t>
            </a:r>
            <a:r>
              <a:rPr lang="es-ES" sz="2400" b="1" dirty="0" smtClean="0">
                <a:latin typeface="Arial" panose="020B0604020202020204" pitchFamily="34" charset="0"/>
                <a:cs typeface="Arial" panose="020B0604020202020204" pitchFamily="34" charset="0"/>
              </a:rPr>
              <a:t>a ellas</a:t>
            </a:r>
            <a:r>
              <a:rPr lang="es-ES" sz="2400" b="1" dirty="0">
                <a:latin typeface="Arial" panose="020B0604020202020204" pitchFamily="34" charset="0"/>
                <a:cs typeface="Arial" panose="020B0604020202020204" pitchFamily="34" charset="0"/>
              </a:rPr>
              <a:t>. Así, por elección, un hombre puede, cuando es necesario, servir a más de</a:t>
            </a:r>
          </a:p>
          <a:p>
            <a:pPr algn="ctr"/>
            <a:r>
              <a:rPr lang="es-ES" sz="2400" b="1" dirty="0">
                <a:latin typeface="Arial" panose="020B0604020202020204" pitchFamily="34" charset="0"/>
                <a:cs typeface="Arial" panose="020B0604020202020204" pitchFamily="34" charset="0"/>
              </a:rPr>
              <a:t>una iglesia a la vez.</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332656"/>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obra del anciano de iglesia es local</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564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51920" y="1196752"/>
            <a:ext cx="4734410" cy="4693593"/>
          </a:xfrm>
          <a:prstGeom prst="rect">
            <a:avLst/>
          </a:prstGeom>
          <a:noFill/>
        </p:spPr>
        <p:txBody>
          <a:bodyPr wrap="square" rtlCol="0">
            <a:spAutoFit/>
          </a:bodyPr>
          <a:lstStyle/>
          <a:p>
            <a:pPr algn="ctr"/>
            <a:r>
              <a:rPr lang="es-ES" sz="2300" b="1" dirty="0">
                <a:latin typeface="Arial" panose="020B0604020202020204" pitchFamily="34" charset="0"/>
                <a:cs typeface="Arial" panose="020B0604020202020204" pitchFamily="34" charset="0"/>
              </a:rPr>
              <a:t>Antes de tomar semejante providencia, se debe consultar </a:t>
            </a:r>
            <a:r>
              <a:rPr lang="es-ES" sz="2300" b="1" dirty="0" smtClean="0">
                <a:latin typeface="Arial" panose="020B0604020202020204" pitchFamily="34" charset="0"/>
                <a:cs typeface="Arial" panose="020B0604020202020204" pitchFamily="34" charset="0"/>
              </a:rPr>
              <a:t>a la </a:t>
            </a:r>
            <a:r>
              <a:rPr lang="es-ES" sz="2300" b="1" dirty="0">
                <a:latin typeface="Arial" panose="020B0604020202020204" pitchFamily="34" charset="0"/>
                <a:cs typeface="Arial" panose="020B0604020202020204" pitchFamily="34" charset="0"/>
              </a:rPr>
              <a:t>Junta Directiva de la Asociación. Sin embargo, esta autoridad es inherente </a:t>
            </a:r>
            <a:r>
              <a:rPr lang="es-ES" sz="2300" b="1" dirty="0" smtClean="0">
                <a:latin typeface="Arial" panose="020B0604020202020204" pitchFamily="34" charset="0"/>
                <a:cs typeface="Arial" panose="020B0604020202020204" pitchFamily="34" charset="0"/>
              </a:rPr>
              <a:t>a la </a:t>
            </a:r>
            <a:r>
              <a:rPr lang="es-ES" sz="2300" b="1" dirty="0">
                <a:latin typeface="Arial" panose="020B0604020202020204" pitchFamily="34" charset="0"/>
                <a:cs typeface="Arial" panose="020B0604020202020204" pitchFamily="34" charset="0"/>
              </a:rPr>
              <a:t>iglesia y no a la Junta Directiva de la Asociación. La única manera por la </a:t>
            </a:r>
            <a:r>
              <a:rPr lang="es-ES" sz="2300" b="1" dirty="0" smtClean="0">
                <a:latin typeface="Arial" panose="020B0604020202020204" pitchFamily="34" charset="0"/>
                <a:cs typeface="Arial" panose="020B0604020202020204" pitchFamily="34" charset="0"/>
              </a:rPr>
              <a:t>que un </a:t>
            </a:r>
            <a:r>
              <a:rPr lang="es-ES" sz="2300" b="1" dirty="0">
                <a:latin typeface="Arial" panose="020B0604020202020204" pitchFamily="34" charset="0"/>
                <a:cs typeface="Arial" panose="020B0604020202020204" pitchFamily="34" charset="0"/>
              </a:rPr>
              <a:t>hombre puede calificarse para servir como anciano a las iglesias en </a:t>
            </a:r>
            <a:r>
              <a:rPr lang="es-ES" sz="2300" b="1" dirty="0" smtClean="0">
                <a:latin typeface="Arial" panose="020B0604020202020204" pitchFamily="34" charset="0"/>
                <a:cs typeface="Arial" panose="020B0604020202020204" pitchFamily="34" charset="0"/>
              </a:rPr>
              <a:t>general es </a:t>
            </a:r>
            <a:r>
              <a:rPr lang="es-ES" sz="2300" b="1" dirty="0">
                <a:latin typeface="Arial" panose="020B0604020202020204" pitchFamily="34" charset="0"/>
                <a:cs typeface="Arial" panose="020B0604020202020204" pitchFamily="34" charset="0"/>
              </a:rPr>
              <a:t>por la ordenación como ministro del evangelio (véanse las pp. 32, 71, 72).</a:t>
            </a:r>
            <a:endParaRPr lang="pt-BR" sz="2300" b="1" dirty="0">
              <a:latin typeface="Arial" panose="020B0604020202020204" pitchFamily="34" charset="0"/>
              <a:cs typeface="Arial" panose="020B0604020202020204" pitchFamily="34" charset="0"/>
            </a:endParaRPr>
          </a:p>
        </p:txBody>
      </p:sp>
      <p:sp>
        <p:nvSpPr>
          <p:cNvPr id="5" name="CaixaDeTexto 4"/>
          <p:cNvSpPr txBox="1"/>
          <p:nvPr/>
        </p:nvSpPr>
        <p:spPr>
          <a:xfrm>
            <a:off x="2483768" y="332656"/>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obra del anciano de iglesia es local</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4686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11960" y="1340768"/>
            <a:ext cx="4464496"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Bajo la dirección del pastor o en </a:t>
            </a:r>
            <a:r>
              <a:rPr lang="es-ES" sz="2400" b="1" dirty="0" smtClean="0">
                <a:latin typeface="Arial" panose="020B0604020202020204" pitchFamily="34" charset="0"/>
                <a:cs typeface="Arial" panose="020B0604020202020204" pitchFamily="34" charset="0"/>
              </a:rPr>
              <a:t>su ausencia</a:t>
            </a:r>
            <a:r>
              <a:rPr lang="es-ES" sz="2400" b="1" dirty="0">
                <a:latin typeface="Arial" panose="020B0604020202020204" pitchFamily="34" charset="0"/>
                <a:cs typeface="Arial" panose="020B0604020202020204" pitchFamily="34" charset="0"/>
              </a:rPr>
              <a:t>, el anciano es responsable de los servicios de la iglesia, y debe dirigirlos</a:t>
            </a:r>
          </a:p>
          <a:p>
            <a:pPr algn="ctr"/>
            <a:r>
              <a:rPr lang="es-ES" sz="2400" b="1" dirty="0">
                <a:latin typeface="Arial" panose="020B0604020202020204" pitchFamily="34" charset="0"/>
                <a:cs typeface="Arial" panose="020B0604020202020204" pitchFamily="34" charset="0"/>
              </a:rPr>
              <a:t>o disponer que alguien lo haga. El servicio de Comunión siempre debe ser</a:t>
            </a:r>
          </a:p>
          <a:p>
            <a:pPr algn="ctr"/>
            <a:r>
              <a:rPr lang="es-ES" sz="2400" b="1" dirty="0">
                <a:latin typeface="Arial" panose="020B0604020202020204" pitchFamily="34" charset="0"/>
                <a:cs typeface="Arial" panose="020B0604020202020204" pitchFamily="34" charset="0"/>
              </a:rPr>
              <a:t>dirigido por un pastor ordenado o comisionado, o por el anciano.</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1907704" y="620688"/>
            <a:ext cx="6840760"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conducir los cultos de la iglesia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0611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67515" y="1628800"/>
            <a:ext cx="4464496"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“Buscad, pues, hermanos, de entre vosotros a siete varones de buen testimonio,</a:t>
            </a:r>
          </a:p>
          <a:p>
            <a:pPr algn="ctr"/>
            <a:r>
              <a:rPr lang="es-ES" sz="2400" b="1" dirty="0">
                <a:latin typeface="Arial" panose="020B0604020202020204" pitchFamily="34" charset="0"/>
                <a:cs typeface="Arial" panose="020B0604020202020204" pitchFamily="34" charset="0"/>
              </a:rPr>
              <a:t>llenos del Espíritu Santo y de sabiduría, a quienes encarguemos de este</a:t>
            </a:r>
          </a:p>
          <a:p>
            <a:pPr algn="ctr"/>
            <a:r>
              <a:rPr lang="es-ES" sz="2400" b="1" dirty="0">
                <a:latin typeface="Arial" panose="020B0604020202020204" pitchFamily="34" charset="0"/>
                <a:cs typeface="Arial" panose="020B0604020202020204" pitchFamily="34" charset="0"/>
              </a:rPr>
              <a:t>trabajo” (</a:t>
            </a:r>
            <a:r>
              <a:rPr lang="es-ES" sz="2400" b="1" dirty="0" err="1">
                <a:latin typeface="Arial" panose="020B0604020202020204" pitchFamily="34" charset="0"/>
                <a:cs typeface="Arial" panose="020B0604020202020204" pitchFamily="34" charset="0"/>
              </a:rPr>
              <a:t>Hech</a:t>
            </a:r>
            <a:r>
              <a:rPr lang="es-ES" sz="2400" b="1" dirty="0">
                <a:latin typeface="Arial" panose="020B0604020202020204" pitchFamily="34" charset="0"/>
                <a:cs typeface="Arial" panose="020B0604020202020204" pitchFamily="34" charset="0"/>
              </a:rPr>
              <a:t>. 6:3).</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275856" y="620688"/>
            <a:ext cx="547260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Idoneidad</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moral y religiosa</a:t>
            </a:r>
          </a:p>
        </p:txBody>
      </p:sp>
    </p:spTree>
    <p:extLst>
      <p:ext uri="{BB962C8B-B14F-4D97-AF65-F5344CB8AC3E}">
        <p14:creationId xmlns:p14="http://schemas.microsoft.com/office/powerpoint/2010/main" val="4087673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95936" y="1124744"/>
            <a:ext cx="4536504" cy="4832092"/>
          </a:xfrm>
          <a:prstGeom prst="rect">
            <a:avLst/>
          </a:prstGeom>
          <a:noFill/>
        </p:spPr>
        <p:txBody>
          <a:bodyPr wrap="square" rtlCol="0">
            <a:spAutoFit/>
          </a:bodyPr>
          <a:lstStyle/>
          <a:p>
            <a:pPr algn="ctr"/>
            <a:r>
              <a:rPr lang="es-ES" sz="2200" b="1" dirty="0" smtClean="0">
                <a:latin typeface="Arial" panose="020B0604020202020204" pitchFamily="34" charset="0"/>
                <a:cs typeface="Arial" panose="020B0604020202020204" pitchFamily="34" charset="0"/>
              </a:rPr>
              <a:t>Solamente los </a:t>
            </a:r>
            <a:r>
              <a:rPr lang="es-ES" sz="2200" b="1" dirty="0">
                <a:latin typeface="Arial" panose="020B0604020202020204" pitchFamily="34" charset="0"/>
                <a:cs typeface="Arial" panose="020B0604020202020204" pitchFamily="34" charset="0"/>
              </a:rPr>
              <a:t>ministros ordenados o los ancianos ordenados y en ejercicio se hallan </a:t>
            </a:r>
            <a:r>
              <a:rPr lang="es-ES" sz="2200" b="1" dirty="0" smtClean="0">
                <a:latin typeface="Arial" panose="020B0604020202020204" pitchFamily="34" charset="0"/>
                <a:cs typeface="Arial" panose="020B0604020202020204" pitchFamily="34" charset="0"/>
              </a:rPr>
              <a:t>calificados para </a:t>
            </a:r>
            <a:r>
              <a:rPr lang="es-ES" sz="2200" b="1" dirty="0">
                <a:latin typeface="Arial" panose="020B0604020202020204" pitchFamily="34" charset="0"/>
                <a:cs typeface="Arial" panose="020B0604020202020204" pitchFamily="34" charset="0"/>
              </a:rPr>
              <a:t>realizarlo. El pastor, por lo general, actúa como presidente de la </a:t>
            </a:r>
            <a:r>
              <a:rPr lang="es-ES" sz="2200" b="1" dirty="0" smtClean="0">
                <a:latin typeface="Arial" panose="020B0604020202020204" pitchFamily="34" charset="0"/>
                <a:cs typeface="Arial" panose="020B0604020202020204" pitchFamily="34" charset="0"/>
              </a:rPr>
              <a:t>Junta Directiva </a:t>
            </a:r>
            <a:r>
              <a:rPr lang="es-ES" sz="2200" b="1" dirty="0">
                <a:latin typeface="Arial" panose="020B0604020202020204" pitchFamily="34" charset="0"/>
                <a:cs typeface="Arial" panose="020B0604020202020204" pitchFamily="34" charset="0"/>
              </a:rPr>
              <a:t>de la iglesia. En ausencia del pastor, y con la aprobación del pastor</a:t>
            </a:r>
          </a:p>
          <a:p>
            <a:pPr algn="ctr"/>
            <a:r>
              <a:rPr lang="es-ES" sz="2200" b="1" dirty="0">
                <a:latin typeface="Arial" panose="020B0604020202020204" pitchFamily="34" charset="0"/>
                <a:cs typeface="Arial" panose="020B0604020202020204" pitchFamily="34" charset="0"/>
              </a:rPr>
              <a:t>o del presidente de la Asociación, el anciano actuará como presidente (</a:t>
            </a:r>
            <a:r>
              <a:rPr lang="es-ES" sz="2200" b="1" dirty="0" smtClean="0">
                <a:latin typeface="Arial" panose="020B0604020202020204" pitchFamily="34" charset="0"/>
                <a:cs typeface="Arial" panose="020B0604020202020204" pitchFamily="34" charset="0"/>
              </a:rPr>
              <a:t>véase Suplemento </a:t>
            </a:r>
            <a:r>
              <a:rPr lang="es-ES" sz="2200" b="1" dirty="0">
                <a:latin typeface="Arial" panose="020B0604020202020204" pitchFamily="34" charset="0"/>
                <a:cs typeface="Arial" panose="020B0604020202020204" pitchFamily="34" charset="0"/>
              </a:rPr>
              <a:t>de la DSA, p. 180 de este Manual).</a:t>
            </a:r>
            <a:endParaRPr lang="pt-BR" sz="2200" b="1" dirty="0">
              <a:latin typeface="Arial" panose="020B0604020202020204" pitchFamily="34" charset="0"/>
              <a:cs typeface="Arial" panose="020B0604020202020204" pitchFamily="34" charset="0"/>
            </a:endParaRPr>
          </a:p>
        </p:txBody>
      </p:sp>
      <p:sp>
        <p:nvSpPr>
          <p:cNvPr id="5" name="CaixaDeTexto 4"/>
          <p:cNvSpPr txBox="1"/>
          <p:nvPr/>
        </p:nvSpPr>
        <p:spPr>
          <a:xfrm>
            <a:off x="1907704" y="620688"/>
            <a:ext cx="6840760"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conducir los cultos de la iglesia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865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836712"/>
            <a:ext cx="4968552"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ausencia de un ministro ordenado, el anciano</a:t>
            </a:r>
          </a:p>
          <a:p>
            <a:pPr algn="ctr"/>
            <a:r>
              <a:rPr lang="es-ES" sz="2400" b="1" dirty="0">
                <a:latin typeface="Arial" panose="020B0604020202020204" pitchFamily="34" charset="0"/>
                <a:cs typeface="Arial" panose="020B0604020202020204" pitchFamily="34" charset="0"/>
              </a:rPr>
              <a:t>solicitará al presidente de la Asociación local que tome las debidas providencias</a:t>
            </a:r>
          </a:p>
          <a:p>
            <a:pPr algn="ctr"/>
            <a:r>
              <a:rPr lang="es-ES" sz="2400" b="1" dirty="0">
                <a:latin typeface="Arial" panose="020B0604020202020204" pitchFamily="34" charset="0"/>
                <a:cs typeface="Arial" panose="020B0604020202020204" pitchFamily="34" charset="0"/>
              </a:rPr>
              <a:t>para la realización de la ceremonia bautismal de los que </a:t>
            </a:r>
            <a:r>
              <a:rPr lang="es-ES" sz="2400" b="1" dirty="0" smtClean="0">
                <a:latin typeface="Arial" panose="020B0604020202020204" pitchFamily="34" charset="0"/>
                <a:cs typeface="Arial" panose="020B0604020202020204" pitchFamily="34" charset="0"/>
              </a:rPr>
              <a:t>desean unirse </a:t>
            </a:r>
            <a:r>
              <a:rPr lang="es-ES" sz="2400" b="1" dirty="0">
                <a:latin typeface="Arial" panose="020B0604020202020204" pitchFamily="34" charset="0"/>
                <a:cs typeface="Arial" panose="020B0604020202020204" pitchFamily="34" charset="0"/>
              </a:rPr>
              <a:t>a la iglesia (véanse las pp. 45-48). Un anciano local no debe oficiar </a:t>
            </a:r>
            <a:r>
              <a:rPr lang="es-ES" sz="2400" b="1" dirty="0" smtClean="0">
                <a:latin typeface="Arial" panose="020B0604020202020204" pitchFamily="34" charset="0"/>
                <a:cs typeface="Arial" panose="020B0604020202020204" pitchFamily="34" charset="0"/>
              </a:rPr>
              <a:t>en una </a:t>
            </a:r>
            <a:r>
              <a:rPr lang="es-ES" sz="2400" b="1" dirty="0">
                <a:latin typeface="Arial" panose="020B0604020202020204" pitchFamily="34" charset="0"/>
                <a:cs typeface="Arial" panose="020B0604020202020204" pitchFamily="34" charset="0"/>
              </a:rPr>
              <a:t>ceremonia bautismal sin obtener primero el permiso del presidente de la</a:t>
            </a:r>
          </a:p>
          <a:p>
            <a:pPr algn="ctr"/>
            <a:r>
              <a:rPr lang="es-ES" sz="2400" b="1" dirty="0">
                <a:latin typeface="Arial" panose="020B0604020202020204" pitchFamily="34" charset="0"/>
                <a:cs typeface="Arial" panose="020B0604020202020204" pitchFamily="34" charset="0"/>
              </a:rPr>
              <a:t>Asociación.</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332656"/>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ceremonia</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bautismal</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1214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28702" y="1052736"/>
            <a:ext cx="5019762"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la ceremonia de casamiento, las </a:t>
            </a:r>
            <a:r>
              <a:rPr lang="es-ES" sz="2400" b="1" dirty="0" smtClean="0">
                <a:latin typeface="Arial" panose="020B0604020202020204" pitchFamily="34" charset="0"/>
                <a:cs typeface="Arial" panose="020B0604020202020204" pitchFamily="34" charset="0"/>
              </a:rPr>
              <a:t>exhortaciones, los </a:t>
            </a:r>
            <a:r>
              <a:rPr lang="es-ES" sz="2400" b="1" dirty="0">
                <a:latin typeface="Arial" panose="020B0604020202020204" pitchFamily="34" charset="0"/>
                <a:cs typeface="Arial" panose="020B0604020202020204" pitchFamily="34" charset="0"/>
              </a:rPr>
              <a:t>votos y la declaración de casamiento deben estar a cargo únicamente de un ministro ordenado, excepto en las divisiones cuyas juntas directivas </a:t>
            </a:r>
            <a:r>
              <a:rPr lang="es-ES" sz="2400" b="1" dirty="0" smtClean="0">
                <a:latin typeface="Arial" panose="020B0604020202020204" pitchFamily="34" charset="0"/>
                <a:cs typeface="Arial" panose="020B0604020202020204" pitchFamily="34" charset="0"/>
              </a:rPr>
              <a:t>hayan aprobado </a:t>
            </a:r>
            <a:r>
              <a:rPr lang="es-ES" sz="2400" b="1" dirty="0">
                <a:latin typeface="Arial" panose="020B0604020202020204" pitchFamily="34" charset="0"/>
                <a:cs typeface="Arial" panose="020B0604020202020204" pitchFamily="34" charset="0"/>
              </a:rPr>
              <a:t>que ciertos ministros licenciados o comisionados, que hayan sido </a:t>
            </a:r>
            <a:r>
              <a:rPr lang="es-ES" sz="2400" b="1" dirty="0" smtClean="0">
                <a:latin typeface="Arial" panose="020B0604020202020204" pitchFamily="34" charset="0"/>
                <a:cs typeface="Arial" panose="020B0604020202020204" pitchFamily="34" charset="0"/>
              </a:rPr>
              <a:t>ordenados como </a:t>
            </a:r>
            <a:r>
              <a:rPr lang="es-ES" sz="2400" b="1" dirty="0">
                <a:latin typeface="Arial" panose="020B0604020202020204" pitchFamily="34" charset="0"/>
                <a:cs typeface="Arial" panose="020B0604020202020204" pitchFamily="34" charset="0"/>
              </a:rPr>
              <a:t>ancianos locales, puedan llevar a cabo la ceremonia matrimonial.</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40466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ceremonia</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casamiento</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1450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07904" y="1484783"/>
            <a:ext cx="4760325"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Pero, cualquier otro ministro ordenado, pastor con licencia ministerial, pastor</a:t>
            </a:r>
          </a:p>
          <a:p>
            <a:pPr algn="ctr"/>
            <a:r>
              <a:rPr lang="es-ES" sz="2400" b="1" dirty="0">
                <a:latin typeface="Arial" panose="020B0604020202020204" pitchFamily="34" charset="0"/>
                <a:cs typeface="Arial" panose="020B0604020202020204" pitchFamily="34" charset="0"/>
              </a:rPr>
              <a:t>comisionado, o anciano local puede participar presentando el </a:t>
            </a:r>
            <a:r>
              <a:rPr lang="es-ES" sz="2400" b="1" dirty="0" err="1">
                <a:latin typeface="Arial" panose="020B0604020202020204" pitchFamily="34" charset="0"/>
                <a:cs typeface="Arial" panose="020B0604020202020204" pitchFamily="34" charset="0"/>
              </a:rPr>
              <a:t>sermonete</a:t>
            </a:r>
            <a:r>
              <a:rPr lang="es-ES" sz="2400" b="1" dirty="0">
                <a:latin typeface="Arial" panose="020B0604020202020204" pitchFamily="34" charset="0"/>
                <a:cs typeface="Arial" panose="020B0604020202020204" pitchFamily="34" charset="0"/>
              </a:rPr>
              <a:t>, ofreciendo</a:t>
            </a:r>
          </a:p>
          <a:p>
            <a:pPr algn="ctr"/>
            <a:r>
              <a:rPr lang="es-ES" sz="2400" b="1" dirty="0">
                <a:latin typeface="Arial" panose="020B0604020202020204" pitchFamily="34" charset="0"/>
                <a:cs typeface="Arial" panose="020B0604020202020204" pitchFamily="34" charset="0"/>
              </a:rPr>
              <a:t>la oración o dando la bendición (véase Notas #1, p. 169 y </a:t>
            </a:r>
            <a:r>
              <a:rPr lang="es-ES" sz="2400" b="1" dirty="0" smtClean="0">
                <a:latin typeface="Arial" panose="020B0604020202020204" pitchFamily="34" charset="0"/>
                <a:cs typeface="Arial" panose="020B0604020202020204" pitchFamily="34" charset="0"/>
              </a:rPr>
              <a:t>Suplemento de </a:t>
            </a:r>
            <a:r>
              <a:rPr lang="es-ES" sz="2400" b="1" dirty="0">
                <a:latin typeface="Arial" panose="020B0604020202020204" pitchFamily="34" charset="0"/>
                <a:cs typeface="Arial" panose="020B0604020202020204" pitchFamily="34" charset="0"/>
              </a:rPr>
              <a:t>la DSA, pp. 180, 181 de este Manual).</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40466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ceremonia</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casamiento</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8658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11560" y="1340768"/>
            <a:ext cx="7920880"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Al </a:t>
            </a:r>
            <a:r>
              <a:rPr lang="es-ES" sz="2400" b="1" dirty="0" smtClean="0">
                <a:latin typeface="Arial" panose="020B0604020202020204" pitchFamily="34" charset="0"/>
                <a:cs typeface="Arial" panose="020B0604020202020204" pitchFamily="34" charset="0"/>
              </a:rPr>
              <a:t>devolver fielmente </a:t>
            </a:r>
            <a:r>
              <a:rPr lang="es-ES" sz="2400" b="1" dirty="0">
                <a:latin typeface="Arial" panose="020B0604020202020204" pitchFamily="34" charset="0"/>
                <a:cs typeface="Arial" panose="020B0604020202020204" pitchFamily="34" charset="0"/>
              </a:rPr>
              <a:t>el diezmo, el anciano hace mucho para animar a los miembros de</a:t>
            </a:r>
          </a:p>
          <a:p>
            <a:pPr algn="ctr"/>
            <a:r>
              <a:rPr lang="es-ES" sz="2400" b="1" dirty="0">
                <a:latin typeface="Arial" panose="020B0604020202020204" pitchFamily="34" charset="0"/>
                <a:cs typeface="Arial" panose="020B0604020202020204" pitchFamily="34" charset="0"/>
              </a:rPr>
              <a:t>la iglesia a devolverle a Dios un diezmo fiel (véanse las pp. 132, 133, 165). </a:t>
            </a:r>
            <a:r>
              <a:rPr lang="es-ES" sz="2400" b="1" dirty="0" smtClean="0">
                <a:latin typeface="Arial" panose="020B0604020202020204" pitchFamily="34" charset="0"/>
                <a:cs typeface="Arial" panose="020B0604020202020204" pitchFamily="34" charset="0"/>
              </a:rPr>
              <a:t>La devolución </a:t>
            </a:r>
            <a:r>
              <a:rPr lang="es-ES" sz="2400" b="1" dirty="0">
                <a:latin typeface="Arial" panose="020B0604020202020204" pitchFamily="34" charset="0"/>
                <a:cs typeface="Arial" panose="020B0604020202020204" pitchFamily="34" charset="0"/>
              </a:rPr>
              <a:t>del diezmo puede fomentarse mediante la presentación pública</a:t>
            </a:r>
          </a:p>
          <a:p>
            <a:pPr algn="ctr"/>
            <a:r>
              <a:rPr lang="es-ES" sz="2400" b="1" dirty="0">
                <a:latin typeface="Arial" panose="020B0604020202020204" pitchFamily="34" charset="0"/>
                <a:cs typeface="Arial" panose="020B0604020202020204" pitchFamily="34" charset="0"/>
              </a:rPr>
              <a:t>de lo que dice la Escritura en cuanto al privilegio y la responsabilidad de </a:t>
            </a:r>
            <a:r>
              <a:rPr lang="es-ES" sz="2400" b="1" dirty="0" smtClean="0">
                <a:latin typeface="Arial" panose="020B0604020202020204" pitchFamily="34" charset="0"/>
                <a:cs typeface="Arial" panose="020B0604020202020204" pitchFamily="34" charset="0"/>
              </a:rPr>
              <a:t>la mayordomía</a:t>
            </a:r>
            <a:r>
              <a:rPr lang="es-ES" sz="2400" b="1" dirty="0">
                <a:latin typeface="Arial" panose="020B0604020202020204" pitchFamily="34" charset="0"/>
                <a:cs typeface="Arial" panose="020B0604020202020204" pitchFamily="34" charset="0"/>
              </a:rPr>
              <a:t>, y por medio del trabajo personal con los miembros, en forma</a:t>
            </a:r>
          </a:p>
          <a:p>
            <a:pPr algn="ctr"/>
            <a:r>
              <a:rPr lang="es-ES" sz="2400" b="1" dirty="0">
                <a:latin typeface="Arial" panose="020B0604020202020204" pitchFamily="34" charset="0"/>
                <a:cs typeface="Arial" panose="020B0604020202020204" pitchFamily="34" charset="0"/>
              </a:rPr>
              <a:t>constructiva y con tacto.</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332656"/>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incentivar la fidelidad en la devolución del diezmo</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588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947921" y="1536551"/>
            <a:ext cx="5336389"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anciano debe considerar todos los asuntos financieros pertenecientes </a:t>
            </a:r>
            <a:r>
              <a:rPr lang="es-ES" sz="2400" b="1" dirty="0" smtClean="0">
                <a:latin typeface="Arial" panose="020B0604020202020204" pitchFamily="34" charset="0"/>
                <a:cs typeface="Arial" panose="020B0604020202020204" pitchFamily="34" charset="0"/>
              </a:rPr>
              <a:t>a los </a:t>
            </a:r>
            <a:r>
              <a:rPr lang="es-ES" sz="2400" b="1" dirty="0">
                <a:latin typeface="Arial" panose="020B0604020202020204" pitchFamily="34" charset="0"/>
                <a:cs typeface="Arial" panose="020B0604020202020204" pitchFamily="34" charset="0"/>
              </a:rPr>
              <a:t>miembros de la iglesia como confidenciales y no debe colocar tal información</a:t>
            </a:r>
          </a:p>
          <a:p>
            <a:pPr algn="ctr"/>
            <a:r>
              <a:rPr lang="es-ES" sz="2400" b="1" dirty="0">
                <a:latin typeface="Arial" panose="020B0604020202020204" pitchFamily="34" charset="0"/>
                <a:cs typeface="Arial" panose="020B0604020202020204" pitchFamily="34" charset="0"/>
              </a:rPr>
              <a:t>en las manos de personas no autorizadas.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332656"/>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incentivar la fidelidad en la devolución del diezmo</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8589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947921" y="1988840"/>
            <a:ext cx="5336389"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Como líderes espirituales, los ancianos son responsables de animar a </a:t>
            </a:r>
            <a:r>
              <a:rPr lang="es-ES" sz="2400" b="1" dirty="0" smtClean="0">
                <a:latin typeface="Arial" panose="020B0604020202020204" pitchFamily="34" charset="0"/>
                <a:cs typeface="Arial" panose="020B0604020202020204" pitchFamily="34" charset="0"/>
              </a:rPr>
              <a:t>los miembros </a:t>
            </a:r>
            <a:r>
              <a:rPr lang="es-ES" sz="2400" b="1" dirty="0">
                <a:latin typeface="Arial" panose="020B0604020202020204" pitchFamily="34" charset="0"/>
                <a:cs typeface="Arial" panose="020B0604020202020204" pitchFamily="34" charset="0"/>
              </a:rPr>
              <a:t>a desarrollar una relación personal con Jesús, al fortalecer sus </a:t>
            </a:r>
            <a:r>
              <a:rPr lang="es-ES" sz="2400" b="1" dirty="0" smtClean="0">
                <a:latin typeface="Arial" panose="020B0604020202020204" pitchFamily="34" charset="0"/>
                <a:cs typeface="Arial" panose="020B0604020202020204" pitchFamily="34" charset="0"/>
              </a:rPr>
              <a:t>hábitos de </a:t>
            </a:r>
            <a:r>
              <a:rPr lang="es-ES" sz="2400" b="1" dirty="0">
                <a:latin typeface="Arial" panose="020B0604020202020204" pitchFamily="34" charset="0"/>
                <a:cs typeface="Arial" panose="020B0604020202020204" pitchFamily="34" charset="0"/>
              </a:rPr>
              <a:t>estudio de la Biblia y de oración personal.</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404664"/>
            <a:ext cx="6264696" cy="1384995"/>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incentivar el estudio de la Biblia, la oración y una relación con Jesús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655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947921" y="2204864"/>
            <a:ext cx="5336389"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Una vida efectiva de oración</a:t>
            </a:r>
          </a:p>
          <a:p>
            <a:pPr algn="ctr"/>
            <a:r>
              <a:rPr lang="es-ES" sz="2400" b="1" dirty="0">
                <a:latin typeface="Arial" panose="020B0604020202020204" pitchFamily="34" charset="0"/>
                <a:cs typeface="Arial" panose="020B0604020202020204" pitchFamily="34" charset="0"/>
              </a:rPr>
              <a:t>personal de cada miembro, que apoye todos los ministerios y los </a:t>
            </a:r>
            <a:r>
              <a:rPr lang="es-ES" sz="2400" b="1" dirty="0" smtClean="0">
                <a:latin typeface="Arial" panose="020B0604020202020204" pitchFamily="34" charset="0"/>
                <a:cs typeface="Arial" panose="020B0604020202020204" pitchFamily="34" charset="0"/>
              </a:rPr>
              <a:t>programas de </a:t>
            </a:r>
            <a:r>
              <a:rPr lang="es-ES" sz="2400" b="1" dirty="0">
                <a:latin typeface="Arial" panose="020B0604020202020204" pitchFamily="34" charset="0"/>
                <a:cs typeface="Arial" panose="020B0604020202020204" pitchFamily="34" charset="0"/>
              </a:rPr>
              <a:t>la iglesia local, mejorará la misión de la iglesia. Los ancianos pueden pedir</a:t>
            </a:r>
          </a:p>
          <a:p>
            <a:pPr algn="ctr"/>
            <a:r>
              <a:rPr lang="es-ES" sz="2400" b="1" dirty="0">
                <a:latin typeface="Arial" panose="020B0604020202020204" pitchFamily="34" charset="0"/>
                <a:cs typeface="Arial" panose="020B0604020202020204" pitchFamily="34" charset="0"/>
              </a:rPr>
              <a:t>a la Junta Directiva que designe una comisión que lo ayude en su función </a:t>
            </a:r>
            <a:r>
              <a:rPr lang="es-ES" sz="2400" b="1" dirty="0" smtClean="0">
                <a:latin typeface="Arial" panose="020B0604020202020204" pitchFamily="34" charset="0"/>
                <a:cs typeface="Arial" panose="020B0604020202020204" pitchFamily="34" charset="0"/>
              </a:rPr>
              <a:t>de desarrollo </a:t>
            </a:r>
            <a:r>
              <a:rPr lang="es-ES" sz="2400" b="1" dirty="0">
                <a:latin typeface="Arial" panose="020B0604020202020204" pitchFamily="34" charset="0"/>
                <a:cs typeface="Arial" panose="020B0604020202020204" pitchFamily="34" charset="0"/>
              </a:rPr>
              <a:t>e incentivo.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83768" y="404664"/>
            <a:ext cx="6264696" cy="1384995"/>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incentivar el estudio de la Biblia, la oración y una relación con Jesús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4714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835697" y="1484784"/>
            <a:ext cx="7060682"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Bajo la dirección del pastor </a:t>
            </a:r>
            <a:r>
              <a:rPr lang="es-ES" sz="2400" b="1" dirty="0" smtClean="0">
                <a:latin typeface="Arial" panose="020B0604020202020204" pitchFamily="34" charset="0"/>
                <a:cs typeface="Arial" panose="020B0604020202020204" pitchFamily="34" charset="0"/>
              </a:rPr>
              <a:t>y en </a:t>
            </a:r>
            <a:r>
              <a:rPr lang="es-ES" sz="2400" b="1" dirty="0">
                <a:latin typeface="Arial" panose="020B0604020202020204" pitchFamily="34" charset="0"/>
                <a:cs typeface="Arial" panose="020B0604020202020204" pitchFamily="34" charset="0"/>
              </a:rPr>
              <a:t>cooperación con él, el anciano local es el líder espiritual de la iglesia, </a:t>
            </a:r>
            <a:r>
              <a:rPr lang="es-ES" sz="2400" b="1" dirty="0" smtClean="0">
                <a:latin typeface="Arial" panose="020B0604020202020204" pitchFamily="34" charset="0"/>
                <a:cs typeface="Arial" panose="020B0604020202020204" pitchFamily="34" charset="0"/>
              </a:rPr>
              <a:t>el responsable </a:t>
            </a:r>
            <a:r>
              <a:rPr lang="es-ES" sz="2400" b="1" dirty="0">
                <a:latin typeface="Arial" panose="020B0604020202020204" pitchFamily="34" charset="0"/>
                <a:cs typeface="Arial" panose="020B0604020202020204" pitchFamily="34" charset="0"/>
              </a:rPr>
              <a:t>de promover todos los departamentos y las actividades de la obra.</a:t>
            </a:r>
          </a:p>
          <a:p>
            <a:pPr algn="ctr"/>
            <a:r>
              <a:rPr lang="es-ES" sz="2400" b="1" dirty="0">
                <a:latin typeface="Arial" panose="020B0604020202020204" pitchFamily="34" charset="0"/>
                <a:cs typeface="Arial" panose="020B0604020202020204" pitchFamily="34" charset="0"/>
              </a:rPr>
              <a:t>Debe mantener una relación mutuamente provechosa con todos los otros</a:t>
            </a:r>
          </a:p>
          <a:p>
            <a:pPr algn="ctr"/>
            <a:r>
              <a:rPr lang="es-ES" sz="2400" b="1" dirty="0">
                <a:latin typeface="Arial" panose="020B0604020202020204" pitchFamily="34" charset="0"/>
                <a:cs typeface="Arial" panose="020B0604020202020204" pitchFamily="34" charset="0"/>
              </a:rPr>
              <a:t>oficiales de la iglesia.</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83768" y="404664"/>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promover todos los ramos de la obra</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0759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059832" y="1412776"/>
            <a:ext cx="5336389"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pastor, los ancianos y todos los </a:t>
            </a:r>
            <a:r>
              <a:rPr lang="es-ES" sz="2400" b="1" dirty="0" smtClean="0">
                <a:latin typeface="Arial" panose="020B0604020202020204" pitchFamily="34" charset="0"/>
                <a:cs typeface="Arial" panose="020B0604020202020204" pitchFamily="34" charset="0"/>
              </a:rPr>
              <a:t>dirigentes de </a:t>
            </a:r>
            <a:r>
              <a:rPr lang="es-ES" sz="2400" b="1" dirty="0">
                <a:latin typeface="Arial" panose="020B0604020202020204" pitchFamily="34" charset="0"/>
                <a:cs typeface="Arial" panose="020B0604020202020204" pitchFamily="34" charset="0"/>
              </a:rPr>
              <a:t>la iglesia deben colaborar con los administradores y con los </a:t>
            </a:r>
            <a:r>
              <a:rPr lang="es-ES" sz="2400" b="1" dirty="0" smtClean="0">
                <a:latin typeface="Arial" panose="020B0604020202020204" pitchFamily="34" charset="0"/>
                <a:cs typeface="Arial" panose="020B0604020202020204" pitchFamily="34" charset="0"/>
              </a:rPr>
              <a:t>directores de </a:t>
            </a:r>
            <a:r>
              <a:rPr lang="es-ES" sz="2400" b="1" dirty="0">
                <a:latin typeface="Arial" panose="020B0604020202020204" pitchFamily="34" charset="0"/>
                <a:cs typeface="Arial" panose="020B0604020202020204" pitchFamily="34" charset="0"/>
              </a:rPr>
              <a:t>los departamentos de la Asociación en la promoción de los planes aprobados.</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59206" y="40466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cooperar con la Asociación</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0498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67515" y="1628800"/>
            <a:ext cx="4464496" cy="193899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“También es necesario que tenga buen testimonio de los de afuera, </a:t>
            </a:r>
            <a:r>
              <a:rPr lang="es-ES" sz="2400" b="1" dirty="0" smtClean="0">
                <a:latin typeface="Arial" panose="020B0604020202020204" pitchFamily="34" charset="0"/>
                <a:cs typeface="Arial" panose="020B0604020202020204" pitchFamily="34" charset="0"/>
              </a:rPr>
              <a:t>para que </a:t>
            </a:r>
            <a:r>
              <a:rPr lang="es-ES" sz="2400" b="1" dirty="0">
                <a:latin typeface="Arial" panose="020B0604020202020204" pitchFamily="34" charset="0"/>
                <a:cs typeface="Arial" panose="020B0604020202020204" pitchFamily="34" charset="0"/>
              </a:rPr>
              <a:t>no caiga en descrédito y en lazo del diablo” (1 Tim. 3:7).</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275856" y="620688"/>
            <a:ext cx="547260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Idoneidad</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moral y religiosa</a:t>
            </a:r>
          </a:p>
        </p:txBody>
      </p:sp>
    </p:spTree>
    <p:extLst>
      <p:ext uri="{BB962C8B-B14F-4D97-AF65-F5344CB8AC3E}">
        <p14:creationId xmlns:p14="http://schemas.microsoft.com/office/powerpoint/2010/main" val="3941196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923359" y="1412776"/>
            <a:ext cx="5336389"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Deben informar a la iglesia de todas las ofrendas regulares y especiales, y animar</a:t>
            </a:r>
          </a:p>
          <a:p>
            <a:pPr algn="ctr"/>
            <a:r>
              <a:rPr lang="es-ES" sz="2400" b="1" dirty="0">
                <a:latin typeface="Arial" panose="020B0604020202020204" pitchFamily="34" charset="0"/>
                <a:cs typeface="Arial" panose="020B0604020202020204" pitchFamily="34" charset="0"/>
              </a:rPr>
              <a:t>a todos los oficiales a apoyar los planes y los procedimientos de la Asociación.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59206" y="40466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cooperar con la Asociación</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3169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923359" y="1268760"/>
            <a:ext cx="5336389"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anciano debe trabajar en estrecha relación con el tesorero de la </a:t>
            </a:r>
            <a:r>
              <a:rPr lang="es-ES" sz="2400" b="1" dirty="0" smtClean="0">
                <a:latin typeface="Arial" panose="020B0604020202020204" pitchFamily="34" charset="0"/>
                <a:cs typeface="Arial" panose="020B0604020202020204" pitchFamily="34" charset="0"/>
              </a:rPr>
              <a:t>iglesia y </a:t>
            </a:r>
            <a:r>
              <a:rPr lang="es-ES" sz="2400" b="1" dirty="0">
                <a:latin typeface="Arial" panose="020B0604020202020204" pitchFamily="34" charset="0"/>
                <a:cs typeface="Arial" panose="020B0604020202020204" pitchFamily="34" charset="0"/>
              </a:rPr>
              <a:t>velar para que todos los fondos de la Asociación se remitan puntualmente al</a:t>
            </a:r>
          </a:p>
          <a:p>
            <a:pPr algn="ctr"/>
            <a:r>
              <a:rPr lang="es-ES" sz="2400" b="1" dirty="0">
                <a:latin typeface="Arial" panose="020B0604020202020204" pitchFamily="34" charset="0"/>
                <a:cs typeface="Arial" panose="020B0604020202020204" pitchFamily="34" charset="0"/>
              </a:rPr>
              <a:t>tesorero de la Asociación en el tiempo establecido por ella.</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59206" y="40466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cooperar con la Asociación</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2189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987825" y="1268760"/>
            <a:ext cx="5624420"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anciano </a:t>
            </a:r>
            <a:r>
              <a:rPr lang="es-ES" sz="2400" b="1" dirty="0" smtClean="0">
                <a:latin typeface="Arial" panose="020B0604020202020204" pitchFamily="34" charset="0"/>
                <a:cs typeface="Arial" panose="020B0604020202020204" pitchFamily="34" charset="0"/>
              </a:rPr>
              <a:t>debe dedicar </a:t>
            </a:r>
            <a:r>
              <a:rPr lang="es-ES" sz="2400" b="1" dirty="0">
                <a:latin typeface="Arial" panose="020B0604020202020204" pitchFamily="34" charset="0"/>
                <a:cs typeface="Arial" panose="020B0604020202020204" pitchFamily="34" charset="0"/>
              </a:rPr>
              <a:t>su atención personal, asegurándose de que el informe del secretario de</a:t>
            </a:r>
          </a:p>
          <a:p>
            <a:pPr algn="ctr"/>
            <a:r>
              <a:rPr lang="es-ES" sz="2400" b="1" dirty="0">
                <a:latin typeface="Arial" panose="020B0604020202020204" pitchFamily="34" charset="0"/>
                <a:cs typeface="Arial" panose="020B0604020202020204" pitchFamily="34" charset="0"/>
              </a:rPr>
              <a:t>la iglesia sea </a:t>
            </a:r>
            <a:r>
              <a:rPr lang="es-ES" sz="2400" b="1" dirty="0" smtClean="0">
                <a:latin typeface="Arial" panose="020B0604020202020204" pitchFamily="34" charset="0"/>
                <a:cs typeface="Arial" panose="020B0604020202020204" pitchFamily="34" charset="0"/>
              </a:rPr>
              <a:t>remitido puntualmente </a:t>
            </a:r>
            <a:r>
              <a:rPr lang="es-ES" sz="2400" b="1" dirty="0">
                <a:latin typeface="Arial" panose="020B0604020202020204" pitchFamily="34" charset="0"/>
                <a:cs typeface="Arial" panose="020B0604020202020204" pitchFamily="34" charset="0"/>
              </a:rPr>
              <a:t>al secretario de la Asociación al </a:t>
            </a:r>
            <a:r>
              <a:rPr lang="es-ES" sz="2400" b="1" dirty="0" smtClean="0">
                <a:latin typeface="Arial" panose="020B0604020202020204" pitchFamily="34" charset="0"/>
                <a:cs typeface="Arial" panose="020B0604020202020204" pitchFamily="34" charset="0"/>
              </a:rPr>
              <a:t>finalizar cada </a:t>
            </a:r>
            <a:r>
              <a:rPr lang="es-ES" sz="2400" b="1" dirty="0">
                <a:latin typeface="Arial" panose="020B0604020202020204" pitchFamily="34" charset="0"/>
                <a:cs typeface="Arial" panose="020B0604020202020204" pitchFamily="34" charset="0"/>
              </a:rPr>
              <a:t>trimestre. El anciano debe considerar importante toda la correspondencia proveniente</a:t>
            </a:r>
          </a:p>
          <a:p>
            <a:pPr algn="ctr"/>
            <a:r>
              <a:rPr lang="es-ES" sz="2400" b="1" dirty="0">
                <a:latin typeface="Arial" panose="020B0604020202020204" pitchFamily="34" charset="0"/>
                <a:cs typeface="Arial" panose="020B0604020202020204" pitchFamily="34" charset="0"/>
              </a:rPr>
              <a:t>de la oficina de la Asociación. Las cartas cuyo contenido requiera hacer</a:t>
            </a:r>
          </a:p>
          <a:p>
            <a:pPr algn="ctr"/>
            <a:r>
              <a:rPr lang="es-ES" sz="2400" b="1" dirty="0">
                <a:latin typeface="Arial" panose="020B0604020202020204" pitchFamily="34" charset="0"/>
                <a:cs typeface="Arial" panose="020B0604020202020204" pitchFamily="34" charset="0"/>
              </a:rPr>
              <a:t>anuncios en la iglesia deben ser presentadas en el momento apropiado.</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59206" y="40466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cooperar con la Asociación</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5220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923359" y="1196752"/>
            <a:ext cx="5336389"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ausencia del pastor y en cooperación con él, el primer anciano </a:t>
            </a:r>
            <a:r>
              <a:rPr lang="es-ES" sz="2400" b="1" dirty="0" smtClean="0">
                <a:latin typeface="Arial" panose="020B0604020202020204" pitchFamily="34" charset="0"/>
                <a:cs typeface="Arial" panose="020B0604020202020204" pitchFamily="34" charset="0"/>
              </a:rPr>
              <a:t>debe cuidar </a:t>
            </a:r>
            <a:r>
              <a:rPr lang="es-ES" sz="2400" b="1" dirty="0">
                <a:latin typeface="Arial" panose="020B0604020202020204" pitchFamily="34" charset="0"/>
                <a:cs typeface="Arial" panose="020B0604020202020204" pitchFamily="34" charset="0"/>
              </a:rPr>
              <a:t>que sean elegidos los delegados al Congreso de la Asociación, y que </a:t>
            </a:r>
            <a:r>
              <a:rPr lang="es-ES" sz="2400" b="1" dirty="0" smtClean="0">
                <a:latin typeface="Arial" panose="020B0604020202020204" pitchFamily="34" charset="0"/>
                <a:cs typeface="Arial" panose="020B0604020202020204" pitchFamily="34" charset="0"/>
              </a:rPr>
              <a:t>el secretario </a:t>
            </a:r>
            <a:r>
              <a:rPr lang="es-ES" sz="2400" b="1" dirty="0">
                <a:latin typeface="Arial" panose="020B0604020202020204" pitchFamily="34" charset="0"/>
                <a:cs typeface="Arial" panose="020B0604020202020204" pitchFamily="34" charset="0"/>
              </a:rPr>
              <a:t>de la iglesia envíe los nombres de dichos delegados a la oficina </a:t>
            </a:r>
            <a:r>
              <a:rPr lang="es-ES" sz="2400" b="1" dirty="0" smtClean="0">
                <a:latin typeface="Arial" panose="020B0604020202020204" pitchFamily="34" charset="0"/>
                <a:cs typeface="Arial" panose="020B0604020202020204" pitchFamily="34" charset="0"/>
              </a:rPr>
              <a:t>de la </a:t>
            </a:r>
            <a:r>
              <a:rPr lang="es-ES" sz="2400" b="1" dirty="0">
                <a:latin typeface="Arial" panose="020B0604020202020204" pitchFamily="34" charset="0"/>
                <a:cs typeface="Arial" panose="020B0604020202020204" pitchFamily="34" charset="0"/>
              </a:rPr>
              <a:t>Asociación.</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59206" y="40466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cooperar con la Asociación</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152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381911" y="1772816"/>
            <a:ext cx="4911884" cy="3785652"/>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Los ancianos también deben</a:t>
            </a:r>
          </a:p>
          <a:p>
            <a:pPr algn="ctr"/>
            <a:r>
              <a:rPr lang="es-ES" sz="2000" b="1" dirty="0">
                <a:latin typeface="Arial" panose="020B0604020202020204" pitchFamily="34" charset="0"/>
                <a:cs typeface="Arial" panose="020B0604020202020204" pitchFamily="34" charset="0"/>
              </a:rPr>
              <a:t>promover la obra misionera mundial, al estudiar cuidadosamente nuestra </a:t>
            </a:r>
            <a:r>
              <a:rPr lang="es-ES" sz="2000" b="1" dirty="0" smtClean="0">
                <a:latin typeface="Arial" panose="020B0604020202020204" pitchFamily="34" charset="0"/>
                <a:cs typeface="Arial" panose="020B0604020202020204" pitchFamily="34" charset="0"/>
              </a:rPr>
              <a:t>obra mundial </a:t>
            </a:r>
            <a:r>
              <a:rPr lang="es-ES" sz="2000" b="1" dirty="0">
                <a:latin typeface="Arial" panose="020B0604020202020204" pitchFamily="34" charset="0"/>
                <a:cs typeface="Arial" panose="020B0604020202020204" pitchFamily="34" charset="0"/>
              </a:rPr>
              <a:t>y animar a los miembros de la iglesia a apoyar personalmente la </a:t>
            </a:r>
            <a:r>
              <a:rPr lang="es-ES" sz="2000" b="1" dirty="0" smtClean="0">
                <a:latin typeface="Arial" panose="020B0604020202020204" pitchFamily="34" charset="0"/>
                <a:cs typeface="Arial" panose="020B0604020202020204" pitchFamily="34" charset="0"/>
              </a:rPr>
              <a:t>obra misionera</a:t>
            </a:r>
            <a:r>
              <a:rPr lang="es-ES" sz="2000" b="1" dirty="0">
                <a:latin typeface="Arial" panose="020B0604020202020204" pitchFamily="34" charset="0"/>
                <a:cs typeface="Arial" panose="020B0604020202020204" pitchFamily="34" charset="0"/>
              </a:rPr>
              <a:t>. Una actitud bondadosa y atinada de parte del anciano hará </a:t>
            </a:r>
            <a:r>
              <a:rPr lang="es-ES" sz="2000" b="1" dirty="0" smtClean="0">
                <a:latin typeface="Arial" panose="020B0604020202020204" pitchFamily="34" charset="0"/>
                <a:cs typeface="Arial" panose="020B0604020202020204" pitchFamily="34" charset="0"/>
              </a:rPr>
              <a:t>mucho para </a:t>
            </a:r>
            <a:r>
              <a:rPr lang="es-ES" sz="2000" b="1" dirty="0">
                <a:latin typeface="Arial" panose="020B0604020202020204" pitchFamily="34" charset="0"/>
                <a:cs typeface="Arial" panose="020B0604020202020204" pitchFamily="34" charset="0"/>
              </a:rPr>
              <a:t>estimular la generosidad de los miembros de la iglesia, tanto en los servicios</a:t>
            </a:r>
          </a:p>
          <a:p>
            <a:pPr algn="ctr"/>
            <a:r>
              <a:rPr lang="es-ES" sz="2000" b="1" dirty="0">
                <a:latin typeface="Arial" panose="020B0604020202020204" pitchFamily="34" charset="0"/>
                <a:cs typeface="Arial" panose="020B0604020202020204" pitchFamily="34" charset="0"/>
              </a:rPr>
              <a:t>regulares de la iglesia como en la Escuela Sabática.</a:t>
            </a:r>
            <a:endParaRPr lang="pt-BR" sz="2000" b="1" dirty="0">
              <a:latin typeface="Arial" panose="020B0604020202020204" pitchFamily="34" charset="0"/>
              <a:cs typeface="Arial" panose="020B0604020202020204" pitchFamily="34" charset="0"/>
            </a:endParaRPr>
          </a:p>
        </p:txBody>
      </p:sp>
      <p:sp>
        <p:nvSpPr>
          <p:cNvPr id="3" name="CaixaDeTexto 2"/>
          <p:cNvSpPr txBox="1"/>
          <p:nvPr/>
        </p:nvSpPr>
        <p:spPr>
          <a:xfrm>
            <a:off x="2459206" y="404664"/>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Debe promover la obra misionera mundial</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2395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635896" y="1628800"/>
            <a:ext cx="4767868"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Asociación Ministerial,</a:t>
            </a:r>
          </a:p>
          <a:p>
            <a:pPr algn="ctr"/>
            <a:r>
              <a:rPr lang="es-ES" sz="2400" b="1" dirty="0">
                <a:latin typeface="Arial" panose="020B0604020202020204" pitchFamily="34" charset="0"/>
                <a:cs typeface="Arial" panose="020B0604020202020204" pitchFamily="34" charset="0"/>
              </a:rPr>
              <a:t>en cooperación con otros departamentos, promueve la </a:t>
            </a:r>
            <a:r>
              <a:rPr lang="es-ES" sz="2400" b="1" dirty="0" smtClean="0">
                <a:latin typeface="Arial" panose="020B0604020202020204" pitchFamily="34" charset="0"/>
                <a:cs typeface="Arial" panose="020B0604020202020204" pitchFamily="34" charset="0"/>
              </a:rPr>
              <a:t>capacitación y </a:t>
            </a:r>
            <a:r>
              <a:rPr lang="es-ES" sz="2400" b="1" dirty="0">
                <a:latin typeface="Arial" panose="020B0604020202020204" pitchFamily="34" charset="0"/>
                <a:cs typeface="Arial" panose="020B0604020202020204" pitchFamily="34" charset="0"/>
              </a:rPr>
              <a:t>el adiestramiento de los ancianos de las iglesias. Sin embargo, el pastor </a:t>
            </a:r>
            <a:r>
              <a:rPr lang="es-ES" sz="2400" b="1" dirty="0" smtClean="0">
                <a:latin typeface="Arial" panose="020B0604020202020204" pitchFamily="34" charset="0"/>
                <a:cs typeface="Arial" panose="020B0604020202020204" pitchFamily="34" charset="0"/>
              </a:rPr>
              <a:t>tiene la </a:t>
            </a:r>
            <a:r>
              <a:rPr lang="es-ES" sz="2400" b="1" dirty="0">
                <a:latin typeface="Arial" panose="020B0604020202020204" pitchFamily="34" charset="0"/>
                <a:cs typeface="Arial" panose="020B0604020202020204" pitchFamily="34" charset="0"/>
              </a:rPr>
              <a:t>principal responsabilidad en la capacitación de los ancianos locales (véase</a:t>
            </a:r>
          </a:p>
          <a:p>
            <a:pPr algn="ctr"/>
            <a:r>
              <a:rPr lang="es-ES" sz="2400" b="1" dirty="0">
                <a:latin typeface="Arial" panose="020B0604020202020204" pitchFamily="34" charset="0"/>
                <a:cs typeface="Arial" panose="020B0604020202020204" pitchFamily="34" charset="0"/>
              </a:rPr>
              <a:t>Notas, #2, p. 169).</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59206" y="404664"/>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Capacitación y adiestramiento de los ancianos locales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141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91880" y="1362248"/>
            <a:ext cx="5304030"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anciano, especialmente, debe</a:t>
            </a:r>
          </a:p>
          <a:p>
            <a:pPr algn="ctr"/>
            <a:r>
              <a:rPr lang="es-ES" sz="2400" b="1" dirty="0">
                <a:latin typeface="Arial" panose="020B0604020202020204" pitchFamily="34" charset="0"/>
                <a:cs typeface="Arial" panose="020B0604020202020204" pitchFamily="34" charset="0"/>
              </a:rPr>
              <a:t>quedar sin otras cargas, para poder atender con eficiencia los numerosos </a:t>
            </a:r>
            <a:r>
              <a:rPr lang="es-ES" sz="2400" b="1" dirty="0" smtClean="0">
                <a:latin typeface="Arial" panose="020B0604020202020204" pitchFamily="34" charset="0"/>
                <a:cs typeface="Arial" panose="020B0604020202020204" pitchFamily="34" charset="0"/>
              </a:rPr>
              <a:t>deberes de </a:t>
            </a:r>
            <a:r>
              <a:rPr lang="es-ES" sz="2400" b="1" dirty="0">
                <a:latin typeface="Arial" panose="020B0604020202020204" pitchFamily="34" charset="0"/>
                <a:cs typeface="Arial" panose="020B0604020202020204" pitchFamily="34" charset="0"/>
              </a:rPr>
              <a:t>su sagrado oficio. En algunos casos puede ser aconsejable pedir </a:t>
            </a:r>
            <a:r>
              <a:rPr lang="es-ES" sz="2400" b="1" dirty="0" smtClean="0">
                <a:latin typeface="Arial" panose="020B0604020202020204" pitchFamily="34" charset="0"/>
                <a:cs typeface="Arial" panose="020B0604020202020204" pitchFamily="34" charset="0"/>
              </a:rPr>
              <a:t>al anciano </a:t>
            </a:r>
            <a:r>
              <a:rPr lang="es-ES" sz="2400" b="1" dirty="0">
                <a:latin typeface="Arial" panose="020B0604020202020204" pitchFamily="34" charset="0"/>
                <a:cs typeface="Arial" panose="020B0604020202020204" pitchFamily="34" charset="0"/>
              </a:rPr>
              <a:t>que dirija la obra de alcanzar a los no alcanzados (actividad misionera</a:t>
            </a:r>
            <a:r>
              <a:rPr lang="es-ES" sz="2400" b="1" dirty="0" smtClean="0">
                <a:latin typeface="Arial" panose="020B0604020202020204" pitchFamily="34" charset="0"/>
                <a:cs typeface="Arial" panose="020B0604020202020204" pitchFamily="34" charset="0"/>
              </a:rPr>
              <a:t>), pero </a:t>
            </a:r>
            <a:r>
              <a:rPr lang="es-ES" sz="2400" b="1" dirty="0">
                <a:latin typeface="Arial" panose="020B0604020202020204" pitchFamily="34" charset="0"/>
                <a:cs typeface="Arial" panose="020B0604020202020204" pitchFamily="34" charset="0"/>
              </a:rPr>
              <a:t>aun esto debe evitarse si existe otra persona capacitada para </a:t>
            </a:r>
            <a:r>
              <a:rPr lang="es-ES" sz="2400" b="1" dirty="0" smtClean="0">
                <a:latin typeface="Arial" panose="020B0604020202020204" pitchFamily="34" charset="0"/>
                <a:cs typeface="Arial" panose="020B0604020202020204" pitchFamily="34" charset="0"/>
              </a:rPr>
              <a:t>desempeñarse en </a:t>
            </a:r>
            <a:r>
              <a:rPr lang="es-ES" sz="2400" b="1" dirty="0">
                <a:latin typeface="Arial" panose="020B0604020202020204" pitchFamily="34" charset="0"/>
                <a:cs typeface="Arial" panose="020B0604020202020204" pitchFamily="34" charset="0"/>
              </a:rPr>
              <a:t>ese cargo.</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59206" y="404664"/>
            <a:ext cx="6264696"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 libertad para trabajar eficientemente</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215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91880" y="1196752"/>
            <a:ext cx="5232022" cy="4093428"/>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En las iglesias que tienen muchos miembros, es </a:t>
            </a:r>
            <a:r>
              <a:rPr lang="es-ES" sz="2000" b="1" dirty="0" smtClean="0">
                <a:latin typeface="Arial" panose="020B0604020202020204" pitchFamily="34" charset="0"/>
                <a:cs typeface="Arial" panose="020B0604020202020204" pitchFamily="34" charset="0"/>
              </a:rPr>
              <a:t>aconsejable que </a:t>
            </a:r>
            <a:r>
              <a:rPr lang="es-ES" sz="2000" b="1" dirty="0">
                <a:latin typeface="Arial" panose="020B0604020202020204" pitchFamily="34" charset="0"/>
                <a:cs typeface="Arial" panose="020B0604020202020204" pitchFamily="34" charset="0"/>
              </a:rPr>
              <a:t>se elija más de un anciano. Las responsabilidades de ese cargo</a:t>
            </a:r>
          </a:p>
          <a:p>
            <a:pPr algn="ctr"/>
            <a:r>
              <a:rPr lang="es-ES" sz="2000" b="1" dirty="0">
                <a:latin typeface="Arial" panose="020B0604020202020204" pitchFamily="34" charset="0"/>
                <a:cs typeface="Arial" panose="020B0604020202020204" pitchFamily="34" charset="0"/>
              </a:rPr>
              <a:t>pueden ser demasiado grandes para un hombre, y deben ser compartidas </a:t>
            </a:r>
            <a:r>
              <a:rPr lang="es-ES" sz="2000" b="1" dirty="0" smtClean="0">
                <a:latin typeface="Arial" panose="020B0604020202020204" pitchFamily="34" charset="0"/>
                <a:cs typeface="Arial" panose="020B0604020202020204" pitchFamily="34" charset="0"/>
              </a:rPr>
              <a:t>por tantas </a:t>
            </a:r>
            <a:r>
              <a:rPr lang="es-ES" sz="2000" b="1" dirty="0">
                <a:latin typeface="Arial" panose="020B0604020202020204" pitchFamily="34" charset="0"/>
                <a:cs typeface="Arial" panose="020B0604020202020204" pitchFamily="34" charset="0"/>
              </a:rPr>
              <a:t>personas como sean necesarias para hacer el trabajo. En tal caso, uno</a:t>
            </a:r>
          </a:p>
          <a:p>
            <a:pPr algn="ctr"/>
            <a:r>
              <a:rPr lang="es-ES" sz="2000" b="1" dirty="0">
                <a:latin typeface="Arial" panose="020B0604020202020204" pitchFamily="34" charset="0"/>
                <a:cs typeface="Arial" panose="020B0604020202020204" pitchFamily="34" charset="0"/>
              </a:rPr>
              <a:t>de los elegidos será designado como “primer anciano”. El trabajo debe </a:t>
            </a:r>
            <a:r>
              <a:rPr lang="es-ES" sz="2000" b="1" dirty="0" smtClean="0">
                <a:latin typeface="Arial" panose="020B0604020202020204" pitchFamily="34" charset="0"/>
                <a:cs typeface="Arial" panose="020B0604020202020204" pitchFamily="34" charset="0"/>
              </a:rPr>
              <a:t>ser distribuido </a:t>
            </a:r>
            <a:r>
              <a:rPr lang="es-ES" sz="2000" b="1" dirty="0">
                <a:latin typeface="Arial" panose="020B0604020202020204" pitchFamily="34" charset="0"/>
                <a:cs typeface="Arial" panose="020B0604020202020204" pitchFamily="34" charset="0"/>
              </a:rPr>
              <a:t>entre los ancianos de acuerdo con la experiencia y la capacidad de</a:t>
            </a:r>
          </a:p>
          <a:p>
            <a:pPr algn="ctr"/>
            <a:r>
              <a:rPr lang="es-ES" sz="2000" b="1" dirty="0">
                <a:latin typeface="Arial" panose="020B0604020202020204" pitchFamily="34" charset="0"/>
                <a:cs typeface="Arial" panose="020B0604020202020204" pitchFamily="34" charset="0"/>
              </a:rPr>
              <a:t>cada uno.</a:t>
            </a:r>
            <a:endParaRPr lang="pt-BR" sz="2000" b="1" dirty="0">
              <a:latin typeface="Arial" panose="020B0604020202020204" pitchFamily="34" charset="0"/>
              <a:cs typeface="Arial" panose="020B0604020202020204" pitchFamily="34" charset="0"/>
            </a:endParaRPr>
          </a:p>
        </p:txBody>
      </p:sp>
      <p:sp>
        <p:nvSpPr>
          <p:cNvPr id="3" name="CaixaDeTexto 2"/>
          <p:cNvSpPr txBox="1"/>
          <p:nvPr/>
        </p:nvSpPr>
        <p:spPr>
          <a:xfrm>
            <a:off x="2459206" y="40466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Primer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anciano</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165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95936" y="1484784"/>
            <a:ext cx="4286820"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Un anciano no tiene autoridad para recibir </a:t>
            </a:r>
            <a:r>
              <a:rPr lang="es-ES" sz="2400" b="1" dirty="0" smtClean="0">
                <a:latin typeface="Arial" panose="020B0604020202020204" pitchFamily="34" charset="0"/>
                <a:cs typeface="Arial" panose="020B0604020202020204" pitchFamily="34" charset="0"/>
              </a:rPr>
              <a:t>o excluir </a:t>
            </a:r>
            <a:r>
              <a:rPr lang="es-ES" sz="2400" b="1" dirty="0">
                <a:latin typeface="Arial" panose="020B0604020202020204" pitchFamily="34" charset="0"/>
                <a:cs typeface="Arial" panose="020B0604020202020204" pitchFamily="34" charset="0"/>
              </a:rPr>
              <a:t>miembros de la iglesia. Esto se hace solo por voto de la asamblea de </a:t>
            </a:r>
            <a:r>
              <a:rPr lang="es-ES" sz="2400" b="1" dirty="0" smtClean="0">
                <a:latin typeface="Arial" panose="020B0604020202020204" pitchFamily="34" charset="0"/>
                <a:cs typeface="Arial" panose="020B0604020202020204" pitchFamily="34" charset="0"/>
              </a:rPr>
              <a:t>la iglesia</a:t>
            </a:r>
            <a:r>
              <a:rPr lang="es-ES" sz="2400" b="1" dirty="0">
                <a:latin typeface="Arial" panose="020B0604020202020204" pitchFamily="34" charset="0"/>
                <a:cs typeface="Arial" panose="020B0604020202020204" pitchFamily="34" charset="0"/>
              </a:rPr>
              <a:t>. El anciano y la Junta Directiva de la iglesia pueden recomendar que </a:t>
            </a:r>
            <a:r>
              <a:rPr lang="es-ES" sz="2400" b="1" dirty="0" smtClean="0">
                <a:latin typeface="Arial" panose="020B0604020202020204" pitchFamily="34" charset="0"/>
                <a:cs typeface="Arial" panose="020B0604020202020204" pitchFamily="34" charset="0"/>
              </a:rPr>
              <a:t>la iglesia </a:t>
            </a:r>
            <a:r>
              <a:rPr lang="es-ES" sz="2400" b="1" dirty="0">
                <a:latin typeface="Arial" panose="020B0604020202020204" pitchFamily="34" charset="0"/>
                <a:cs typeface="Arial" panose="020B0604020202020204" pitchFamily="34" charset="0"/>
              </a:rPr>
              <a:t>vote recibir o excluir a los miembros (véanse las pp. 48, 53, 54).</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59206" y="40466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Limitación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su</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autoridad</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132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824404"/>
            <a:ext cx="6768752" cy="2044756"/>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588847"/>
            <a:ext cx="6624736" cy="1938992"/>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err="1">
                <a:solidFill>
                  <a:schemeClr val="bg1"/>
                </a:solidFill>
                <a:latin typeface="Arial" panose="020B0604020202020204" pitchFamily="34" charset="0"/>
                <a:cs typeface="Arial" panose="020B0604020202020204" pitchFamily="34" charset="0"/>
              </a:rPr>
              <a:t>Director</a:t>
            </a:r>
            <a:r>
              <a:rPr lang="pt-BR" sz="6000" b="1" dirty="0">
                <a:solidFill>
                  <a:schemeClr val="bg1"/>
                </a:solidFill>
                <a:latin typeface="Arial" panose="020B0604020202020204" pitchFamily="34" charset="0"/>
                <a:cs typeface="Arial" panose="020B0604020202020204" pitchFamily="34" charset="0"/>
              </a:rPr>
              <a:t> de </a:t>
            </a:r>
            <a:r>
              <a:rPr lang="pt-BR" sz="6000" b="1" dirty="0" err="1">
                <a:solidFill>
                  <a:schemeClr val="bg1"/>
                </a:solidFill>
                <a:latin typeface="Arial" panose="020B0604020202020204" pitchFamily="34" charset="0"/>
                <a:cs typeface="Arial" panose="020B0604020202020204" pitchFamily="34" charset="0"/>
              </a:rPr>
              <a:t>iglesia</a:t>
            </a:r>
            <a:endParaRPr lang="pt-BR"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5834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867515" y="1628800"/>
            <a:ext cx="4464496"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 que has oído de mí ante muchos testigos, esto encarga a </a:t>
            </a:r>
            <a:r>
              <a:rPr lang="es-ES" sz="2400" b="1" dirty="0" smtClean="0">
                <a:latin typeface="Arial" panose="020B0604020202020204" pitchFamily="34" charset="0"/>
                <a:cs typeface="Arial" panose="020B0604020202020204" pitchFamily="34" charset="0"/>
              </a:rPr>
              <a:t>hombres fieles </a:t>
            </a:r>
            <a:r>
              <a:rPr lang="es-ES" sz="2400" b="1" dirty="0">
                <a:latin typeface="Arial" panose="020B0604020202020204" pitchFamily="34" charset="0"/>
                <a:cs typeface="Arial" panose="020B0604020202020204" pitchFamily="34" charset="0"/>
              </a:rPr>
              <a:t>que sean idóneos para enseñar también a otros</a:t>
            </a:r>
            <a:r>
              <a:rPr lang="es-ES" sz="2400" b="1" dirty="0" smtClean="0">
                <a:latin typeface="Arial" panose="020B0604020202020204" pitchFamily="34" charset="0"/>
                <a:cs typeface="Arial" panose="020B0604020202020204" pitchFamily="34" charset="0"/>
              </a:rPr>
              <a:t>”</a:t>
            </a:r>
          </a:p>
          <a:p>
            <a:pPr algn="ctr"/>
            <a:r>
              <a:rPr lang="es-ES" sz="2400" b="1" dirty="0" smtClean="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2 Tim. 2:2).</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3275856" y="620688"/>
            <a:ext cx="547260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Idoneidad</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moral y religiosa</a:t>
            </a:r>
          </a:p>
        </p:txBody>
      </p:sp>
    </p:spTree>
    <p:extLst>
      <p:ext uri="{BB962C8B-B14F-4D97-AF65-F5344CB8AC3E}">
        <p14:creationId xmlns:p14="http://schemas.microsoft.com/office/powerpoint/2010/main" val="353087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95936" y="476672"/>
            <a:ext cx="4623852"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Ocasionalmente, en las iglesias recién organizadas y, a veces, en otras más</a:t>
            </a:r>
          </a:p>
          <a:p>
            <a:pPr algn="ctr"/>
            <a:r>
              <a:rPr lang="es-ES" sz="2400" b="1" dirty="0">
                <a:latin typeface="Arial" panose="020B0604020202020204" pitchFamily="34" charset="0"/>
                <a:cs typeface="Arial" panose="020B0604020202020204" pitchFamily="34" charset="0"/>
              </a:rPr>
              <a:t>antiguas, no hay nadie que posea la experiencia y las calificaciones necesarias</a:t>
            </a:r>
          </a:p>
          <a:p>
            <a:pPr algn="ctr"/>
            <a:r>
              <a:rPr lang="es-ES" sz="2400" b="1" dirty="0">
                <a:latin typeface="Arial" panose="020B0604020202020204" pitchFamily="34" charset="0"/>
                <a:cs typeface="Arial" panose="020B0604020202020204" pitchFamily="34" charset="0"/>
              </a:rPr>
              <a:t>para servir como anciano. En tales circunstancias, la iglesia debe elegir a una persona que será conocida como “director”.</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4246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556091" y="332656"/>
            <a:ext cx="5336389"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En ausencia del pastor o de un</a:t>
            </a:r>
          </a:p>
          <a:p>
            <a:pPr algn="ctr"/>
            <a:r>
              <a:rPr lang="es-ES" sz="2400" b="1" dirty="0">
                <a:latin typeface="Arial" panose="020B0604020202020204" pitchFamily="34" charset="0"/>
                <a:cs typeface="Arial" panose="020B0604020202020204" pitchFamily="34" charset="0"/>
              </a:rPr>
              <a:t>ministro asignado por la Asociación, el director es el responsable de los cultos</a:t>
            </a:r>
          </a:p>
          <a:p>
            <a:pPr algn="ctr"/>
            <a:r>
              <a:rPr lang="es-ES" sz="2400" b="1" dirty="0">
                <a:latin typeface="Arial" panose="020B0604020202020204" pitchFamily="34" charset="0"/>
                <a:cs typeface="Arial" panose="020B0604020202020204" pitchFamily="34" charset="0"/>
              </a:rPr>
              <a:t>de la iglesia, incluso de sus reuniones administrativas. Debe dirigir el </a:t>
            </a:r>
            <a:r>
              <a:rPr lang="es-ES" sz="2400" b="1" dirty="0" smtClean="0">
                <a:latin typeface="Arial" panose="020B0604020202020204" pitchFamily="34" charset="0"/>
                <a:cs typeface="Arial" panose="020B0604020202020204" pitchFamily="34" charset="0"/>
              </a:rPr>
              <a:t>servicio de </a:t>
            </a:r>
            <a:r>
              <a:rPr lang="es-ES" sz="2400" b="1" dirty="0">
                <a:latin typeface="Arial" panose="020B0604020202020204" pitchFamily="34" charset="0"/>
                <a:cs typeface="Arial" panose="020B0604020202020204" pitchFamily="34" charset="0"/>
              </a:rPr>
              <a:t>culto de la iglesia personalmente o efectuar arreglos para que alguna otra</a:t>
            </a:r>
          </a:p>
          <a:p>
            <a:pPr algn="ctr"/>
            <a:r>
              <a:rPr lang="es-ES" sz="2400" b="1" dirty="0">
                <a:latin typeface="Arial" panose="020B0604020202020204" pitchFamily="34" charset="0"/>
                <a:cs typeface="Arial" panose="020B0604020202020204" pitchFamily="34" charset="0"/>
              </a:rPr>
              <a:t>persona lo haga. Si el director de la iglesia no puede presidir una reunión administrativa,</a:t>
            </a:r>
          </a:p>
          <a:p>
            <a:pPr algn="ctr"/>
            <a:r>
              <a:rPr lang="es-ES" sz="2400" b="1" dirty="0">
                <a:latin typeface="Arial" panose="020B0604020202020204" pitchFamily="34" charset="0"/>
                <a:cs typeface="Arial" panose="020B0604020202020204" pitchFamily="34" charset="0"/>
              </a:rPr>
              <a:t>se debería solicitar </a:t>
            </a:r>
            <a:r>
              <a:rPr lang="es-ES" sz="2400" b="1" dirty="0" smtClean="0">
                <a:latin typeface="Arial" panose="020B0604020202020204" pitchFamily="34" charset="0"/>
                <a:cs typeface="Arial" panose="020B0604020202020204" pitchFamily="34" charset="0"/>
              </a:rPr>
              <a:t>ayuda</a:t>
            </a:r>
          </a:p>
          <a:p>
            <a:pPr algn="ctr"/>
            <a:r>
              <a:rPr lang="es-ES" sz="2400" b="1" dirty="0" smtClean="0">
                <a:latin typeface="Arial" panose="020B0604020202020204" pitchFamily="34" charset="0"/>
                <a:cs typeface="Arial" panose="020B0604020202020204" pitchFamily="34" charset="0"/>
              </a:rPr>
              <a:t>a </a:t>
            </a:r>
            <a:r>
              <a:rPr lang="es-ES" sz="2400" b="1" dirty="0">
                <a:latin typeface="Arial" panose="020B0604020202020204" pitchFamily="34" charset="0"/>
                <a:cs typeface="Arial" panose="020B0604020202020204" pitchFamily="34" charset="0"/>
              </a:rPr>
              <a:t>la Asociación local.</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081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19872" y="476672"/>
            <a:ext cx="5336389"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Un director de iglesia no puede administrar el bautismo, conducir la </a:t>
            </a:r>
            <a:r>
              <a:rPr lang="es-ES" sz="2400" b="1" dirty="0" smtClean="0">
                <a:latin typeface="Arial" panose="020B0604020202020204" pitchFamily="34" charset="0"/>
                <a:cs typeface="Arial" panose="020B0604020202020204" pitchFamily="34" charset="0"/>
              </a:rPr>
              <a:t>Cena del </a:t>
            </a:r>
            <a:r>
              <a:rPr lang="es-ES" sz="2400" b="1" dirty="0">
                <a:latin typeface="Arial" panose="020B0604020202020204" pitchFamily="34" charset="0"/>
                <a:cs typeface="Arial" panose="020B0604020202020204" pitchFamily="34" charset="0"/>
              </a:rPr>
              <a:t>Señor, ni dirigir la ceremonia matrimonial; tampoco puede presidir </a:t>
            </a:r>
            <a:r>
              <a:rPr lang="es-ES" sz="2400" b="1" dirty="0" smtClean="0">
                <a:latin typeface="Arial" panose="020B0604020202020204" pitchFamily="34" charset="0"/>
                <a:cs typeface="Arial" panose="020B0604020202020204" pitchFamily="34" charset="0"/>
              </a:rPr>
              <a:t>una reunión </a:t>
            </a:r>
            <a:r>
              <a:rPr lang="es-ES" sz="2400" b="1" dirty="0">
                <a:latin typeface="Arial" panose="020B0604020202020204" pitchFamily="34" charset="0"/>
                <a:cs typeface="Arial" panose="020B0604020202020204" pitchFamily="34" charset="0"/>
              </a:rPr>
              <a:t>administrativa cuando se necesita disciplinar a algún miembro. Debe</a:t>
            </a:r>
          </a:p>
          <a:p>
            <a:pPr algn="ctr"/>
            <a:r>
              <a:rPr lang="es-ES" sz="2400" b="1" dirty="0">
                <a:latin typeface="Arial" panose="020B0604020202020204" pitchFamily="34" charset="0"/>
                <a:cs typeface="Arial" panose="020B0604020202020204" pitchFamily="34" charset="0"/>
              </a:rPr>
              <a:t>hacerse un pedido al presidente de la Asociación solicitando que un pastor ordenado</a:t>
            </a:r>
          </a:p>
          <a:p>
            <a:pPr algn="ctr"/>
            <a:r>
              <a:rPr lang="es-ES" sz="2400" b="1" dirty="0">
                <a:latin typeface="Arial" panose="020B0604020202020204" pitchFamily="34" charset="0"/>
                <a:cs typeface="Arial" panose="020B0604020202020204" pitchFamily="34" charset="0"/>
              </a:rPr>
              <a:t>presida en tales casos.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1688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331640" y="2824404"/>
            <a:ext cx="6768752" cy="1022378"/>
          </a:xfrm>
          <a:prstGeom prst="rect">
            <a:avLst/>
          </a:prstGeom>
          <a:solidFill>
            <a:srgbClr val="A79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144983" y="2588847"/>
            <a:ext cx="6624736" cy="1015663"/>
          </a:xfrm>
          <a:prstGeom prst="rect">
            <a:avLst/>
          </a:prstGeom>
          <a:solidFill>
            <a:srgbClr val="01282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pt-BR" sz="6000" b="1" dirty="0">
                <a:solidFill>
                  <a:schemeClr val="bg1"/>
                </a:solidFill>
                <a:latin typeface="Arial" panose="020B0604020202020204" pitchFamily="34" charset="0"/>
                <a:cs typeface="Arial" panose="020B0604020202020204" pitchFamily="34" charset="0"/>
              </a:rPr>
              <a:t>Los diáconos</a:t>
            </a:r>
          </a:p>
        </p:txBody>
      </p:sp>
    </p:spTree>
    <p:extLst>
      <p:ext uri="{BB962C8B-B14F-4D97-AF65-F5344CB8AC3E}">
        <p14:creationId xmlns:p14="http://schemas.microsoft.com/office/powerpoint/2010/main" val="2545965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23928" y="332656"/>
            <a:ext cx="4767868" cy="5262979"/>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cargo de diácono se describe en el Nuevo Testamento (1 Tim. 3:8-</a:t>
            </a:r>
          </a:p>
          <a:p>
            <a:pPr algn="ctr"/>
            <a:r>
              <a:rPr lang="es-ES" sz="2400" b="1" dirty="0">
                <a:latin typeface="Arial" panose="020B0604020202020204" pitchFamily="34" charset="0"/>
                <a:cs typeface="Arial" panose="020B0604020202020204" pitchFamily="34" charset="0"/>
              </a:rPr>
              <a:t>13), donde se emplea el vocablo griego </a:t>
            </a:r>
            <a:r>
              <a:rPr lang="es-ES" sz="2400" b="1" dirty="0" err="1">
                <a:latin typeface="Arial" panose="020B0604020202020204" pitchFamily="34" charset="0"/>
                <a:cs typeface="Arial" panose="020B0604020202020204" pitchFamily="34" charset="0"/>
              </a:rPr>
              <a:t>diákonos</a:t>
            </a:r>
            <a:r>
              <a:rPr lang="es-ES" sz="2400" b="1" dirty="0">
                <a:latin typeface="Arial" panose="020B0604020202020204" pitchFamily="34" charset="0"/>
                <a:cs typeface="Arial" panose="020B0604020202020204" pitchFamily="34" charset="0"/>
              </a:rPr>
              <a:t>, que ha dado origen a nuestra</a:t>
            </a:r>
          </a:p>
          <a:p>
            <a:pPr algn="ctr"/>
            <a:r>
              <a:rPr lang="es-ES" sz="2400" b="1" dirty="0">
                <a:latin typeface="Arial" panose="020B0604020202020204" pitchFamily="34" charset="0"/>
                <a:cs typeface="Arial" panose="020B0604020202020204" pitchFamily="34" charset="0"/>
              </a:rPr>
              <a:t>palabra “diácono”. Este vocablo griego tiene diversos significados, tales como</a:t>
            </a:r>
          </a:p>
          <a:p>
            <a:pPr algn="ctr"/>
            <a:r>
              <a:rPr lang="es-ES" sz="2400" b="1" dirty="0">
                <a:latin typeface="Arial" panose="020B0604020202020204" pitchFamily="34" charset="0"/>
                <a:cs typeface="Arial" panose="020B0604020202020204" pitchFamily="34" charset="0"/>
              </a:rPr>
              <a:t>“siervo, ministro, escritor, asistente”, y en los círculos cristianos adquirió el </a:t>
            </a:r>
            <a:r>
              <a:rPr lang="es-ES" sz="2400" b="1" dirty="0" smtClean="0">
                <a:latin typeface="Arial" panose="020B0604020202020204" pitchFamily="34" charset="0"/>
                <a:cs typeface="Arial" panose="020B0604020202020204" pitchFamily="34" charset="0"/>
              </a:rPr>
              <a:t>significado especializado </a:t>
            </a:r>
            <a:r>
              <a:rPr lang="es-ES" sz="2400" b="1" dirty="0">
                <a:latin typeface="Arial" panose="020B0604020202020204" pitchFamily="34" charset="0"/>
                <a:cs typeface="Arial" panose="020B0604020202020204" pitchFamily="34" charset="0"/>
              </a:rPr>
              <a:t>que ahora se atribuye a “diácono”.</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176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00008" y="1124744"/>
            <a:ext cx="4695860"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Los hombres conocidos como los siete diáconos de la iglesia </a:t>
            </a:r>
            <a:r>
              <a:rPr lang="es-ES" sz="2400" b="1" dirty="0" smtClean="0">
                <a:latin typeface="Arial" panose="020B0604020202020204" pitchFamily="34" charset="0"/>
                <a:cs typeface="Arial" panose="020B0604020202020204" pitchFamily="34" charset="0"/>
              </a:rPr>
              <a:t>apostólica fueron </a:t>
            </a:r>
            <a:r>
              <a:rPr lang="es-ES" sz="2400" b="1" dirty="0">
                <a:latin typeface="Arial" panose="020B0604020202020204" pitchFamily="34" charset="0"/>
                <a:cs typeface="Arial" panose="020B0604020202020204" pitchFamily="34" charset="0"/>
              </a:rPr>
              <a:t>elegidos y ordenados para atender los asuntos de la iglesia (véase </a:t>
            </a:r>
            <a:r>
              <a:rPr lang="es-ES" sz="2400" b="1" dirty="0" err="1" smtClean="0">
                <a:latin typeface="Arial" panose="020B0604020202020204" pitchFamily="34" charset="0"/>
                <a:cs typeface="Arial" panose="020B0604020202020204" pitchFamily="34" charset="0"/>
              </a:rPr>
              <a:t>Hech</a:t>
            </a:r>
            <a:r>
              <a:rPr lang="es-ES" sz="2400" b="1" dirty="0" smtClean="0">
                <a:latin typeface="Arial" panose="020B0604020202020204" pitchFamily="34" charset="0"/>
                <a:cs typeface="Arial" panose="020B0604020202020204" pitchFamily="34" charset="0"/>
              </a:rPr>
              <a:t>. 6:1-8</a:t>
            </a:r>
            <a:r>
              <a:rPr lang="es-ES" sz="2400" b="1" dirty="0">
                <a:latin typeface="Arial" panose="020B0604020202020204" pitchFamily="34" charset="0"/>
                <a:cs typeface="Arial" panose="020B0604020202020204" pitchFamily="34" charset="0"/>
              </a:rPr>
              <a:t>). Sus cualidades, ligeramente menores a las de los ancianos, se mencionan</a:t>
            </a:r>
          </a:p>
          <a:p>
            <a:pPr algn="ctr"/>
            <a:r>
              <a:rPr lang="es-ES" sz="2400" b="1" dirty="0">
                <a:latin typeface="Arial" panose="020B0604020202020204" pitchFamily="34" charset="0"/>
                <a:cs typeface="Arial" panose="020B0604020202020204" pitchFamily="34" charset="0"/>
              </a:rPr>
              <a:t>en 1 Timoteo 3:8 al 13.</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6619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115617" y="1628800"/>
            <a:ext cx="7144132" cy="3416320"/>
          </a:xfrm>
          <a:prstGeom prst="rect">
            <a:avLst/>
          </a:prstGeom>
          <a:noFill/>
        </p:spPr>
        <p:txBody>
          <a:bodyPr wrap="square" rtlCol="0">
            <a:spAutoFit/>
          </a:bodyPr>
          <a:lstStyle/>
          <a:p>
            <a:pPr algn="ctr"/>
            <a:r>
              <a:rPr lang="es-ES" sz="2400" b="1" i="1" dirty="0">
                <a:latin typeface="Arial" panose="020B0604020202020204" pitchFamily="34" charset="0"/>
                <a:cs typeface="Arial" panose="020B0604020202020204" pitchFamily="34" charset="0"/>
              </a:rPr>
              <a:t>“El hecho de que estos hermanos hubieran sido ordenados para la </a:t>
            </a:r>
            <a:r>
              <a:rPr lang="es-ES" sz="2400" b="1" i="1" dirty="0" smtClean="0">
                <a:latin typeface="Arial" panose="020B0604020202020204" pitchFamily="34" charset="0"/>
                <a:cs typeface="Arial" panose="020B0604020202020204" pitchFamily="34" charset="0"/>
              </a:rPr>
              <a:t>obra especial </a:t>
            </a:r>
            <a:r>
              <a:rPr lang="es-ES" sz="2400" b="1" i="1" dirty="0">
                <a:latin typeface="Arial" panose="020B0604020202020204" pitchFamily="34" charset="0"/>
                <a:cs typeface="Arial" panose="020B0604020202020204" pitchFamily="34" charset="0"/>
              </a:rPr>
              <a:t>de atender las necesidades de los pobres no les impedía enseñar la </a:t>
            </a:r>
            <a:r>
              <a:rPr lang="es-ES" sz="2400" b="1" i="1" dirty="0" smtClean="0">
                <a:latin typeface="Arial" panose="020B0604020202020204" pitchFamily="34" charset="0"/>
                <a:cs typeface="Arial" panose="020B0604020202020204" pitchFamily="34" charset="0"/>
              </a:rPr>
              <a:t>fe, sino </a:t>
            </a:r>
            <a:r>
              <a:rPr lang="es-ES" sz="2400" b="1" i="1" dirty="0">
                <a:latin typeface="Arial" panose="020B0604020202020204" pitchFamily="34" charset="0"/>
                <a:cs typeface="Arial" panose="020B0604020202020204" pitchFamily="34" charset="0"/>
              </a:rPr>
              <a:t>que, por el contrario, estaban plenamente capacitados para instruir a </a:t>
            </a:r>
            <a:r>
              <a:rPr lang="es-ES" sz="2400" b="1" i="1" dirty="0" smtClean="0">
                <a:latin typeface="Arial" panose="020B0604020202020204" pitchFamily="34" charset="0"/>
                <a:cs typeface="Arial" panose="020B0604020202020204" pitchFamily="34" charset="0"/>
              </a:rPr>
              <a:t>otros en </a:t>
            </a:r>
            <a:r>
              <a:rPr lang="es-ES" sz="2400" b="1" i="1" dirty="0">
                <a:latin typeface="Arial" panose="020B0604020202020204" pitchFamily="34" charset="0"/>
                <a:cs typeface="Arial" panose="020B0604020202020204" pitchFamily="34" charset="0"/>
              </a:rPr>
              <a:t>la verdad, lo cual hicieron con gran fervor y buen éxito” </a:t>
            </a:r>
            <a:endParaRPr lang="es-ES" sz="2400" b="1" i="1" dirty="0" smtClean="0">
              <a:latin typeface="Arial" panose="020B0604020202020204" pitchFamily="34" charset="0"/>
              <a:cs typeface="Arial" panose="020B0604020202020204" pitchFamily="34" charset="0"/>
            </a:endParaRPr>
          </a:p>
          <a:p>
            <a:pPr algn="ctr"/>
            <a:endParaRPr lang="es-ES" sz="2400" b="1" i="1" dirty="0">
              <a:latin typeface="Arial" panose="020B0604020202020204" pitchFamily="34" charset="0"/>
              <a:cs typeface="Arial" panose="020B0604020202020204" pitchFamily="34" charset="0"/>
            </a:endParaRPr>
          </a:p>
          <a:p>
            <a:pPr algn="ctr"/>
            <a:r>
              <a:rPr lang="es-ES" sz="2400" b="1" i="1" dirty="0" smtClean="0">
                <a:latin typeface="Arial" panose="020B0604020202020204" pitchFamily="34" charset="0"/>
                <a:cs typeface="Arial" panose="020B0604020202020204" pitchFamily="34" charset="0"/>
              </a:rPr>
              <a:t>(</a:t>
            </a:r>
            <a:r>
              <a:rPr lang="es-ES" sz="2400" b="1" i="1" dirty="0">
                <a:latin typeface="Arial" panose="020B0604020202020204" pitchFamily="34" charset="0"/>
                <a:cs typeface="Arial" panose="020B0604020202020204" pitchFamily="34" charset="0"/>
              </a:rPr>
              <a:t>Los hechos de </a:t>
            </a:r>
            <a:r>
              <a:rPr lang="es-ES" sz="2400" b="1" i="1" dirty="0" smtClean="0">
                <a:latin typeface="Arial" panose="020B0604020202020204" pitchFamily="34" charset="0"/>
                <a:cs typeface="Arial" panose="020B0604020202020204" pitchFamily="34" charset="0"/>
              </a:rPr>
              <a:t>los apóstoles</a:t>
            </a:r>
            <a:r>
              <a:rPr lang="es-ES" sz="2400" b="1" i="1" dirty="0">
                <a:latin typeface="Arial" panose="020B0604020202020204" pitchFamily="34" charset="0"/>
                <a:cs typeface="Arial" panose="020B0604020202020204" pitchFamily="34" charset="0"/>
              </a:rPr>
              <a:t>, p. 75).</a:t>
            </a:r>
            <a:endParaRPr lang="pt-BR" sz="2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5108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1340768"/>
            <a:ext cx="4976349"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nombramiento de los siete para desempeñar determinadas tareas </a:t>
            </a:r>
            <a:r>
              <a:rPr lang="es-ES" sz="2400" b="1" dirty="0" smtClean="0">
                <a:latin typeface="Arial" panose="020B0604020202020204" pitchFamily="34" charset="0"/>
                <a:cs typeface="Arial" panose="020B0604020202020204" pitchFamily="34" charset="0"/>
              </a:rPr>
              <a:t>fue muy </a:t>
            </a:r>
            <a:r>
              <a:rPr lang="es-ES" sz="2400" b="1" dirty="0">
                <a:latin typeface="Arial" panose="020B0604020202020204" pitchFamily="34" charset="0"/>
                <a:cs typeface="Arial" panose="020B0604020202020204" pitchFamily="34" charset="0"/>
              </a:rPr>
              <a:t>beneficioso para la iglesia. Estos dirigentes atendían especialmente </a:t>
            </a:r>
            <a:r>
              <a:rPr lang="es-ES" sz="2400" b="1" dirty="0" smtClean="0">
                <a:latin typeface="Arial" panose="020B0604020202020204" pitchFamily="34" charset="0"/>
                <a:cs typeface="Arial" panose="020B0604020202020204" pitchFamily="34" charset="0"/>
              </a:rPr>
              <a:t>las necesidades </a:t>
            </a:r>
            <a:r>
              <a:rPr lang="es-ES" sz="2400" b="1" dirty="0">
                <a:latin typeface="Arial" panose="020B0604020202020204" pitchFamily="34" charset="0"/>
                <a:cs typeface="Arial" panose="020B0604020202020204" pitchFamily="34" charset="0"/>
              </a:rPr>
              <a:t>de los miembros, como asimismo los intereses económicos de la</a:t>
            </a:r>
          </a:p>
          <a:p>
            <a:pPr algn="ctr"/>
            <a:r>
              <a:rPr lang="es-ES" sz="2400" b="1" dirty="0" smtClean="0">
                <a:latin typeface="Arial" panose="020B0604020202020204" pitchFamily="34" charset="0"/>
                <a:cs typeface="Arial" panose="020B0604020202020204" pitchFamily="34" charset="0"/>
              </a:rPr>
              <a:t>Iglesia…</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368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139952" y="1196752"/>
            <a:ext cx="4119796" cy="3046988"/>
          </a:xfrm>
          <a:prstGeom prst="rect">
            <a:avLst/>
          </a:prstGeom>
          <a:noFill/>
        </p:spPr>
        <p:txBody>
          <a:bodyPr wrap="square" rtlCol="0">
            <a:spAutoFit/>
          </a:bodyPr>
          <a:lstStyle/>
          <a:p>
            <a:pPr algn="ctr"/>
            <a:r>
              <a:rPr lang="pt-BR" sz="2400" b="1" dirty="0" smtClean="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y, con su prudente administración y piadoso ejemplo, constituían una</a:t>
            </a:r>
          </a:p>
          <a:p>
            <a:pPr algn="ctr"/>
            <a:r>
              <a:rPr lang="es-ES" sz="2400" b="1" dirty="0">
                <a:latin typeface="Arial" panose="020B0604020202020204" pitchFamily="34" charset="0"/>
                <a:cs typeface="Arial" panose="020B0604020202020204" pitchFamily="34" charset="0"/>
              </a:rPr>
              <a:t>ayuda importante para sus colegas, en la tarea de unir los diversos intereses de </a:t>
            </a:r>
            <a:r>
              <a:rPr lang="es-ES" sz="2400" b="1" dirty="0" smtClean="0">
                <a:latin typeface="Arial" panose="020B0604020202020204" pitchFamily="34" charset="0"/>
                <a:cs typeface="Arial" panose="020B0604020202020204" pitchFamily="34" charset="0"/>
              </a:rPr>
              <a:t>la iglesia</a:t>
            </a:r>
            <a:r>
              <a:rPr lang="es-ES" sz="2400" b="1" dirty="0">
                <a:latin typeface="Arial" panose="020B0604020202020204" pitchFamily="34" charset="0"/>
                <a:cs typeface="Arial" panose="020B0604020202020204" pitchFamily="34" charset="0"/>
              </a:rPr>
              <a:t>” (Los hechos de los apóstoles, pp. 74, 75).</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72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131840" y="1628800"/>
            <a:ext cx="5336389" cy="3785652"/>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designación de diáconos en la iglesia hoy, mediante la elección </a:t>
            </a:r>
            <a:r>
              <a:rPr lang="es-ES" sz="2400" b="1" dirty="0" smtClean="0">
                <a:latin typeface="Arial" panose="020B0604020202020204" pitchFamily="34" charset="0"/>
                <a:cs typeface="Arial" panose="020B0604020202020204" pitchFamily="34" charset="0"/>
              </a:rPr>
              <a:t>hecha por </a:t>
            </a:r>
            <a:r>
              <a:rPr lang="es-ES" sz="2400" b="1" dirty="0">
                <a:latin typeface="Arial" panose="020B0604020202020204" pitchFamily="34" charset="0"/>
                <a:cs typeface="Arial" panose="020B0604020202020204" pitchFamily="34" charset="0"/>
              </a:rPr>
              <a:t>los miembros de iglesia, proporciona bendiciones similares en la </a:t>
            </a:r>
            <a:r>
              <a:rPr lang="es-ES" sz="2400" b="1" dirty="0" smtClean="0">
                <a:latin typeface="Arial" panose="020B0604020202020204" pitchFamily="34" charset="0"/>
                <a:cs typeface="Arial" panose="020B0604020202020204" pitchFamily="34" charset="0"/>
              </a:rPr>
              <a:t>administración de </a:t>
            </a:r>
            <a:r>
              <a:rPr lang="es-ES" sz="2400" b="1" dirty="0">
                <a:latin typeface="Arial" panose="020B0604020202020204" pitchFamily="34" charset="0"/>
                <a:cs typeface="Arial" panose="020B0604020202020204" pitchFamily="34" charset="0"/>
              </a:rPr>
              <a:t>la iglesia, porque alivia a los pastores, a los ancianos y a otros dirigentes</a:t>
            </a:r>
          </a:p>
          <a:p>
            <a:pPr algn="ctr"/>
            <a:r>
              <a:rPr lang="es-ES" sz="2400" b="1" dirty="0">
                <a:latin typeface="Arial" panose="020B0604020202020204" pitchFamily="34" charset="0"/>
                <a:cs typeface="Arial" panose="020B0604020202020204" pitchFamily="34" charset="0"/>
              </a:rPr>
              <a:t>de deberes que pueden muy bien ser desempeñados por los diáconos.</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299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771800" y="1196752"/>
            <a:ext cx="5758818" cy="4832092"/>
          </a:xfrm>
          <a:prstGeom prst="rect">
            <a:avLst/>
          </a:prstGeom>
          <a:noFill/>
        </p:spPr>
        <p:txBody>
          <a:bodyPr wrap="square" rtlCol="0">
            <a:spAutoFit/>
          </a:bodyPr>
          <a:lstStyle/>
          <a:p>
            <a:pPr algn="ctr"/>
            <a:r>
              <a:rPr lang="es-ES" sz="2200" b="1" dirty="0">
                <a:latin typeface="Arial" panose="020B0604020202020204" pitchFamily="34" charset="0"/>
                <a:cs typeface="Arial" panose="020B0604020202020204" pitchFamily="34" charset="0"/>
              </a:rPr>
              <a:t>“Pero es necesario que el obispo [anciano] sea irreprensible, marido </a:t>
            </a:r>
            <a:r>
              <a:rPr lang="es-ES" sz="2200" b="1" dirty="0" smtClean="0">
                <a:latin typeface="Arial" panose="020B0604020202020204" pitchFamily="34" charset="0"/>
                <a:cs typeface="Arial" panose="020B0604020202020204" pitchFamily="34" charset="0"/>
              </a:rPr>
              <a:t>de una </a:t>
            </a:r>
            <a:r>
              <a:rPr lang="es-ES" sz="2200" b="1" dirty="0">
                <a:latin typeface="Arial" panose="020B0604020202020204" pitchFamily="34" charset="0"/>
                <a:cs typeface="Arial" panose="020B0604020202020204" pitchFamily="34" charset="0"/>
              </a:rPr>
              <a:t>sola mujer, sobrio, prudente, decoroso, hospedador, apto para enseñar; </a:t>
            </a:r>
            <a:r>
              <a:rPr lang="es-ES" sz="2200" b="1" dirty="0" smtClean="0">
                <a:latin typeface="Arial" panose="020B0604020202020204" pitchFamily="34" charset="0"/>
                <a:cs typeface="Arial" panose="020B0604020202020204" pitchFamily="34" charset="0"/>
              </a:rPr>
              <a:t>no dado </a:t>
            </a:r>
            <a:r>
              <a:rPr lang="es-ES" sz="2200" b="1" dirty="0">
                <a:latin typeface="Arial" panose="020B0604020202020204" pitchFamily="34" charset="0"/>
                <a:cs typeface="Arial" panose="020B0604020202020204" pitchFamily="34" charset="0"/>
              </a:rPr>
              <a:t>al vino, no pendenciero, no codicioso de ganancias deshonestas, sino </a:t>
            </a:r>
            <a:r>
              <a:rPr lang="es-ES" sz="2200" b="1" dirty="0" smtClean="0">
                <a:latin typeface="Arial" panose="020B0604020202020204" pitchFamily="34" charset="0"/>
                <a:cs typeface="Arial" panose="020B0604020202020204" pitchFamily="34" charset="0"/>
              </a:rPr>
              <a:t>amable, apacible</a:t>
            </a:r>
            <a:r>
              <a:rPr lang="es-ES" sz="2200" b="1" dirty="0">
                <a:latin typeface="Arial" panose="020B0604020202020204" pitchFamily="34" charset="0"/>
                <a:cs typeface="Arial" panose="020B0604020202020204" pitchFamily="34" charset="0"/>
              </a:rPr>
              <a:t>, no avaro; que gobierne bien su casa, que tenga a sus hijos en </a:t>
            </a:r>
            <a:r>
              <a:rPr lang="es-ES" sz="2200" b="1" dirty="0" smtClean="0">
                <a:latin typeface="Arial" panose="020B0604020202020204" pitchFamily="34" charset="0"/>
                <a:cs typeface="Arial" panose="020B0604020202020204" pitchFamily="34" charset="0"/>
              </a:rPr>
              <a:t>sujeción con </a:t>
            </a:r>
            <a:r>
              <a:rPr lang="es-ES" sz="2200" b="1" dirty="0">
                <a:latin typeface="Arial" panose="020B0604020202020204" pitchFamily="34" charset="0"/>
                <a:cs typeface="Arial" panose="020B0604020202020204" pitchFamily="34" charset="0"/>
              </a:rPr>
              <a:t>toda honestidad (pues el que no sabe gobernar su propia casa, ¿</a:t>
            </a:r>
            <a:r>
              <a:rPr lang="es-ES" sz="2200" b="1" dirty="0" smtClean="0">
                <a:latin typeface="Arial" panose="020B0604020202020204" pitchFamily="34" charset="0"/>
                <a:cs typeface="Arial" panose="020B0604020202020204" pitchFamily="34" charset="0"/>
              </a:rPr>
              <a:t>cómo cuidará </a:t>
            </a:r>
            <a:r>
              <a:rPr lang="es-ES" sz="2200" b="1" dirty="0">
                <a:latin typeface="Arial" panose="020B0604020202020204" pitchFamily="34" charset="0"/>
                <a:cs typeface="Arial" panose="020B0604020202020204" pitchFamily="34" charset="0"/>
              </a:rPr>
              <a:t>de la iglesia de Dios?); no un neófito, no sea </a:t>
            </a:r>
            <a:r>
              <a:rPr lang="es-ES" sz="2200" b="1" dirty="0" smtClean="0">
                <a:latin typeface="Arial" panose="020B0604020202020204" pitchFamily="34" charset="0"/>
                <a:cs typeface="Arial" panose="020B0604020202020204" pitchFamily="34" charset="0"/>
              </a:rPr>
              <a:t>que envaneciéndose caiga en </a:t>
            </a:r>
            <a:r>
              <a:rPr lang="es-ES" sz="2200" b="1" dirty="0">
                <a:latin typeface="Arial" panose="020B0604020202020204" pitchFamily="34" charset="0"/>
                <a:cs typeface="Arial" panose="020B0604020202020204" pitchFamily="34" charset="0"/>
              </a:rPr>
              <a:t>la condenación del diablo.</a:t>
            </a:r>
            <a:endParaRPr lang="pt-BR" sz="2200" b="1" dirty="0">
              <a:latin typeface="Arial" panose="020B0604020202020204" pitchFamily="34" charset="0"/>
              <a:cs typeface="Arial" panose="020B0604020202020204" pitchFamily="34" charset="0"/>
            </a:endParaRPr>
          </a:p>
        </p:txBody>
      </p:sp>
      <p:sp>
        <p:nvSpPr>
          <p:cNvPr id="5" name="CaixaDeTexto 4"/>
          <p:cNvSpPr txBox="1"/>
          <p:nvPr/>
        </p:nvSpPr>
        <p:spPr>
          <a:xfrm>
            <a:off x="3275856" y="620688"/>
            <a:ext cx="5472608"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Idoneidad</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moral y religiosa</a:t>
            </a:r>
          </a:p>
        </p:txBody>
      </p:sp>
    </p:spTree>
    <p:extLst>
      <p:ext uri="{BB962C8B-B14F-4D97-AF65-F5344CB8AC3E}">
        <p14:creationId xmlns:p14="http://schemas.microsoft.com/office/powerpoint/2010/main" val="806356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779912" y="1196752"/>
            <a:ext cx="4479836"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tiempo y la fuerza de aquellos que en la Providencia de Dios han</a:t>
            </a:r>
          </a:p>
          <a:p>
            <a:pPr algn="ctr"/>
            <a:r>
              <a:rPr lang="es-ES" sz="2400" b="1" dirty="0">
                <a:latin typeface="Arial" panose="020B0604020202020204" pitchFamily="34" charset="0"/>
                <a:cs typeface="Arial" panose="020B0604020202020204" pitchFamily="34" charset="0"/>
              </a:rPr>
              <a:t>sido colocados en los principales cargos de responsabilidad en la iglesia </a:t>
            </a:r>
            <a:r>
              <a:rPr lang="es-ES" sz="2400" b="1" dirty="0" smtClean="0">
                <a:latin typeface="Arial" panose="020B0604020202020204" pitchFamily="34" charset="0"/>
                <a:cs typeface="Arial" panose="020B0604020202020204" pitchFamily="34" charset="0"/>
              </a:rPr>
              <a:t>deben dedicarse </a:t>
            </a:r>
            <a:r>
              <a:rPr lang="es-ES" sz="2400" b="1" dirty="0">
                <a:latin typeface="Arial" panose="020B0604020202020204" pitchFamily="34" charset="0"/>
                <a:cs typeface="Arial" panose="020B0604020202020204" pitchFamily="34" charset="0"/>
              </a:rPr>
              <a:t>a tratar los asuntos más importantes, que demandan especial </a:t>
            </a:r>
            <a:r>
              <a:rPr lang="es-ES" sz="2400" b="1" dirty="0" smtClean="0">
                <a:latin typeface="Arial" panose="020B0604020202020204" pitchFamily="34" charset="0"/>
                <a:cs typeface="Arial" panose="020B0604020202020204" pitchFamily="34" charset="0"/>
              </a:rPr>
              <a:t>sabiduría y </a:t>
            </a:r>
            <a:r>
              <a:rPr lang="es-ES" sz="2400" b="1" dirty="0">
                <a:latin typeface="Arial" panose="020B0604020202020204" pitchFamily="34" charset="0"/>
                <a:cs typeface="Arial" panose="020B0604020202020204" pitchFamily="34" charset="0"/>
              </a:rPr>
              <a:t>amplitud de ánimo.</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0542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11960" y="1484784"/>
            <a:ext cx="4335820"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No es el plan de Dios que a tales hombres se les pida </a:t>
            </a:r>
            <a:r>
              <a:rPr lang="es-ES" sz="2400" b="1" dirty="0" smtClean="0">
                <a:latin typeface="Arial" panose="020B0604020202020204" pitchFamily="34" charset="0"/>
                <a:cs typeface="Arial" panose="020B0604020202020204" pitchFamily="34" charset="0"/>
              </a:rPr>
              <a:t>que resuelvan </a:t>
            </a:r>
            <a:r>
              <a:rPr lang="es-ES" sz="2400" b="1" dirty="0">
                <a:latin typeface="Arial" panose="020B0604020202020204" pitchFamily="34" charset="0"/>
                <a:cs typeface="Arial" panose="020B0604020202020204" pitchFamily="34" charset="0"/>
              </a:rPr>
              <a:t>los asuntos menores que otros están bien capacitados para tratar” (</a:t>
            </a:r>
            <a:r>
              <a:rPr lang="es-ES" sz="2400" b="1" dirty="0" smtClean="0">
                <a:latin typeface="Arial" panose="020B0604020202020204" pitchFamily="34" charset="0"/>
                <a:cs typeface="Arial" panose="020B0604020202020204" pitchFamily="34" charset="0"/>
              </a:rPr>
              <a:t>Los hechos </a:t>
            </a:r>
            <a:r>
              <a:rPr lang="es-ES" sz="2400" b="1" dirty="0">
                <a:latin typeface="Arial" panose="020B0604020202020204" pitchFamily="34" charset="0"/>
                <a:cs typeface="Arial" panose="020B0604020202020204" pitchFamily="34" charset="0"/>
              </a:rPr>
              <a:t>de los apóstoles, p. 78).</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6684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95936" y="692696"/>
            <a:ext cx="4479836" cy="452431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La Asociación Ministerial, en coordinación con los departamentos, promueve</a:t>
            </a:r>
          </a:p>
          <a:p>
            <a:pPr algn="ctr"/>
            <a:r>
              <a:rPr lang="es-ES" sz="2400" b="1" dirty="0">
                <a:latin typeface="Arial" panose="020B0604020202020204" pitchFamily="34" charset="0"/>
                <a:cs typeface="Arial" panose="020B0604020202020204" pitchFamily="34" charset="0"/>
              </a:rPr>
              <a:t>el entrenamiento y la capacitación de los diáconos. Sin embargo, el </a:t>
            </a:r>
            <a:r>
              <a:rPr lang="es-ES" sz="2400" b="1" dirty="0" smtClean="0">
                <a:latin typeface="Arial" panose="020B0604020202020204" pitchFamily="34" charset="0"/>
                <a:cs typeface="Arial" panose="020B0604020202020204" pitchFamily="34" charset="0"/>
              </a:rPr>
              <a:t>pastor, junto </a:t>
            </a:r>
            <a:r>
              <a:rPr lang="es-ES" sz="2400" b="1" dirty="0">
                <a:latin typeface="Arial" panose="020B0604020202020204" pitchFamily="34" charset="0"/>
                <a:cs typeface="Arial" panose="020B0604020202020204" pitchFamily="34" charset="0"/>
              </a:rPr>
              <a:t>con los ancianos, tiene la responsabilidad primaria del entrenamiento</a:t>
            </a:r>
          </a:p>
          <a:p>
            <a:pPr algn="ctr"/>
            <a:r>
              <a:rPr lang="es-ES" sz="2400" b="1" dirty="0">
                <a:latin typeface="Arial" panose="020B0604020202020204" pitchFamily="34" charset="0"/>
                <a:cs typeface="Arial" panose="020B0604020202020204" pitchFamily="34" charset="0"/>
              </a:rPr>
              <a:t>de los diáconos. (Véase Notas #3, pp. 169, 170).</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514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923359" y="1196752"/>
            <a:ext cx="5336389" cy="2677656"/>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Cuando en una iglesia hay un número </a:t>
            </a:r>
            <a:r>
              <a:rPr lang="es-ES" sz="2400" b="1" dirty="0" smtClean="0">
                <a:latin typeface="Arial" panose="020B0604020202020204" pitchFamily="34" charset="0"/>
                <a:cs typeface="Arial" panose="020B0604020202020204" pitchFamily="34" charset="0"/>
              </a:rPr>
              <a:t>suficiente de </a:t>
            </a:r>
            <a:r>
              <a:rPr lang="es-ES" sz="2400" b="1" dirty="0">
                <a:latin typeface="Arial" panose="020B0604020202020204" pitchFamily="34" charset="0"/>
                <a:cs typeface="Arial" panose="020B0604020202020204" pitchFamily="34" charset="0"/>
              </a:rPr>
              <a:t>diáconos que justifique la constitución de una comisión de diáconos, conviene</a:t>
            </a:r>
          </a:p>
          <a:p>
            <a:pPr algn="ctr"/>
            <a:r>
              <a:rPr lang="es-ES" sz="2400" b="1" dirty="0">
                <a:latin typeface="Arial" panose="020B0604020202020204" pitchFamily="34" charset="0"/>
                <a:cs typeface="Arial" panose="020B0604020202020204" pitchFamily="34" charset="0"/>
              </a:rPr>
              <a:t>organizarla, con el jefe de diáconos como presidente y con otro </a:t>
            </a:r>
            <a:r>
              <a:rPr lang="es-ES" sz="2400" b="1" dirty="0" smtClean="0">
                <a:latin typeface="Arial" panose="020B0604020202020204" pitchFamily="34" charset="0"/>
                <a:cs typeface="Arial" panose="020B0604020202020204" pitchFamily="34" charset="0"/>
              </a:rPr>
              <a:t>diácono como </a:t>
            </a:r>
            <a:r>
              <a:rPr lang="es-ES" sz="2400" b="1" dirty="0">
                <a:latin typeface="Arial" panose="020B0604020202020204" pitchFamily="34" charset="0"/>
                <a:cs typeface="Arial" panose="020B0604020202020204" pitchFamily="34" charset="0"/>
              </a:rPr>
              <a:t>secretario.</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2459206" y="40466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 diáconos</a:t>
            </a:r>
          </a:p>
        </p:txBody>
      </p:sp>
    </p:spTree>
    <p:extLst>
      <p:ext uri="{BB962C8B-B14F-4D97-AF65-F5344CB8AC3E}">
        <p14:creationId xmlns:p14="http://schemas.microsoft.com/office/powerpoint/2010/main" val="319991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475656" y="1196752"/>
            <a:ext cx="7241619" cy="230832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Esta comisión constituye un medio eficaz para distribuir </a:t>
            </a:r>
            <a:r>
              <a:rPr lang="es-ES" sz="2400" b="1" dirty="0" smtClean="0">
                <a:latin typeface="Arial" panose="020B0604020202020204" pitchFamily="34" charset="0"/>
                <a:cs typeface="Arial" panose="020B0604020202020204" pitchFamily="34" charset="0"/>
              </a:rPr>
              <a:t>las responsabilidades </a:t>
            </a:r>
            <a:r>
              <a:rPr lang="es-ES" sz="2400" b="1" dirty="0">
                <a:latin typeface="Arial" panose="020B0604020202020204" pitchFamily="34" charset="0"/>
                <a:cs typeface="Arial" panose="020B0604020202020204" pitchFamily="34" charset="0"/>
              </a:rPr>
              <a:t>y coordinar la contribución de los diáconos al bienestar de </a:t>
            </a:r>
            <a:r>
              <a:rPr lang="es-ES" sz="2400" b="1" dirty="0" smtClean="0">
                <a:latin typeface="Arial" panose="020B0604020202020204" pitchFamily="34" charset="0"/>
                <a:cs typeface="Arial" panose="020B0604020202020204" pitchFamily="34" charset="0"/>
              </a:rPr>
              <a:t>la iglesia</a:t>
            </a:r>
            <a:r>
              <a:rPr lang="es-ES" sz="2400" b="1" dirty="0">
                <a:latin typeface="Arial" panose="020B0604020202020204" pitchFamily="34" charset="0"/>
                <a:cs typeface="Arial" panose="020B0604020202020204" pitchFamily="34" charset="0"/>
              </a:rPr>
              <a:t>. Funciona también como una escuela de capacitación, donde los </a:t>
            </a:r>
            <a:r>
              <a:rPr lang="es-ES" sz="2400" b="1" dirty="0" smtClean="0">
                <a:latin typeface="Arial" panose="020B0604020202020204" pitchFamily="34" charset="0"/>
                <a:cs typeface="Arial" panose="020B0604020202020204" pitchFamily="34" charset="0"/>
              </a:rPr>
              <a:t>nuevos diáconos </a:t>
            </a:r>
            <a:r>
              <a:rPr lang="es-ES" sz="2400" b="1" dirty="0">
                <a:latin typeface="Arial" panose="020B0604020202020204" pitchFamily="34" charset="0"/>
                <a:cs typeface="Arial" panose="020B0604020202020204" pitchFamily="34" charset="0"/>
              </a:rPr>
              <a:t>pueden ser instruidos en sus deberes.</a:t>
            </a:r>
            <a:endParaRPr lang="pt-BR" sz="2400" b="1" dirty="0">
              <a:latin typeface="Arial" panose="020B0604020202020204" pitchFamily="34" charset="0"/>
              <a:cs typeface="Arial" panose="020B0604020202020204" pitchFamily="34" charset="0"/>
            </a:endParaRPr>
          </a:p>
        </p:txBody>
      </p:sp>
      <p:sp>
        <p:nvSpPr>
          <p:cNvPr id="5" name="CaixaDeTexto 4"/>
          <p:cNvSpPr txBox="1"/>
          <p:nvPr/>
        </p:nvSpPr>
        <p:spPr>
          <a:xfrm>
            <a:off x="2459206" y="404664"/>
            <a:ext cx="6264696" cy="523220"/>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a:t>
            </a:r>
            <a:r>
              <a:rPr lang="pt-BR" sz="2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a:t>
            </a:r>
            <a:r>
              <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 diáconos</a:t>
            </a:r>
          </a:p>
        </p:txBody>
      </p:sp>
    </p:spTree>
    <p:extLst>
      <p:ext uri="{BB962C8B-B14F-4D97-AF65-F5344CB8AC3E}">
        <p14:creationId xmlns:p14="http://schemas.microsoft.com/office/powerpoint/2010/main" val="3258320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074770" y="1844824"/>
            <a:ext cx="4354273" cy="3416320"/>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diácono nombrado como tal por primera</a:t>
            </a:r>
          </a:p>
          <a:p>
            <a:pPr algn="ctr"/>
            <a:r>
              <a:rPr lang="es-ES" sz="2400" b="1" dirty="0">
                <a:latin typeface="Arial" panose="020B0604020202020204" pitchFamily="34" charset="0"/>
                <a:cs typeface="Arial" panose="020B0604020202020204" pitchFamily="34" charset="0"/>
              </a:rPr>
              <a:t>vez no puede desempeñar sus funciones hasta ser ordenado por un pastor</a:t>
            </a:r>
          </a:p>
          <a:p>
            <a:pPr algn="ctr"/>
            <a:r>
              <a:rPr lang="es-ES" sz="2400" b="1" dirty="0">
                <a:latin typeface="Arial" panose="020B0604020202020204" pitchFamily="34" charset="0"/>
                <a:cs typeface="Arial" panose="020B0604020202020204" pitchFamily="34" charset="0"/>
              </a:rPr>
              <a:t>ordenado que tenga credenciales actualizadas, expedidas por la Asociación.</a:t>
            </a:r>
            <a:endParaRPr lang="pt-BR" sz="2400" b="1" dirty="0">
              <a:latin typeface="Arial" panose="020B0604020202020204" pitchFamily="34" charset="0"/>
              <a:cs typeface="Arial" panose="020B0604020202020204" pitchFamily="34" charset="0"/>
            </a:endParaRPr>
          </a:p>
        </p:txBody>
      </p:sp>
      <p:sp>
        <p:nvSpPr>
          <p:cNvPr id="3" name="CaixaDeTexto 2"/>
          <p:cNvSpPr txBox="1"/>
          <p:nvPr/>
        </p:nvSpPr>
        <p:spPr>
          <a:xfrm>
            <a:off x="3779912" y="404664"/>
            <a:ext cx="4943990"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Los diáconos deben ser ordenados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1989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56163" y="1340768"/>
            <a:ext cx="4760325" cy="489364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El rito sagrado de la ordenación debe realizarse con sencillez, en presencia</a:t>
            </a:r>
          </a:p>
          <a:p>
            <a:pPr algn="ctr"/>
            <a:r>
              <a:rPr lang="es-ES" sz="2400" b="1" dirty="0">
                <a:latin typeface="Arial" panose="020B0604020202020204" pitchFamily="34" charset="0"/>
                <a:cs typeface="Arial" panose="020B0604020202020204" pitchFamily="34" charset="0"/>
              </a:rPr>
              <a:t>de la iglesia, por un pastor ordenado, y puede consistir en una breve referencia</a:t>
            </a:r>
          </a:p>
          <a:p>
            <a:pPr algn="ctr"/>
            <a:r>
              <a:rPr lang="es-ES" sz="2400" b="1" dirty="0">
                <a:latin typeface="Arial" panose="020B0604020202020204" pitchFamily="34" charset="0"/>
                <a:cs typeface="Arial" panose="020B0604020202020204" pitchFamily="34" charset="0"/>
              </a:rPr>
              <a:t>al cargo de diácono, a las cualidades requeridas de estos servidores de la iglesia</a:t>
            </a:r>
          </a:p>
          <a:p>
            <a:pPr algn="ctr"/>
            <a:r>
              <a:rPr lang="es-ES" sz="2400" b="1" dirty="0">
                <a:latin typeface="Arial" panose="020B0604020202020204" pitchFamily="34" charset="0"/>
                <a:cs typeface="Arial" panose="020B0604020202020204" pitchFamily="34" charset="0"/>
              </a:rPr>
              <a:t>y a los deberes principales que estarán autorizados a realizar en beneficio de</a:t>
            </a:r>
          </a:p>
          <a:p>
            <a:pPr algn="ctr"/>
            <a:r>
              <a:rPr lang="es-ES" sz="2400" b="1" dirty="0">
                <a:latin typeface="Arial" panose="020B0604020202020204" pitchFamily="34" charset="0"/>
                <a:cs typeface="Arial" panose="020B0604020202020204" pitchFamily="34" charset="0"/>
              </a:rPr>
              <a:t>la iglesia.</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3779912" y="404664"/>
            <a:ext cx="4943990"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Los diáconos deben ser ordenados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33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30754" y="1772816"/>
            <a:ext cx="4642305"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Tras presentar una breve exhortación a la fidelidad en el servicio, </a:t>
            </a:r>
            <a:r>
              <a:rPr lang="es-ES" sz="2400" b="1" dirty="0" smtClean="0">
                <a:latin typeface="Arial" panose="020B0604020202020204" pitchFamily="34" charset="0"/>
                <a:cs typeface="Arial" panose="020B0604020202020204" pitchFamily="34" charset="0"/>
              </a:rPr>
              <a:t>el pastor</a:t>
            </a:r>
            <a:r>
              <a:rPr lang="es-ES" sz="2400" b="1" dirty="0">
                <a:latin typeface="Arial" panose="020B0604020202020204" pitchFamily="34" charset="0"/>
                <a:cs typeface="Arial" panose="020B0604020202020204" pitchFamily="34" charset="0"/>
              </a:rPr>
              <a:t>, asistido por un anciano, cuando ello sea aconsejable, ordena al </a:t>
            </a:r>
            <a:r>
              <a:rPr lang="es-ES" sz="2400" b="1" dirty="0" smtClean="0">
                <a:latin typeface="Arial" panose="020B0604020202020204" pitchFamily="34" charset="0"/>
                <a:cs typeface="Arial" panose="020B0604020202020204" pitchFamily="34" charset="0"/>
              </a:rPr>
              <a:t>diácono mediante </a:t>
            </a:r>
            <a:r>
              <a:rPr lang="es-ES" sz="2400" b="1" dirty="0">
                <a:latin typeface="Arial" panose="020B0604020202020204" pitchFamily="34" charset="0"/>
                <a:cs typeface="Arial" panose="020B0604020202020204" pitchFamily="34" charset="0"/>
              </a:rPr>
              <a:t>una oración y la imposición de manos (véase la p. 37).</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3779912" y="404664"/>
            <a:ext cx="4943990"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Los diáconos deben ser ordenados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418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930754" y="1556792"/>
            <a:ext cx="4642305" cy="4154984"/>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Si alguna vez en el pasado fue ordenado como diácono, y se mantuvo </a:t>
            </a:r>
            <a:r>
              <a:rPr lang="es-ES" sz="2400" b="1" dirty="0" smtClean="0">
                <a:latin typeface="Arial" panose="020B0604020202020204" pitchFamily="34" charset="0"/>
                <a:cs typeface="Arial" panose="020B0604020202020204" pitchFamily="34" charset="0"/>
              </a:rPr>
              <a:t>en plena </a:t>
            </a:r>
            <a:r>
              <a:rPr lang="es-ES" sz="2400" b="1" dirty="0">
                <a:latin typeface="Arial" panose="020B0604020202020204" pitchFamily="34" charset="0"/>
                <a:cs typeface="Arial" panose="020B0604020202020204" pitchFamily="34" charset="0"/>
              </a:rPr>
              <a:t>comunión con la iglesia, no es necesario ordenarlo nuevamente, </a:t>
            </a:r>
            <a:r>
              <a:rPr lang="es-ES" sz="2400" b="1" dirty="0" smtClean="0">
                <a:latin typeface="Arial" panose="020B0604020202020204" pitchFamily="34" charset="0"/>
                <a:cs typeface="Arial" panose="020B0604020202020204" pitchFamily="34" charset="0"/>
              </a:rPr>
              <a:t>aunque se </a:t>
            </a:r>
            <a:r>
              <a:rPr lang="es-ES" sz="2400" b="1" dirty="0">
                <a:latin typeface="Arial" panose="020B0604020202020204" pitchFamily="34" charset="0"/>
                <a:cs typeface="Arial" panose="020B0604020202020204" pitchFamily="34" charset="0"/>
              </a:rPr>
              <a:t>haya trasladado a otra iglesia. Si al terminar el año eclesiástico la iglesia </a:t>
            </a:r>
            <a:r>
              <a:rPr lang="es-ES" sz="2400" b="1" dirty="0" smtClean="0">
                <a:latin typeface="Arial" panose="020B0604020202020204" pitchFamily="34" charset="0"/>
                <a:cs typeface="Arial" panose="020B0604020202020204" pitchFamily="34" charset="0"/>
              </a:rPr>
              <a:t>desea que </a:t>
            </a:r>
            <a:r>
              <a:rPr lang="es-ES" sz="2400" b="1" dirty="0">
                <a:latin typeface="Arial" panose="020B0604020202020204" pitchFamily="34" charset="0"/>
                <a:cs typeface="Arial" panose="020B0604020202020204" pitchFamily="34" charset="0"/>
              </a:rPr>
              <a:t>continúe sirviendo como diácono, deberá reelegirlo.</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3779912" y="404664"/>
            <a:ext cx="4943990"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Los diáconos deben ser ordenados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984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C:\Users\Alana\Documents\ppts igreja\manual igreja\fu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 y="0"/>
            <a:ext cx="91343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211960" y="1988840"/>
            <a:ext cx="4066241" cy="3046988"/>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Si alguien ordenado anteriormente como anciano es posteriormente </a:t>
            </a:r>
            <a:r>
              <a:rPr lang="es-ES" sz="2400" b="1" dirty="0" smtClean="0">
                <a:latin typeface="Arial" panose="020B0604020202020204" pitchFamily="34" charset="0"/>
                <a:cs typeface="Arial" panose="020B0604020202020204" pitchFamily="34" charset="0"/>
              </a:rPr>
              <a:t>elegido como </a:t>
            </a:r>
            <a:r>
              <a:rPr lang="es-ES" sz="2400" b="1" dirty="0">
                <a:latin typeface="Arial" panose="020B0604020202020204" pitchFamily="34" charset="0"/>
                <a:cs typeface="Arial" panose="020B0604020202020204" pitchFamily="34" charset="0"/>
              </a:rPr>
              <a:t>diácono, no se necesita ordenarlo como diácono, porque su </a:t>
            </a:r>
            <a:r>
              <a:rPr lang="es-ES" sz="2400" b="1" dirty="0" smtClean="0">
                <a:latin typeface="Arial" panose="020B0604020202020204" pitchFamily="34" charset="0"/>
                <a:cs typeface="Arial" panose="020B0604020202020204" pitchFamily="34" charset="0"/>
              </a:rPr>
              <a:t>ordenación como </a:t>
            </a:r>
            <a:r>
              <a:rPr lang="es-ES" sz="2400" b="1" dirty="0">
                <a:latin typeface="Arial" panose="020B0604020202020204" pitchFamily="34" charset="0"/>
                <a:cs typeface="Arial" panose="020B0604020202020204" pitchFamily="34" charset="0"/>
              </a:rPr>
              <a:t>anciano cubre esta función.</a:t>
            </a:r>
            <a:endParaRPr lang="pt-BR" sz="2400" b="1" dirty="0">
              <a:latin typeface="Arial" panose="020B0604020202020204" pitchFamily="34" charset="0"/>
              <a:cs typeface="Arial" panose="020B0604020202020204" pitchFamily="34" charset="0"/>
            </a:endParaRPr>
          </a:p>
        </p:txBody>
      </p:sp>
      <p:sp>
        <p:nvSpPr>
          <p:cNvPr id="6" name="CaixaDeTexto 5"/>
          <p:cNvSpPr txBox="1"/>
          <p:nvPr/>
        </p:nvSpPr>
        <p:spPr>
          <a:xfrm>
            <a:off x="3779912" y="404664"/>
            <a:ext cx="4943990" cy="954107"/>
          </a:xfrm>
          <a:prstGeom prst="rect">
            <a:avLst/>
          </a:prstGeom>
          <a:solidFill>
            <a:srgbClr val="A7935B"/>
          </a:solidFill>
          <a:ln>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Los diáconos deben ser ordenados</a:t>
            </a:r>
            <a:endParaRPr lang="pt-B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7980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11320</TotalTime>
  <Words>21236</Words>
  <Application>Microsoft Office PowerPoint</Application>
  <PresentationFormat>Apresentação na tela (4:3)</PresentationFormat>
  <Paragraphs>1343</Paragraphs>
  <Slides>407</Slides>
  <Notes>0</Notes>
  <HiddenSlides>0</HiddenSlides>
  <MMClips>0</MMClips>
  <ScaleCrop>false</ScaleCrop>
  <HeadingPairs>
    <vt:vector size="4" baseType="variant">
      <vt:variant>
        <vt:lpstr>Tema</vt:lpstr>
      </vt:variant>
      <vt:variant>
        <vt:i4>1</vt:i4>
      </vt:variant>
      <vt:variant>
        <vt:lpstr>Títulos de slides</vt:lpstr>
      </vt:variant>
      <vt:variant>
        <vt:i4>407</vt:i4>
      </vt:variant>
    </vt:vector>
  </HeadingPairs>
  <TitlesOfParts>
    <vt:vector size="408"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Alana</dc:creator>
  <cp:lastModifiedBy>Alana</cp:lastModifiedBy>
  <cp:revision>259</cp:revision>
  <dcterms:created xsi:type="dcterms:W3CDTF">2016-04-24T19:33:28Z</dcterms:created>
  <dcterms:modified xsi:type="dcterms:W3CDTF">2016-05-31T00:17:09Z</dcterms:modified>
</cp:coreProperties>
</file>