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62" r:id="rId2"/>
    <p:sldId id="296" r:id="rId3"/>
    <p:sldId id="302" r:id="rId4"/>
    <p:sldId id="266" r:id="rId5"/>
    <p:sldId id="261" r:id="rId6"/>
    <p:sldId id="300" r:id="rId7"/>
    <p:sldId id="307" r:id="rId8"/>
    <p:sldId id="301" r:id="rId9"/>
    <p:sldId id="303" r:id="rId10"/>
    <p:sldId id="304" r:id="rId11"/>
    <p:sldId id="305" r:id="rId12"/>
    <p:sldId id="312" r:id="rId13"/>
    <p:sldId id="306" r:id="rId14"/>
    <p:sldId id="308" r:id="rId15"/>
    <p:sldId id="313" r:id="rId16"/>
    <p:sldId id="314" r:id="rId17"/>
    <p:sldId id="309" r:id="rId18"/>
    <p:sldId id="256" r:id="rId19"/>
  </p:sldIdLst>
  <p:sldSz cx="18288000" cy="10287000"/>
  <p:notesSz cx="6858000" cy="9144000"/>
  <p:embeddedFontLst>
    <p:embeddedFont>
      <p:font typeface="Aptos" panose="020B0004020202020204" pitchFamily="3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
      <p:font typeface="Lora" pitchFamily="2" charset="77"/>
      <p:regular r:id="rId29"/>
      <p:bold r:id="rId30"/>
      <p:italic r:id="rId31"/>
      <p:boldItalic r:id="rId32"/>
    </p:embeddedFont>
    <p:embeddedFont>
      <p:font typeface="Noto Sans" panose="020B0502040504020204" pitchFamily="34" charset="0"/>
      <p:regular r:id="rId33"/>
      <p:bold r:id="rId34"/>
      <p:italic r:id="rId35"/>
      <p:boldItalic r:id="rId36"/>
    </p:embeddedFont>
    <p:embeddedFont>
      <p:font typeface="Noto Sans 1" panose="020B0502040504020204" pitchFamily="34" charset="0"/>
      <p:regular r:id="rId37"/>
      <p:bold r:id="rId38"/>
      <p:italic r:id="rId39"/>
      <p:boldItalic r:id="rId40"/>
    </p:embeddedFont>
    <p:embeddedFont>
      <p:font typeface="Raleway" pitchFamily="2" charset="77"/>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60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94694" autoAdjust="0"/>
  </p:normalViewPr>
  <p:slideViewPr>
    <p:cSldViewPr>
      <p:cViewPr varScale="1">
        <p:scale>
          <a:sx n="80" d="100"/>
          <a:sy n="80" d="100"/>
        </p:scale>
        <p:origin x="776" y="2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4" Type="http://schemas.openxmlformats.org/officeDocument/2006/relationships/font" Target="fonts/font2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font" Target="fonts/font23.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viewProps" Target="viewProps.xml"/><Relationship Id="rId20" Type="http://schemas.openxmlformats.org/officeDocument/2006/relationships/notesMaster" Target="notesMasters/notesMaster1.xml"/><Relationship Id="rId41" Type="http://schemas.openxmlformats.org/officeDocument/2006/relationships/font" Target="fonts/font2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F0A18E-5903-5840-89DA-3B747620CD65}" type="datetimeFigureOut">
              <a:rPr lang="en-US" smtClean="0"/>
              <a:t>5/4/25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FE8BC6-B28C-3142-B1DD-15CF30FA1201}" type="slidenum">
              <a:rPr lang="en-US" smtClean="0"/>
              <a:t>‹Nº›</a:t>
            </a:fld>
            <a:endParaRPr lang="en-US"/>
          </a:p>
        </p:txBody>
      </p:sp>
    </p:spTree>
    <p:extLst>
      <p:ext uri="{BB962C8B-B14F-4D97-AF65-F5344CB8AC3E}">
        <p14:creationId xmlns:p14="http://schemas.microsoft.com/office/powerpoint/2010/main" val="2670000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FE8BC6-B28C-3142-B1DD-15CF30FA1201}" type="slidenum">
              <a:rPr lang="en-US" smtClean="0"/>
              <a:t>2</a:t>
            </a:fld>
            <a:endParaRPr lang="en-US"/>
          </a:p>
        </p:txBody>
      </p:sp>
    </p:spTree>
    <p:extLst>
      <p:ext uri="{BB962C8B-B14F-4D97-AF65-F5344CB8AC3E}">
        <p14:creationId xmlns:p14="http://schemas.microsoft.com/office/powerpoint/2010/main" val="4264515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FE8BC6-B28C-3142-B1DD-15CF30FA1201}" type="slidenum">
              <a:rPr lang="en-US" smtClean="0"/>
              <a:t>5</a:t>
            </a:fld>
            <a:endParaRPr lang="en-US"/>
          </a:p>
        </p:txBody>
      </p:sp>
    </p:spTree>
    <p:extLst>
      <p:ext uri="{BB962C8B-B14F-4D97-AF65-F5344CB8AC3E}">
        <p14:creationId xmlns:p14="http://schemas.microsoft.com/office/powerpoint/2010/main" val="3088280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FE8BC6-B28C-3142-B1DD-15CF30FA1201}" type="slidenum">
              <a:rPr lang="en-US" smtClean="0"/>
              <a:t>7</a:t>
            </a:fld>
            <a:endParaRPr lang="en-US"/>
          </a:p>
        </p:txBody>
      </p:sp>
    </p:spTree>
    <p:extLst>
      <p:ext uri="{BB962C8B-B14F-4D97-AF65-F5344CB8AC3E}">
        <p14:creationId xmlns:p14="http://schemas.microsoft.com/office/powerpoint/2010/main" val="3362977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FE8BC6-B28C-3142-B1DD-15CF30FA1201}" type="slidenum">
              <a:rPr lang="en-US" smtClean="0"/>
              <a:t>12</a:t>
            </a:fld>
            <a:endParaRPr lang="en-US"/>
          </a:p>
        </p:txBody>
      </p:sp>
    </p:spTree>
    <p:extLst>
      <p:ext uri="{BB962C8B-B14F-4D97-AF65-F5344CB8AC3E}">
        <p14:creationId xmlns:p14="http://schemas.microsoft.com/office/powerpoint/2010/main" val="3762128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FE8BC6-B28C-3142-B1DD-15CF30FA1201}" type="slidenum">
              <a:rPr lang="en-US" smtClean="0"/>
              <a:t>15</a:t>
            </a:fld>
            <a:endParaRPr lang="en-US"/>
          </a:p>
        </p:txBody>
      </p:sp>
    </p:spTree>
    <p:extLst>
      <p:ext uri="{BB962C8B-B14F-4D97-AF65-F5344CB8AC3E}">
        <p14:creationId xmlns:p14="http://schemas.microsoft.com/office/powerpoint/2010/main" val="4268861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5/4/25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37" b="-1037"/>
            </a:stretch>
          </a:blipFill>
        </p:spPr>
        <p:txBody>
          <a:bodyPr/>
          <a:lstStyle/>
          <a:p>
            <a:endParaRPr lang="en-US" dirty="0"/>
          </a:p>
        </p:txBody>
      </p:sp>
      <p:sp>
        <p:nvSpPr>
          <p:cNvPr id="3" name="Freeform 3"/>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dirty="0"/>
          </a:p>
        </p:txBody>
      </p:sp>
      <p:sp>
        <p:nvSpPr>
          <p:cNvPr id="4" name="TextBox 4"/>
          <p:cNvSpPr txBox="1"/>
          <p:nvPr/>
        </p:nvSpPr>
        <p:spPr>
          <a:xfrm>
            <a:off x="7350568" y="4217191"/>
            <a:ext cx="8535201" cy="3830472"/>
          </a:xfrm>
          <a:prstGeom prst="rect">
            <a:avLst/>
          </a:prstGeom>
        </p:spPr>
        <p:txBody>
          <a:bodyPr lIns="0" tIns="0" rIns="0" bIns="0" rtlCol="0" anchor="t">
            <a:spAutoFit/>
          </a:bodyPr>
          <a:lstStyle/>
          <a:p>
            <a:pPr>
              <a:lnSpc>
                <a:spcPts val="7794"/>
              </a:lnSpc>
            </a:pPr>
            <a:r>
              <a:rPr lang="en-US" sz="8119" b="1" dirty="0" err="1">
                <a:solidFill>
                  <a:srgbClr val="FFFFFF"/>
                </a:solidFill>
                <a:latin typeface="Noto Sans" panose="020B0502040504020204" pitchFamily="34" charset="0"/>
                <a:ea typeface="Noto Sans" panose="020B0502040504020204" pitchFamily="34" charset="0"/>
                <a:cs typeface="Noto Sans" panose="020B0502040504020204" pitchFamily="34" charset="0"/>
              </a:rPr>
              <a:t>Discipulado</a:t>
            </a:r>
            <a:r>
              <a:rPr lang="en-US" sz="8119" b="1" dirty="0">
                <a:solidFill>
                  <a:srgbClr val="FFFFFF"/>
                </a:solidFill>
                <a:latin typeface="Noto Sans" panose="020B0502040504020204" pitchFamily="34" charset="0"/>
                <a:ea typeface="Noto Sans" panose="020B0502040504020204" pitchFamily="34" charset="0"/>
                <a:cs typeface="Noto Sans" panose="020B0502040504020204" pitchFamily="34" charset="0"/>
              </a:rPr>
              <a:t>, GP Y </a:t>
            </a:r>
            <a:r>
              <a:rPr lang="en-US" sz="8119" b="1" dirty="0" err="1">
                <a:solidFill>
                  <a:srgbClr val="FFFFFF"/>
                </a:solidFill>
                <a:latin typeface="Noto Sans" panose="020B0502040504020204" pitchFamily="34" charset="0"/>
                <a:ea typeface="Noto Sans" panose="020B0502040504020204" pitchFamily="34" charset="0"/>
                <a:cs typeface="Noto Sans" panose="020B0502040504020204" pitchFamily="34" charset="0"/>
              </a:rPr>
              <a:t>Crecimiento</a:t>
            </a:r>
            <a:endParaRPr lang="en-US" sz="8119" b="1" dirty="0">
              <a:solidFill>
                <a:srgbClr val="FFFFFF"/>
              </a:solidFill>
              <a:latin typeface="Noto Sans" panose="020B0502040504020204" pitchFamily="34" charset="0"/>
              <a:ea typeface="Noto Sans" panose="020B0502040504020204" pitchFamily="34" charset="0"/>
              <a:cs typeface="Noto Sans" panose="020B0502040504020204" pitchFamily="34" charset="0"/>
            </a:endParaRPr>
          </a:p>
          <a:p>
            <a:pPr>
              <a:lnSpc>
                <a:spcPts val="7794"/>
              </a:lnSpc>
            </a:pPr>
            <a:endParaRPr lang="en-US" sz="8119" b="1" dirty="0">
              <a:solidFill>
                <a:srgbClr val="FFFFFF"/>
              </a:solidFill>
              <a:latin typeface="Noto Sans" panose="020B0502040504020204" pitchFamily="34" charset="0"/>
              <a:ea typeface="Noto Sans" panose="020B0502040504020204" pitchFamily="34" charset="0"/>
              <a:cs typeface="Noto Sans" panose="020B0502040504020204" pitchFamily="34" charset="0"/>
            </a:endParaRPr>
          </a:p>
          <a:p>
            <a:pPr>
              <a:lnSpc>
                <a:spcPts val="7794"/>
              </a:lnSpc>
            </a:pPr>
            <a:r>
              <a:rPr lang="en-US" sz="2400" b="1" dirty="0">
                <a:solidFill>
                  <a:srgbClr val="FFFFFF"/>
                </a:solidFill>
                <a:latin typeface="Noto Sans" panose="020B0502040504020204" pitchFamily="34" charset="0"/>
                <a:ea typeface="Noto Sans" panose="020B0502040504020204" pitchFamily="34" charset="0"/>
                <a:cs typeface="Noto Sans" panose="020B0502040504020204" pitchFamily="34" charset="0"/>
              </a:rPr>
              <a:t>GERSON SANCHEZ</a:t>
            </a:r>
          </a:p>
        </p:txBody>
      </p:sp>
      <p:sp>
        <p:nvSpPr>
          <p:cNvPr id="5" name="TextBox 5"/>
          <p:cNvSpPr txBox="1"/>
          <p:nvPr/>
        </p:nvSpPr>
        <p:spPr>
          <a:xfrm>
            <a:off x="2402231" y="3759991"/>
            <a:ext cx="4243747" cy="2490794"/>
          </a:xfrm>
          <a:prstGeom prst="rect">
            <a:avLst/>
          </a:prstGeom>
        </p:spPr>
        <p:txBody>
          <a:bodyPr lIns="0" tIns="0" rIns="0" bIns="0" rtlCol="0" anchor="t">
            <a:spAutoFit/>
          </a:bodyPr>
          <a:lstStyle/>
          <a:p>
            <a:pPr algn="ctr">
              <a:lnSpc>
                <a:spcPts val="20445"/>
              </a:lnSpc>
            </a:pPr>
            <a:r>
              <a:rPr lang="en-US" sz="14604" b="1">
                <a:solidFill>
                  <a:srgbClr val="D86018"/>
                </a:solidFill>
                <a:latin typeface="Noto Sans" panose="020B0502040504020204" pitchFamily="34" charset="0"/>
                <a:ea typeface="Noto Sans" panose="020B0502040504020204" pitchFamily="34" charset="0"/>
                <a:cs typeface="Noto Sans" panose="020B0502040504020204" pitchFamily="34" charset="0"/>
              </a:rPr>
              <a:t>2025</a:t>
            </a:r>
          </a:p>
        </p:txBody>
      </p:sp>
      <p:sp>
        <p:nvSpPr>
          <p:cNvPr id="6" name="AutoShape 6"/>
          <p:cNvSpPr/>
          <p:nvPr/>
        </p:nvSpPr>
        <p:spPr>
          <a:xfrm>
            <a:off x="6999044" y="4271003"/>
            <a:ext cx="0" cy="1764020"/>
          </a:xfrm>
          <a:prstGeom prst="line">
            <a:avLst/>
          </a:prstGeom>
          <a:ln w="66675" cap="flat">
            <a:solidFill>
              <a:srgbClr val="FFFFFF"/>
            </a:solidFill>
            <a:prstDash val="solid"/>
            <a:headEnd type="none" w="sm" len="sm"/>
            <a:tailEnd type="none" w="sm" len="sm"/>
          </a:ln>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07958" y="301817"/>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FFFFF"/>
            </a:solidFill>
          </p:spPr>
          <p:txBody>
            <a:bodyPr/>
            <a:lstStyle/>
            <a:p>
              <a:pPr marL="285750" indent="-285750">
                <a:buFont typeface="Arial" panose="020B0604020202020204" pitchFamily="34" charset="0"/>
                <a:buChar char="•"/>
              </a:pPr>
              <a:endParaRPr lang="en-US"/>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3360"/>
                </a:lnSpc>
              </a:pPr>
              <a:endParaRPr/>
            </a:p>
          </p:txBody>
        </p:sp>
      </p:grpSp>
      <p:sp>
        <p:nvSpPr>
          <p:cNvPr id="6" name="Freeform 6"/>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2"/>
            <a:stretch>
              <a:fillRect/>
            </a:stretch>
          </a:blipFill>
        </p:spPr>
        <p:txBody>
          <a:bodyPr/>
          <a:lstStyle/>
          <a:p>
            <a:endParaRPr lang="en-US"/>
          </a:p>
        </p:txBody>
      </p:sp>
      <p:sp>
        <p:nvSpPr>
          <p:cNvPr id="7" name="AutoShape 7"/>
          <p:cNvSpPr/>
          <p:nvPr/>
        </p:nvSpPr>
        <p:spPr>
          <a:xfrm>
            <a:off x="2819400" y="800100"/>
            <a:ext cx="0" cy="1764020"/>
          </a:xfrm>
          <a:prstGeom prst="line">
            <a:avLst/>
          </a:prstGeom>
          <a:ln w="66675" cap="flat">
            <a:solidFill>
              <a:srgbClr val="D86018"/>
            </a:solidFill>
            <a:prstDash val="solid"/>
            <a:headEnd type="none" w="sm" len="sm"/>
            <a:tailEnd type="none" w="sm" len="sm"/>
          </a:ln>
        </p:spPr>
        <p:txBody>
          <a:bodyPr/>
          <a:lstStyle/>
          <a:p>
            <a:endParaRPr lang="en-US"/>
          </a:p>
        </p:txBody>
      </p:sp>
      <p:sp>
        <p:nvSpPr>
          <p:cNvPr id="8" name="Freeform 8"/>
          <p:cNvSpPr/>
          <p:nvPr/>
        </p:nvSpPr>
        <p:spPr>
          <a:xfrm>
            <a:off x="15606234" y="8788812"/>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3077317" y="772950"/>
            <a:ext cx="13258798" cy="909160"/>
          </a:xfrm>
          <a:prstGeom prst="rect">
            <a:avLst/>
          </a:prstGeom>
        </p:spPr>
        <p:txBody>
          <a:bodyPr wrap="square" lIns="0" tIns="0" rIns="0" bIns="0" rtlCol="0" anchor="t">
            <a:spAutoFit/>
          </a:bodyPr>
          <a:lstStyle/>
          <a:p>
            <a:pPr>
              <a:lnSpc>
                <a:spcPts val="7794"/>
              </a:lnSpc>
            </a:pPr>
            <a:r>
              <a:rPr lang="en-US" sz="4800" b="1" dirty="0">
                <a:solidFill>
                  <a:srgbClr val="D86018"/>
                </a:solidFill>
                <a:latin typeface="Noto Sans" panose="020B0502040504020204" pitchFamily="34" charset="0"/>
                <a:ea typeface="Noto Sans" panose="020B0502040504020204" pitchFamily="34" charset="0"/>
                <a:cs typeface="Noto Sans" panose="020B0502040504020204" pitchFamily="34" charset="0"/>
              </a:rPr>
              <a:t>2. Es el medio </a:t>
            </a:r>
            <a:r>
              <a:rPr lang="en-US" sz="4800" b="1" dirty="0" err="1">
                <a:solidFill>
                  <a:srgbClr val="D86018"/>
                </a:solidFill>
                <a:latin typeface="Noto Sans" panose="020B0502040504020204" pitchFamily="34" charset="0"/>
                <a:ea typeface="Noto Sans" panose="020B0502040504020204" pitchFamily="34" charset="0"/>
                <a:cs typeface="Noto Sans" panose="020B0502040504020204" pitchFamily="34" charset="0"/>
              </a:rPr>
              <a:t>más</a:t>
            </a:r>
            <a:r>
              <a:rPr lang="en-US" sz="4800" b="1" dirty="0">
                <a:solidFill>
                  <a:srgbClr val="D86018"/>
                </a:solidFill>
                <a:latin typeface="Noto Sans" panose="020B0502040504020204" pitchFamily="34" charset="0"/>
                <a:ea typeface="Noto Sans" panose="020B0502040504020204" pitchFamily="34" charset="0"/>
                <a:cs typeface="Noto Sans" panose="020B0502040504020204" pitchFamily="34" charset="0"/>
              </a:rPr>
              <a:t> </a:t>
            </a:r>
            <a:r>
              <a:rPr lang="en-US" sz="4800" b="1" dirty="0" err="1">
                <a:solidFill>
                  <a:srgbClr val="D86018"/>
                </a:solidFill>
                <a:latin typeface="Noto Sans" panose="020B0502040504020204" pitchFamily="34" charset="0"/>
                <a:ea typeface="Noto Sans" panose="020B0502040504020204" pitchFamily="34" charset="0"/>
                <a:cs typeface="Noto Sans" panose="020B0502040504020204" pitchFamily="34" charset="0"/>
              </a:rPr>
              <a:t>eficaz</a:t>
            </a:r>
            <a:r>
              <a:rPr lang="en-US" sz="4800" b="1" dirty="0">
                <a:solidFill>
                  <a:srgbClr val="D86018"/>
                </a:solidFill>
                <a:latin typeface="Noto Sans" panose="020B0502040504020204" pitchFamily="34" charset="0"/>
                <a:ea typeface="Noto Sans" panose="020B0502040504020204" pitchFamily="34" charset="0"/>
                <a:cs typeface="Noto Sans" panose="020B0502040504020204" pitchFamily="34" charset="0"/>
              </a:rPr>
              <a:t> de </a:t>
            </a:r>
            <a:r>
              <a:rPr lang="en-US" sz="4800" b="1" dirty="0" err="1">
                <a:solidFill>
                  <a:srgbClr val="D86018"/>
                </a:solidFill>
                <a:latin typeface="Noto Sans" panose="020B0502040504020204" pitchFamily="34" charset="0"/>
                <a:ea typeface="Noto Sans" panose="020B0502040504020204" pitchFamily="34" charset="0"/>
                <a:cs typeface="Noto Sans" panose="020B0502040504020204" pitchFamily="34" charset="0"/>
              </a:rPr>
              <a:t>evangelización</a:t>
            </a:r>
            <a:endParaRPr lang="en-US" sz="4800" b="1" dirty="0">
              <a:solidFill>
                <a:srgbClr val="D86018"/>
              </a:solidFill>
              <a:latin typeface="Noto Sans" panose="020B0502040504020204" pitchFamily="34" charset="0"/>
              <a:ea typeface="Noto Sans" panose="020B0502040504020204" pitchFamily="34" charset="0"/>
              <a:cs typeface="Noto Sans" panose="020B0502040504020204" pitchFamily="34" charset="0"/>
            </a:endParaRPr>
          </a:p>
        </p:txBody>
      </p:sp>
      <p:sp>
        <p:nvSpPr>
          <p:cNvPr id="11" name="CuadroTexto 10">
            <a:extLst>
              <a:ext uri="{FF2B5EF4-FFF2-40B4-BE49-F238E27FC236}">
                <a16:creationId xmlns:a16="http://schemas.microsoft.com/office/drawing/2014/main" id="{F5E6C28C-2046-F5A7-51E0-2DEBDA1563AD}"/>
              </a:ext>
            </a:extLst>
          </p:cNvPr>
          <p:cNvSpPr txBox="1"/>
          <p:nvPr/>
        </p:nvSpPr>
        <p:spPr>
          <a:xfrm>
            <a:off x="2819400" y="2446268"/>
            <a:ext cx="13944589" cy="7540526"/>
          </a:xfrm>
          <a:prstGeom prst="rect">
            <a:avLst/>
          </a:prstGeom>
          <a:noFill/>
        </p:spPr>
        <p:txBody>
          <a:bodyPr wrap="square">
            <a:spAutoFit/>
          </a:bodyPr>
          <a:lstStyle/>
          <a:p>
            <a:pPr marL="285750" indent="-285750">
              <a:buFont typeface="Arial" panose="020B0604020202020204" pitchFamily="34" charset="0"/>
              <a:buChar char="•"/>
            </a:pPr>
            <a:r>
              <a:rPr lang="es-US" sz="4400" b="0" i="0" u="none" strike="noStrike">
                <a:solidFill>
                  <a:schemeClr val="accent6">
                    <a:lumMod val="75000"/>
                  </a:schemeClr>
                </a:solidFill>
                <a:effectLst/>
                <a:latin typeface="Lora" pitchFamily="2" charset="77"/>
              </a:rPr>
              <a:t>Las nuevas iglesias son el medio más eficaz para llegar a las personas espiritualmente desconectadas. </a:t>
            </a:r>
          </a:p>
          <a:p>
            <a:pPr marL="285750" indent="-285750">
              <a:buFont typeface="Arial" panose="020B0604020202020204" pitchFamily="34" charset="0"/>
              <a:buChar char="•"/>
            </a:pPr>
            <a:r>
              <a:rPr lang="es-US" sz="4400">
                <a:solidFill>
                  <a:schemeClr val="accent6">
                    <a:lumMod val="75000"/>
                  </a:schemeClr>
                </a:solidFill>
                <a:latin typeface="Lora" pitchFamily="2" charset="77"/>
              </a:rPr>
              <a:t>S</a:t>
            </a:r>
            <a:r>
              <a:rPr lang="es-US" sz="4400" b="0" i="0" u="none" strike="noStrike">
                <a:solidFill>
                  <a:schemeClr val="accent6">
                    <a:lumMod val="75000"/>
                  </a:schemeClr>
                </a:solidFill>
                <a:effectLst/>
                <a:latin typeface="Lora" pitchFamily="2" charset="77"/>
              </a:rPr>
              <a:t>on significativamente más propensas a atraer a los no cristianos que las iglesias establecidas.</a:t>
            </a:r>
          </a:p>
          <a:p>
            <a:pPr marL="285750" indent="-285750">
              <a:buFont typeface="Arial" panose="020B0604020202020204" pitchFamily="34" charset="0"/>
              <a:buChar char="•"/>
            </a:pPr>
            <a:r>
              <a:rPr lang="es-US" sz="4400">
                <a:solidFill>
                  <a:schemeClr val="accent6">
                    <a:lumMod val="75000"/>
                  </a:schemeClr>
                </a:solidFill>
                <a:latin typeface="Lora" pitchFamily="2" charset="77"/>
              </a:rPr>
              <a:t>B</a:t>
            </a:r>
            <a:r>
              <a:rPr lang="es-US" sz="4400" b="0" i="0" u="none" strike="noStrike">
                <a:solidFill>
                  <a:schemeClr val="accent6">
                    <a:lumMod val="75000"/>
                  </a:schemeClr>
                </a:solidFill>
                <a:effectLst/>
                <a:latin typeface="Lora" pitchFamily="2" charset="77"/>
              </a:rPr>
              <a:t>autizan a más nuevos creyentes y crean más nuevos discípulos que las iglesias ya existentes.</a:t>
            </a:r>
          </a:p>
          <a:p>
            <a:pPr marL="285750" indent="-285750">
              <a:buFont typeface="Arial" panose="020B0604020202020204" pitchFamily="34" charset="0"/>
              <a:buChar char="•"/>
            </a:pPr>
            <a:r>
              <a:rPr lang="es-US" sz="4400" b="0" i="0" u="none" strike="noStrike">
                <a:solidFill>
                  <a:schemeClr val="accent6">
                    <a:lumMod val="75000"/>
                  </a:schemeClr>
                </a:solidFill>
                <a:effectLst/>
                <a:latin typeface="Lora" pitchFamily="2" charset="77"/>
              </a:rPr>
              <a:t>El hecho de ser nuevas permite que las iglesias sean ágiles y adaptables</a:t>
            </a:r>
          </a:p>
          <a:p>
            <a:pPr marL="285750" indent="-285750">
              <a:buFont typeface="Arial" panose="020B0604020202020204" pitchFamily="34" charset="0"/>
              <a:buChar char="•"/>
            </a:pPr>
            <a:r>
              <a:rPr lang="es-US" sz="4400" b="0" i="0" u="none" strike="noStrike">
                <a:solidFill>
                  <a:schemeClr val="accent6">
                    <a:lumMod val="75000"/>
                  </a:schemeClr>
                </a:solidFill>
                <a:effectLst/>
                <a:latin typeface="Lora" pitchFamily="2" charset="77"/>
              </a:rPr>
              <a:t>las nuevas iglesias suelen ser más rentables que otras.</a:t>
            </a:r>
            <a:endParaRPr lang="es-US" sz="3600">
              <a:solidFill>
                <a:schemeClr val="accent6">
                  <a:lumMod val="75000"/>
                </a:schemeClr>
              </a:solidFill>
            </a:endParaRPr>
          </a:p>
        </p:txBody>
      </p:sp>
    </p:spTree>
    <p:extLst>
      <p:ext uri="{BB962C8B-B14F-4D97-AF65-F5344CB8AC3E}">
        <p14:creationId xmlns:p14="http://schemas.microsoft.com/office/powerpoint/2010/main" val="2480948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 y="-40013"/>
            <a:ext cx="18592802" cy="10431661"/>
            <a:chOff x="-80277" y="-38100"/>
            <a:chExt cx="4896870" cy="2747433"/>
          </a:xfrm>
        </p:grpSpPr>
        <p:sp>
          <p:nvSpPr>
            <p:cNvPr id="4" name="Freeform 4"/>
            <p:cNvSpPr/>
            <p:nvPr/>
          </p:nvSpPr>
          <p:spPr>
            <a:xfrm>
              <a:off x="-80277" y="-3810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FFFFF"/>
            </a:solidFill>
          </p:spPr>
          <p:txBody>
            <a:bodyPr/>
            <a:lstStyle/>
            <a:p>
              <a:endParaRPr lang="en-US"/>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3360"/>
                </a:lnSpc>
              </a:pPr>
              <a:endParaRPr/>
            </a:p>
          </p:txBody>
        </p:sp>
      </p:grpSp>
      <p:sp>
        <p:nvSpPr>
          <p:cNvPr id="6" name="Freeform 6"/>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2"/>
            <a:stretch>
              <a:fillRect/>
            </a:stretch>
          </a:blipFill>
        </p:spPr>
        <p:txBody>
          <a:bodyPr/>
          <a:lstStyle/>
          <a:p>
            <a:endParaRPr lang="en-US"/>
          </a:p>
        </p:txBody>
      </p:sp>
      <p:sp>
        <p:nvSpPr>
          <p:cNvPr id="7" name="AutoShape 7"/>
          <p:cNvSpPr/>
          <p:nvPr/>
        </p:nvSpPr>
        <p:spPr>
          <a:xfrm>
            <a:off x="4725382" y="2284950"/>
            <a:ext cx="0" cy="1764020"/>
          </a:xfrm>
          <a:prstGeom prst="line">
            <a:avLst/>
          </a:prstGeom>
          <a:ln w="66675" cap="flat">
            <a:solidFill>
              <a:srgbClr val="D86018"/>
            </a:solidFill>
            <a:prstDash val="solid"/>
            <a:headEnd type="none" w="sm" len="sm"/>
            <a:tailEnd type="none" w="sm" len="sm"/>
          </a:ln>
        </p:spPr>
        <p:txBody>
          <a:bodyPr/>
          <a:lstStyle/>
          <a:p>
            <a:endParaRPr lang="en-US"/>
          </a:p>
        </p:txBody>
      </p:sp>
      <p:sp>
        <p:nvSpPr>
          <p:cNvPr id="8" name="Freeform 8"/>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4996502" y="2240650"/>
            <a:ext cx="8599454" cy="928972"/>
          </a:xfrm>
          <a:prstGeom prst="rect">
            <a:avLst/>
          </a:prstGeom>
        </p:spPr>
        <p:txBody>
          <a:bodyPr lIns="0" tIns="0" rIns="0" bIns="0" rtlCol="0" anchor="t">
            <a:spAutoFit/>
          </a:bodyPr>
          <a:lstStyle/>
          <a:p>
            <a:pPr>
              <a:lnSpc>
                <a:spcPts val="7794"/>
              </a:lnSpc>
            </a:pPr>
            <a:r>
              <a:rPr lang="en-US" sz="4800" b="1">
                <a:solidFill>
                  <a:srgbClr val="D86018"/>
                </a:solidFill>
                <a:latin typeface="Noto Sans" panose="020B0502040504020204" pitchFamily="34" charset="0"/>
                <a:ea typeface="Noto Sans" panose="020B0502040504020204" pitchFamily="34" charset="0"/>
                <a:cs typeface="Noto Sans" panose="020B0502040504020204" pitchFamily="34" charset="0"/>
              </a:rPr>
              <a:t>3. RENUEVA LA IGLESIA</a:t>
            </a:r>
          </a:p>
        </p:txBody>
      </p:sp>
      <p:sp>
        <p:nvSpPr>
          <p:cNvPr id="11" name="CuadroTexto 10">
            <a:extLst>
              <a:ext uri="{FF2B5EF4-FFF2-40B4-BE49-F238E27FC236}">
                <a16:creationId xmlns:a16="http://schemas.microsoft.com/office/drawing/2014/main" id="{1BC2EC50-5A26-A11A-6076-EC953F41DBDE}"/>
              </a:ext>
            </a:extLst>
          </p:cNvPr>
          <p:cNvSpPr txBox="1"/>
          <p:nvPr/>
        </p:nvSpPr>
        <p:spPr>
          <a:xfrm>
            <a:off x="4642338" y="4341113"/>
            <a:ext cx="9601200" cy="4401205"/>
          </a:xfrm>
          <a:prstGeom prst="rect">
            <a:avLst/>
          </a:prstGeom>
          <a:noFill/>
        </p:spPr>
        <p:txBody>
          <a:bodyPr wrap="square">
            <a:spAutoFit/>
          </a:bodyPr>
          <a:lstStyle/>
          <a:p>
            <a:r>
              <a:rPr lang="es-US" sz="4000" b="0" i="0" u="none" strike="noStrike" dirty="0">
                <a:solidFill>
                  <a:schemeClr val="accent6">
                    <a:lumMod val="75000"/>
                  </a:schemeClr>
                </a:solidFill>
                <a:effectLst/>
                <a:latin typeface="Lora" pitchFamily="2" charset="77"/>
              </a:rPr>
              <a:t>Las plantaciones de iglesias despiertan  a las personas que aún necesitan una relación con Dios. Involucrarse con una iglesia plantada puede llevar a las iglesias existentes a reexaminar la eficacia de su propio ministerio y a realizar los cambios apropiados.</a:t>
            </a:r>
            <a:endParaRPr lang="es-US" sz="4000" dirty="0">
              <a:solidFill>
                <a:schemeClr val="accent6">
                  <a:lumMod val="75000"/>
                </a:schemeClr>
              </a:solidFill>
            </a:endParaRPr>
          </a:p>
        </p:txBody>
      </p:sp>
    </p:spTree>
    <p:extLst>
      <p:ext uri="{BB962C8B-B14F-4D97-AF65-F5344CB8AC3E}">
        <p14:creationId xmlns:p14="http://schemas.microsoft.com/office/powerpoint/2010/main" val="948221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074" b="-1074"/>
            </a:stretch>
          </a:blipFill>
        </p:spPr>
        <p:txBody>
          <a:bodyPr/>
          <a:lstStyle/>
          <a:p>
            <a:endParaRPr lang="en-US"/>
          </a:p>
        </p:txBody>
      </p:sp>
      <p:sp>
        <p:nvSpPr>
          <p:cNvPr id="3" name="Freeform 3"/>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705429" y="3752061"/>
            <a:ext cx="14877142" cy="2090380"/>
          </a:xfrm>
          <a:prstGeom prst="rect">
            <a:avLst/>
          </a:prstGeom>
        </p:spPr>
        <p:txBody>
          <a:bodyPr wrap="square" lIns="0" tIns="0" rIns="0" bIns="0" rtlCol="0" anchor="t">
            <a:spAutoFit/>
          </a:bodyPr>
          <a:lstStyle/>
          <a:p>
            <a:pPr algn="ctr">
              <a:lnSpc>
                <a:spcPts val="5394"/>
              </a:lnSpc>
            </a:pPr>
            <a:r>
              <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rPr>
              <a:t>SE ESTIMA QUE EN EL AÑO 2020 CERRARON MAS DE 3700 IGLESIAS POR CAUSA DE LA PANDEMIA</a:t>
            </a:r>
          </a:p>
        </p:txBody>
      </p:sp>
    </p:spTree>
    <p:extLst>
      <p:ext uri="{BB962C8B-B14F-4D97-AF65-F5344CB8AC3E}">
        <p14:creationId xmlns:p14="http://schemas.microsoft.com/office/powerpoint/2010/main" val="1806702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0480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FFFFF"/>
            </a:solidFill>
          </p:spPr>
          <p:txBody>
            <a:bodyPr/>
            <a:lstStyle/>
            <a:p>
              <a:endParaRPr lang="en-US"/>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3360"/>
                </a:lnSpc>
              </a:pPr>
              <a:endParaRPr/>
            </a:p>
          </p:txBody>
        </p:sp>
      </p:grpSp>
      <p:sp>
        <p:nvSpPr>
          <p:cNvPr id="6" name="Freeform 6"/>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2"/>
            <a:stretch>
              <a:fillRect/>
            </a:stretch>
          </a:blipFill>
        </p:spPr>
        <p:txBody>
          <a:bodyPr/>
          <a:lstStyle/>
          <a:p>
            <a:endParaRPr lang="en-US"/>
          </a:p>
        </p:txBody>
      </p:sp>
      <p:sp>
        <p:nvSpPr>
          <p:cNvPr id="7" name="AutoShape 7"/>
          <p:cNvSpPr/>
          <p:nvPr/>
        </p:nvSpPr>
        <p:spPr>
          <a:xfrm>
            <a:off x="4725382" y="2284950"/>
            <a:ext cx="0" cy="1764020"/>
          </a:xfrm>
          <a:prstGeom prst="line">
            <a:avLst/>
          </a:prstGeom>
          <a:ln w="66675" cap="flat">
            <a:solidFill>
              <a:srgbClr val="D86018"/>
            </a:solidFill>
            <a:prstDash val="solid"/>
            <a:headEnd type="none" w="sm" len="sm"/>
            <a:tailEnd type="none" w="sm" len="sm"/>
          </a:ln>
        </p:spPr>
        <p:txBody>
          <a:bodyPr/>
          <a:lstStyle/>
          <a:p>
            <a:endParaRPr lang="en-US"/>
          </a:p>
        </p:txBody>
      </p:sp>
      <p:sp>
        <p:nvSpPr>
          <p:cNvPr id="8" name="Freeform 8"/>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4996501" y="2240650"/>
            <a:ext cx="11843697" cy="4019818"/>
          </a:xfrm>
          <a:prstGeom prst="rect">
            <a:avLst/>
          </a:prstGeom>
        </p:spPr>
        <p:txBody>
          <a:bodyPr wrap="square" lIns="0" tIns="0" rIns="0" bIns="0" rtlCol="0" anchor="t">
            <a:spAutoFit/>
          </a:bodyPr>
          <a:lstStyle/>
          <a:p>
            <a:pPr>
              <a:lnSpc>
                <a:spcPts val="7794"/>
              </a:lnSpc>
            </a:pPr>
            <a:r>
              <a:rPr lang="en-US" sz="8119" b="1" dirty="0">
                <a:solidFill>
                  <a:srgbClr val="D86018"/>
                </a:solidFill>
                <a:latin typeface="Noto Sans" panose="020B0502040504020204" pitchFamily="34" charset="0"/>
                <a:ea typeface="Noto Sans" panose="020B0502040504020204" pitchFamily="34" charset="0"/>
                <a:cs typeface="Noto Sans" panose="020B0502040504020204" pitchFamily="34" charset="0"/>
              </a:rPr>
              <a:t>PLANTADORES DE IGLESIAS CON EXITO</a:t>
            </a:r>
          </a:p>
          <a:p>
            <a:pPr>
              <a:lnSpc>
                <a:spcPts val="7794"/>
              </a:lnSpc>
            </a:pPr>
            <a:endParaRPr lang="en-US" sz="8119" b="1" dirty="0">
              <a:solidFill>
                <a:srgbClr val="D86018"/>
              </a:solidFill>
              <a:latin typeface="Noto Sans" panose="020B0502040504020204" pitchFamily="34" charset="0"/>
              <a:ea typeface="Noto Sans" panose="020B0502040504020204" pitchFamily="34" charset="0"/>
              <a:cs typeface="Noto Sans" panose="020B0502040504020204" pitchFamily="34" charset="0"/>
            </a:endParaRPr>
          </a:p>
          <a:p>
            <a:pPr>
              <a:lnSpc>
                <a:spcPts val="7794"/>
              </a:lnSpc>
            </a:pPr>
            <a:endParaRPr lang="en-US" sz="8119" b="1" dirty="0">
              <a:solidFill>
                <a:srgbClr val="D86018"/>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941342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0480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FFFFF"/>
            </a:solidFill>
          </p:spPr>
          <p:txBody>
            <a:bodyPr/>
            <a:lstStyle/>
            <a:p>
              <a:endParaRPr lang="en-US"/>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3360"/>
                </a:lnSpc>
              </a:pPr>
              <a:endParaRPr/>
            </a:p>
          </p:txBody>
        </p:sp>
      </p:grpSp>
      <p:sp>
        <p:nvSpPr>
          <p:cNvPr id="6" name="Freeform 6"/>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2"/>
            <a:stretch>
              <a:fillRect/>
            </a:stretch>
          </a:blipFill>
        </p:spPr>
        <p:txBody>
          <a:bodyPr/>
          <a:lstStyle/>
          <a:p>
            <a:endParaRPr lang="en-US"/>
          </a:p>
        </p:txBody>
      </p:sp>
      <p:sp>
        <p:nvSpPr>
          <p:cNvPr id="8" name="Freeform 8"/>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4996502" y="2240650"/>
            <a:ext cx="8599454" cy="1018997"/>
          </a:xfrm>
          <a:prstGeom prst="rect">
            <a:avLst/>
          </a:prstGeom>
        </p:spPr>
        <p:txBody>
          <a:bodyPr lIns="0" tIns="0" rIns="0" bIns="0" rtlCol="0" anchor="t">
            <a:spAutoFit/>
          </a:bodyPr>
          <a:lstStyle/>
          <a:p>
            <a:pPr>
              <a:lnSpc>
                <a:spcPts val="7794"/>
              </a:lnSpc>
            </a:pPr>
            <a:endParaRPr lang="en-US" sz="8119" b="1">
              <a:solidFill>
                <a:srgbClr val="D86018"/>
              </a:solidFill>
              <a:latin typeface="Noto Sans" panose="020B0502040504020204" pitchFamily="34" charset="0"/>
              <a:ea typeface="Noto Sans" panose="020B0502040504020204" pitchFamily="34" charset="0"/>
              <a:cs typeface="Noto Sans" panose="020B0502040504020204" pitchFamily="34" charset="0"/>
            </a:endParaRPr>
          </a:p>
        </p:txBody>
      </p:sp>
      <p:sp>
        <p:nvSpPr>
          <p:cNvPr id="10" name="TextBox 10"/>
          <p:cNvSpPr txBox="1"/>
          <p:nvPr/>
        </p:nvSpPr>
        <p:spPr>
          <a:xfrm>
            <a:off x="1600200" y="2214625"/>
            <a:ext cx="16383000" cy="7371120"/>
          </a:xfrm>
          <a:prstGeom prst="rect">
            <a:avLst/>
          </a:prstGeom>
        </p:spPr>
        <p:txBody>
          <a:bodyPr wrap="square" lIns="0" tIns="0" rIns="0" bIns="0" rtlCol="0" anchor="t">
            <a:spAutoFit/>
          </a:bodyPr>
          <a:lstStyle/>
          <a:p>
            <a:pPr marL="742950" indent="-742950">
              <a:lnSpc>
                <a:spcPts val="5831"/>
              </a:lnSpc>
              <a:buAutoNum type="arabicPeriod"/>
            </a:pPr>
            <a:r>
              <a:rPr lang="en-US" sz="3599">
                <a:solidFill>
                  <a:srgbClr val="D86018"/>
                </a:solidFill>
                <a:latin typeface="Noto Sans 1"/>
              </a:rPr>
              <a:t>TIENE UNA VISION CLARA</a:t>
            </a:r>
          </a:p>
          <a:p>
            <a:pPr marL="742950" indent="-742950">
              <a:lnSpc>
                <a:spcPts val="5831"/>
              </a:lnSpc>
              <a:buAutoNum type="arabicPeriod"/>
            </a:pPr>
            <a:r>
              <a:rPr lang="en-US" sz="3599">
                <a:solidFill>
                  <a:srgbClr val="D86018"/>
                </a:solidFill>
                <a:latin typeface="Noto Sans 1"/>
              </a:rPr>
              <a:t>FORMA SU EQUIPO (</a:t>
            </a:r>
            <a:r>
              <a:rPr lang="en-US" sz="2000">
                <a:solidFill>
                  <a:srgbClr val="D86018"/>
                </a:solidFill>
                <a:latin typeface="Noto Sans 1"/>
              </a:rPr>
              <a:t>EL QUE PIENSA QUE LIDERA PERO NO TIENE SEGUIDORES SOLO ESTA DANDO UN PASEO </a:t>
            </a:r>
            <a:r>
              <a:rPr lang="en-US" sz="3599">
                <a:solidFill>
                  <a:srgbClr val="D86018"/>
                </a:solidFill>
                <a:latin typeface="Noto Sans 1"/>
              </a:rPr>
              <a:t>)</a:t>
            </a:r>
          </a:p>
          <a:p>
            <a:pPr marL="742950" indent="-742950">
              <a:lnSpc>
                <a:spcPts val="5831"/>
              </a:lnSpc>
              <a:buAutoNum type="arabicPeriod"/>
            </a:pPr>
            <a:r>
              <a:rPr lang="en-US" sz="3599">
                <a:solidFill>
                  <a:srgbClr val="D86018"/>
                </a:solidFill>
                <a:latin typeface="Noto Sans 1"/>
              </a:rPr>
              <a:t>ES INTENCIONAL CON LA ORACION. (PERSONAL Y EQUIPO)</a:t>
            </a:r>
          </a:p>
          <a:p>
            <a:pPr marL="742950" indent="-742950">
              <a:lnSpc>
                <a:spcPts val="5831"/>
              </a:lnSpc>
              <a:buAutoNum type="arabicPeriod"/>
            </a:pPr>
            <a:r>
              <a:rPr lang="en-US" sz="3599">
                <a:solidFill>
                  <a:srgbClr val="D86018"/>
                </a:solidFill>
                <a:latin typeface="Noto Sans 1"/>
              </a:rPr>
              <a:t>CREA UNA ESTRUCTURA SEMANAL Y MENSUAL CLARA (CALENDARIO)</a:t>
            </a:r>
          </a:p>
          <a:p>
            <a:pPr marL="742950" indent="-742950">
              <a:lnSpc>
                <a:spcPts val="5831"/>
              </a:lnSpc>
              <a:buAutoNum type="arabicPeriod"/>
            </a:pPr>
            <a:r>
              <a:rPr lang="en-US" sz="3599">
                <a:solidFill>
                  <a:srgbClr val="D86018"/>
                </a:solidFill>
                <a:latin typeface="Noto Sans 1"/>
              </a:rPr>
              <a:t>ESTRUCTURA SU TRABAJO Y CAPACITA</a:t>
            </a:r>
          </a:p>
          <a:p>
            <a:pPr marL="742950" indent="-742950">
              <a:lnSpc>
                <a:spcPts val="5831"/>
              </a:lnSpc>
              <a:buAutoNum type="arabicPeriod"/>
            </a:pPr>
            <a:r>
              <a:rPr lang="en-US" sz="3599">
                <a:solidFill>
                  <a:srgbClr val="D86018"/>
                </a:solidFill>
                <a:latin typeface="Noto Sans 1"/>
              </a:rPr>
              <a:t>ES INTENCIONAL (RELACIONES PARA INVITAR AL PLANTIO)</a:t>
            </a:r>
          </a:p>
          <a:p>
            <a:pPr marL="742950" indent="-742950">
              <a:lnSpc>
                <a:spcPts val="5831"/>
              </a:lnSpc>
              <a:buAutoNum type="arabicPeriod"/>
            </a:pPr>
            <a:r>
              <a:rPr lang="en-US" sz="3599">
                <a:solidFill>
                  <a:srgbClr val="D86018"/>
                </a:solidFill>
                <a:latin typeface="Noto Sans 1"/>
              </a:rPr>
              <a:t>TIENE UNA ESTRATEGIA CLARA</a:t>
            </a:r>
          </a:p>
          <a:p>
            <a:pPr marL="742950" indent="-742950">
              <a:lnSpc>
                <a:spcPts val="5831"/>
              </a:lnSpc>
              <a:buAutoNum type="arabicPeriod"/>
            </a:pPr>
            <a:endParaRPr lang="en-US" sz="3599">
              <a:solidFill>
                <a:srgbClr val="D86018"/>
              </a:solidFill>
              <a:latin typeface="Noto Sans 1"/>
            </a:endParaRPr>
          </a:p>
          <a:p>
            <a:pPr>
              <a:lnSpc>
                <a:spcPts val="5831"/>
              </a:lnSpc>
            </a:pPr>
            <a:endParaRPr lang="en-US" sz="3599">
              <a:solidFill>
                <a:srgbClr val="D86018"/>
              </a:solidFill>
              <a:latin typeface="Noto Sans 1"/>
            </a:endParaRPr>
          </a:p>
          <a:p>
            <a:pPr marL="742950" indent="-742950">
              <a:lnSpc>
                <a:spcPts val="5831"/>
              </a:lnSpc>
              <a:buAutoNum type="arabicPeriod"/>
            </a:pPr>
            <a:endParaRPr lang="en-US" sz="3599">
              <a:solidFill>
                <a:srgbClr val="D86018"/>
              </a:solidFill>
              <a:latin typeface="Noto Sans 1"/>
            </a:endParaRPr>
          </a:p>
        </p:txBody>
      </p:sp>
    </p:spTree>
    <p:extLst>
      <p:ext uri="{BB962C8B-B14F-4D97-AF65-F5344CB8AC3E}">
        <p14:creationId xmlns:p14="http://schemas.microsoft.com/office/powerpoint/2010/main" val="2753604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074" b="-1074"/>
            </a:stretch>
          </a:blipFill>
        </p:spPr>
        <p:txBody>
          <a:bodyPr/>
          <a:lstStyle/>
          <a:p>
            <a:endParaRPr lang="en-US"/>
          </a:p>
        </p:txBody>
      </p:sp>
      <p:sp>
        <p:nvSpPr>
          <p:cNvPr id="3" name="Freeform 3"/>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705429" y="3752061"/>
            <a:ext cx="14877142" cy="2090380"/>
          </a:xfrm>
          <a:prstGeom prst="rect">
            <a:avLst/>
          </a:prstGeom>
        </p:spPr>
        <p:txBody>
          <a:bodyPr wrap="square" lIns="0" tIns="0" rIns="0" bIns="0" rtlCol="0" anchor="t">
            <a:spAutoFit/>
          </a:bodyPr>
          <a:lstStyle/>
          <a:p>
            <a:pPr algn="ctr">
              <a:lnSpc>
                <a:spcPts val="5394"/>
              </a:lnSpc>
            </a:pPr>
            <a:r>
              <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rPr>
              <a:t>Por favor!!</a:t>
            </a:r>
          </a:p>
          <a:p>
            <a:pPr algn="ctr">
              <a:lnSpc>
                <a:spcPts val="5394"/>
              </a:lnSpc>
            </a:pPr>
            <a:endPar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endParaRPr>
          </a:p>
          <a:p>
            <a:pPr algn="ctr">
              <a:lnSpc>
                <a:spcPts val="5394"/>
              </a:lnSpc>
            </a:pPr>
            <a:r>
              <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rPr>
              <a:t>No </a:t>
            </a:r>
            <a:r>
              <a:rPr lang="en-US" sz="5619" b="1" dirty="0" err="1">
                <a:solidFill>
                  <a:srgbClr val="FFFFFF"/>
                </a:solidFill>
                <a:latin typeface="Noto Sans" panose="020B0502040504020204" pitchFamily="34" charset="0"/>
                <a:ea typeface="Noto Sans" panose="020B0502040504020204" pitchFamily="34" charset="0"/>
                <a:cs typeface="Noto Sans" panose="020B0502040504020204" pitchFamily="34" charset="0"/>
              </a:rPr>
              <a:t>olvides</a:t>
            </a:r>
            <a:r>
              <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rPr>
              <a:t> </a:t>
            </a:r>
            <a:r>
              <a:rPr lang="en-US" sz="5619" b="1" dirty="0" err="1">
                <a:solidFill>
                  <a:srgbClr val="FFFFFF"/>
                </a:solidFill>
                <a:latin typeface="Noto Sans" panose="020B0502040504020204" pitchFamily="34" charset="0"/>
                <a:ea typeface="Noto Sans" panose="020B0502040504020204" pitchFamily="34" charset="0"/>
                <a:cs typeface="Noto Sans" panose="020B0502040504020204" pitchFamily="34" charset="0"/>
              </a:rPr>
              <a:t>los</a:t>
            </a:r>
            <a:r>
              <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rPr>
              <a:t> GRUPOS PEQUEÑOS</a:t>
            </a:r>
          </a:p>
        </p:txBody>
      </p:sp>
    </p:spTree>
    <p:extLst>
      <p:ext uri="{BB962C8B-B14F-4D97-AF65-F5344CB8AC3E}">
        <p14:creationId xmlns:p14="http://schemas.microsoft.com/office/powerpoint/2010/main" val="3709135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 y="-40013"/>
            <a:ext cx="18592802" cy="10431661"/>
            <a:chOff x="-80277" y="-38100"/>
            <a:chExt cx="4896870" cy="2747433"/>
          </a:xfrm>
        </p:grpSpPr>
        <p:sp>
          <p:nvSpPr>
            <p:cNvPr id="4" name="Freeform 4"/>
            <p:cNvSpPr/>
            <p:nvPr/>
          </p:nvSpPr>
          <p:spPr>
            <a:xfrm>
              <a:off x="-80277" y="-3810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FFFFF"/>
            </a:solidFill>
          </p:spPr>
          <p:txBody>
            <a:bodyPr/>
            <a:lstStyle/>
            <a:p>
              <a:endParaRPr lang="en-US"/>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3360"/>
                </a:lnSpc>
              </a:pPr>
              <a:endParaRPr/>
            </a:p>
          </p:txBody>
        </p:sp>
      </p:grpSp>
      <p:sp>
        <p:nvSpPr>
          <p:cNvPr id="6" name="Freeform 6"/>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2"/>
            <a:stretch>
              <a:fillRect/>
            </a:stretch>
          </a:blipFill>
        </p:spPr>
        <p:txBody>
          <a:bodyPr/>
          <a:lstStyle/>
          <a:p>
            <a:endParaRPr lang="en-US"/>
          </a:p>
        </p:txBody>
      </p:sp>
      <p:sp>
        <p:nvSpPr>
          <p:cNvPr id="7" name="AutoShape 7"/>
          <p:cNvSpPr/>
          <p:nvPr/>
        </p:nvSpPr>
        <p:spPr>
          <a:xfrm>
            <a:off x="1676400" y="1954434"/>
            <a:ext cx="0" cy="1764020"/>
          </a:xfrm>
          <a:prstGeom prst="line">
            <a:avLst/>
          </a:prstGeom>
          <a:ln w="66675" cap="flat">
            <a:solidFill>
              <a:srgbClr val="D86018"/>
            </a:solidFill>
            <a:prstDash val="solid"/>
            <a:headEnd type="none" w="sm" len="sm"/>
            <a:tailEnd type="none" w="sm" len="sm"/>
          </a:ln>
        </p:spPr>
        <p:txBody>
          <a:bodyPr/>
          <a:lstStyle/>
          <a:p>
            <a:endParaRPr lang="en-US"/>
          </a:p>
        </p:txBody>
      </p:sp>
      <p:sp>
        <p:nvSpPr>
          <p:cNvPr id="8" name="Freeform 8"/>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848301" y="2381864"/>
            <a:ext cx="15372894" cy="909160"/>
          </a:xfrm>
          <a:prstGeom prst="rect">
            <a:avLst/>
          </a:prstGeom>
        </p:spPr>
        <p:txBody>
          <a:bodyPr wrap="square" lIns="0" tIns="0" rIns="0" bIns="0" rtlCol="0" anchor="t">
            <a:spAutoFit/>
          </a:bodyPr>
          <a:lstStyle/>
          <a:p>
            <a:pPr>
              <a:lnSpc>
                <a:spcPts val="7794"/>
              </a:lnSpc>
            </a:pPr>
            <a:r>
              <a:rPr lang="en-US" sz="4800" b="1" dirty="0">
                <a:solidFill>
                  <a:srgbClr val="D86018"/>
                </a:solidFill>
                <a:latin typeface="Noto Sans" panose="020B0502040504020204" pitchFamily="34" charset="0"/>
                <a:ea typeface="Noto Sans" panose="020B0502040504020204" pitchFamily="34" charset="0"/>
                <a:cs typeface="Noto Sans" panose="020B0502040504020204" pitchFamily="34" charset="0"/>
              </a:rPr>
              <a:t>DATOS EN LA GSC/MINISTERIO HISPANO 2018-2025</a:t>
            </a:r>
          </a:p>
        </p:txBody>
      </p:sp>
      <p:sp>
        <p:nvSpPr>
          <p:cNvPr id="11" name="CuadroTexto 10">
            <a:extLst>
              <a:ext uri="{FF2B5EF4-FFF2-40B4-BE49-F238E27FC236}">
                <a16:creationId xmlns:a16="http://schemas.microsoft.com/office/drawing/2014/main" id="{1BC2EC50-5A26-A11A-6076-EC953F41DBDE}"/>
              </a:ext>
            </a:extLst>
          </p:cNvPr>
          <p:cNvSpPr txBox="1"/>
          <p:nvPr/>
        </p:nvSpPr>
        <p:spPr>
          <a:xfrm>
            <a:off x="2133600" y="4381500"/>
            <a:ext cx="13112262" cy="4401205"/>
          </a:xfrm>
          <a:prstGeom prst="rect">
            <a:avLst/>
          </a:prstGeom>
          <a:noFill/>
        </p:spPr>
        <p:txBody>
          <a:bodyPr wrap="square">
            <a:spAutoFit/>
          </a:bodyPr>
          <a:lstStyle/>
          <a:p>
            <a:r>
              <a:rPr lang="es-US" sz="4000" dirty="0">
                <a:solidFill>
                  <a:schemeClr val="accent6">
                    <a:lumMod val="75000"/>
                  </a:schemeClr>
                </a:solidFill>
                <a:latin typeface="Lora" pitchFamily="2" charset="77"/>
              </a:rPr>
              <a:t>2018							2025</a:t>
            </a:r>
          </a:p>
          <a:p>
            <a:endParaRPr lang="es-US" sz="4000" dirty="0">
              <a:solidFill>
                <a:schemeClr val="accent6">
                  <a:lumMod val="75000"/>
                </a:schemeClr>
              </a:solidFill>
            </a:endParaRPr>
          </a:p>
          <a:p>
            <a:r>
              <a:rPr lang="es-US" sz="4000" dirty="0">
                <a:solidFill>
                  <a:schemeClr val="accent6">
                    <a:lumMod val="75000"/>
                  </a:schemeClr>
                </a:solidFill>
              </a:rPr>
              <a:t>26 IGLESIAS						60 IGLESIAS</a:t>
            </a:r>
          </a:p>
          <a:p>
            <a:pPr marL="742950" indent="-742950">
              <a:buAutoNum type="arabicPlain" startAt="6"/>
            </a:pPr>
            <a:r>
              <a:rPr lang="es-US" sz="4000" dirty="0">
                <a:solidFill>
                  <a:schemeClr val="accent6">
                    <a:lumMod val="75000"/>
                  </a:schemeClr>
                </a:solidFill>
              </a:rPr>
              <a:t>PASTORES					18 PASTORES</a:t>
            </a:r>
          </a:p>
          <a:p>
            <a:r>
              <a:rPr lang="es-US" sz="4000" dirty="0">
                <a:solidFill>
                  <a:schemeClr val="accent6">
                    <a:lumMod val="75000"/>
                  </a:schemeClr>
                </a:solidFill>
              </a:rPr>
              <a:t>2 FULL TIME/4 OB				</a:t>
            </a:r>
            <a:r>
              <a:rPr lang="es-US" sz="4000">
                <a:solidFill>
                  <a:schemeClr val="accent6">
                    <a:lumMod val="75000"/>
                  </a:schemeClr>
                </a:solidFill>
              </a:rPr>
              <a:t>18 FULLTIME , 3 OB</a:t>
            </a:r>
            <a:endParaRPr lang="es-US" sz="4000" dirty="0">
              <a:solidFill>
                <a:schemeClr val="accent6">
                  <a:lumMod val="75000"/>
                </a:schemeClr>
              </a:solidFill>
            </a:endParaRPr>
          </a:p>
          <a:p>
            <a:r>
              <a:rPr lang="es-US" sz="4000" dirty="0">
                <a:solidFill>
                  <a:schemeClr val="accent6">
                    <a:lumMod val="75000"/>
                  </a:schemeClr>
                </a:solidFill>
              </a:rPr>
              <a:t>0 PLANTACIONES					6 POR AÑO/2024</a:t>
            </a:r>
          </a:p>
          <a:p>
            <a:r>
              <a:rPr lang="es-US" sz="4000" dirty="0">
                <a:solidFill>
                  <a:schemeClr val="accent6">
                    <a:lumMod val="75000"/>
                  </a:schemeClr>
                </a:solidFill>
              </a:rPr>
              <a:t>								14 NUEVAS PLANTACIONES</a:t>
            </a:r>
          </a:p>
        </p:txBody>
      </p:sp>
    </p:spTree>
    <p:extLst>
      <p:ext uri="{BB962C8B-B14F-4D97-AF65-F5344CB8AC3E}">
        <p14:creationId xmlns:p14="http://schemas.microsoft.com/office/powerpoint/2010/main" val="78432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1"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0480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FFFFF"/>
            </a:solidFill>
          </p:spPr>
          <p:txBody>
            <a:bodyPr/>
            <a:lstStyle/>
            <a:p>
              <a:endParaRPr lang="en-US"/>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3360"/>
                </a:lnSpc>
              </a:pPr>
              <a:endParaRPr/>
            </a:p>
          </p:txBody>
        </p:sp>
      </p:grpSp>
      <p:sp>
        <p:nvSpPr>
          <p:cNvPr id="6" name="Freeform 6"/>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2"/>
            <a:stretch>
              <a:fillRect/>
            </a:stretch>
          </a:blipFill>
        </p:spPr>
        <p:txBody>
          <a:bodyPr/>
          <a:lstStyle/>
          <a:p>
            <a:endParaRPr lang="en-US"/>
          </a:p>
        </p:txBody>
      </p:sp>
      <p:sp>
        <p:nvSpPr>
          <p:cNvPr id="8" name="Freeform 8"/>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a:p>
        </p:txBody>
      </p:sp>
      <p:sp>
        <p:nvSpPr>
          <p:cNvPr id="10" name="TextBox 10"/>
          <p:cNvSpPr txBox="1"/>
          <p:nvPr/>
        </p:nvSpPr>
        <p:spPr>
          <a:xfrm>
            <a:off x="1981200" y="952500"/>
            <a:ext cx="14249400" cy="8804783"/>
          </a:xfrm>
          <a:prstGeom prst="rect">
            <a:avLst/>
          </a:prstGeom>
        </p:spPr>
        <p:txBody>
          <a:bodyPr wrap="square" lIns="0" tIns="0" rIns="0" bIns="0" rtlCol="0" anchor="t">
            <a:spAutoFit/>
          </a:bodyPr>
          <a:lstStyle/>
          <a:p>
            <a:pPr algn="ctr">
              <a:lnSpc>
                <a:spcPts val="5831"/>
              </a:lnSpc>
            </a:pPr>
            <a:r>
              <a:rPr lang="es-US" sz="4000" b="1" i="0" u="none" strike="noStrike">
                <a:solidFill>
                  <a:schemeClr val="accent6">
                    <a:lumMod val="75000"/>
                  </a:schemeClr>
                </a:solidFill>
                <a:effectLst/>
                <a:latin typeface="Raleway" pitchFamily="2" charset="77"/>
              </a:rPr>
              <a:t>La obra tiene que continuar hasta que la iglesia esté bien establecida.</a:t>
            </a:r>
            <a:r>
              <a:rPr lang="es-US" sz="4000" b="0" i="0" u="none" strike="noStrike">
                <a:solidFill>
                  <a:schemeClr val="accent6">
                    <a:lumMod val="75000"/>
                  </a:schemeClr>
                </a:solidFill>
                <a:effectLst/>
                <a:latin typeface="Raleway" pitchFamily="2" charset="77"/>
              </a:rPr>
              <a:t> Los servidores no están extendiendo sus esfuerzos como deberían. Nuestros líderes tampoco están despiertos para poder ver la obra que debe realizarse. Cuando pienso en las ciudades en las que se ha hecho tan poco, y en las cuales hay miles que deben ser amonestados acerca de la proximidad de la venida de Jesús, siento un deseo intenso de ver hombres y mujeres que estén dispuestos a avanzar gracias al poder del Espíritu, y rebosando del amor de Cristo por los que perecen.</a:t>
            </a:r>
            <a:endParaRPr lang="es-US" sz="4000">
              <a:solidFill>
                <a:schemeClr val="accent6">
                  <a:lumMod val="75000"/>
                </a:schemeClr>
              </a:solidFill>
              <a:latin typeface="Raleway" pitchFamily="2" charset="77"/>
            </a:endParaRPr>
          </a:p>
          <a:p>
            <a:pPr algn="ctr">
              <a:lnSpc>
                <a:spcPts val="5831"/>
              </a:lnSpc>
            </a:pPr>
            <a:r>
              <a:rPr lang="es-US" sz="2000">
                <a:solidFill>
                  <a:schemeClr val="accent6">
                    <a:lumMod val="75000"/>
                  </a:schemeClr>
                </a:solidFill>
                <a:latin typeface="Raleway" pitchFamily="2" charset="77"/>
              </a:rPr>
              <a:t>ELENA G WHITE </a:t>
            </a:r>
          </a:p>
          <a:p>
            <a:pPr algn="ctr">
              <a:lnSpc>
                <a:spcPts val="5831"/>
              </a:lnSpc>
            </a:pPr>
            <a:r>
              <a:rPr lang="es-US" sz="2000" b="0" i="0" u="none" strike="noStrike">
                <a:solidFill>
                  <a:schemeClr val="accent6">
                    <a:lumMod val="75000"/>
                  </a:schemeClr>
                </a:solidFill>
                <a:effectLst/>
                <a:latin typeface="Raleway" pitchFamily="2" charset="77"/>
              </a:rPr>
              <a:t>UN MINISTERIO PARA LAS CIUDADES P.15 </a:t>
            </a:r>
            <a:endParaRPr lang="en-US" sz="2000">
              <a:solidFill>
                <a:schemeClr val="accent6">
                  <a:lumMod val="75000"/>
                </a:schemeClr>
              </a:solidFill>
              <a:latin typeface="Noto Sans 1"/>
            </a:endParaRPr>
          </a:p>
        </p:txBody>
      </p:sp>
    </p:spTree>
    <p:extLst>
      <p:ext uri="{BB962C8B-B14F-4D97-AF65-F5344CB8AC3E}">
        <p14:creationId xmlns:p14="http://schemas.microsoft.com/office/powerpoint/2010/main" val="1360173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dirty="0"/>
          </a:p>
        </p:txBody>
      </p:sp>
      <p:sp>
        <p:nvSpPr>
          <p:cNvPr id="3" name="Freeform 3"/>
          <p:cNvSpPr/>
          <p:nvPr/>
        </p:nvSpPr>
        <p:spPr>
          <a:xfrm>
            <a:off x="3819120" y="3567742"/>
            <a:ext cx="10649759" cy="3151517"/>
          </a:xfrm>
          <a:custGeom>
            <a:avLst/>
            <a:gdLst/>
            <a:ahLst/>
            <a:cxnLst/>
            <a:rect l="l" t="t" r="r" b="b"/>
            <a:pathLst>
              <a:path w="10649759" h="3151517">
                <a:moveTo>
                  <a:pt x="0" y="0"/>
                </a:moveTo>
                <a:lnTo>
                  <a:pt x="10649760" y="0"/>
                </a:lnTo>
                <a:lnTo>
                  <a:pt x="10649760" y="3151516"/>
                </a:lnTo>
                <a:lnTo>
                  <a:pt x="0" y="3151516"/>
                </a:lnTo>
                <a:lnTo>
                  <a:pt x="0" y="0"/>
                </a:lnTo>
                <a:close/>
              </a:path>
            </a:pathLst>
          </a:custGeom>
          <a:blipFill>
            <a:blip r:embed="rId3"/>
            <a:stretch>
              <a:fillRect/>
            </a:stretch>
          </a:blipFill>
        </p:spPr>
        <p:txBody>
          <a:bodyPr/>
          <a:lstStyle/>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047156" y="0"/>
            <a:ext cx="11240843" cy="10287000"/>
          </a:xfrm>
          <a:custGeom>
            <a:avLst/>
            <a:gdLst/>
            <a:ahLst/>
            <a:cxnLst/>
            <a:rect l="l" t="t" r="r" b="b"/>
            <a:pathLst>
              <a:path w="17916401" h="10287000">
                <a:moveTo>
                  <a:pt x="0" y="0"/>
                </a:moveTo>
                <a:lnTo>
                  <a:pt x="17916401" y="0"/>
                </a:lnTo>
                <a:lnTo>
                  <a:pt x="17916401" y="10287000"/>
                </a:lnTo>
                <a:lnTo>
                  <a:pt x="0" y="10287000"/>
                </a:lnTo>
                <a:lnTo>
                  <a:pt x="0" y="0"/>
                </a:lnTo>
                <a:close/>
              </a:path>
            </a:pathLst>
          </a:custGeom>
          <a:blipFill>
            <a:blip r:embed="rId3"/>
            <a:stretch>
              <a:fillRect r="-59386"/>
            </a:stretch>
          </a:blipFill>
        </p:spPr>
        <p:txBody>
          <a:bodyPr/>
          <a:lstStyle/>
          <a:p>
            <a:endParaRPr lang="en-US"/>
          </a:p>
        </p:txBody>
      </p:sp>
      <p:sp>
        <p:nvSpPr>
          <p:cNvPr id="3" name="Freeform 3"/>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4"/>
            <a:stretch>
              <a:fillRect/>
            </a:stretch>
          </a:blipFill>
        </p:spPr>
        <p:txBody>
          <a:bodyPr/>
          <a:lstStyle/>
          <a:p>
            <a:endParaRPr lang="en-US"/>
          </a:p>
        </p:txBody>
      </p:sp>
      <p:sp>
        <p:nvSpPr>
          <p:cNvPr id="4" name="AutoShape 4"/>
          <p:cNvSpPr/>
          <p:nvPr/>
        </p:nvSpPr>
        <p:spPr>
          <a:xfrm>
            <a:off x="5525130" y="2400206"/>
            <a:ext cx="0" cy="1764020"/>
          </a:xfrm>
          <a:prstGeom prst="line">
            <a:avLst/>
          </a:prstGeom>
          <a:ln w="66675" cap="flat">
            <a:solidFill>
              <a:srgbClr val="FFFFFF"/>
            </a:solidFill>
            <a:prstDash val="solid"/>
            <a:headEnd type="none" w="sm" len="sm"/>
            <a:tailEnd type="none" w="sm" len="sm"/>
          </a:ln>
        </p:spPr>
        <p:txBody>
          <a:bodyPr/>
          <a:lstStyle/>
          <a:p>
            <a:endParaRPr lang="en-US"/>
          </a:p>
        </p:txBody>
      </p:sp>
      <p:grpSp>
        <p:nvGrpSpPr>
          <p:cNvPr id="5" name="Group 5"/>
          <p:cNvGrpSpPr/>
          <p:nvPr/>
        </p:nvGrpSpPr>
        <p:grpSpPr>
          <a:xfrm>
            <a:off x="0" y="0"/>
            <a:ext cx="14094312" cy="10287000"/>
            <a:chOff x="0" y="0"/>
            <a:chExt cx="3712082" cy="2709333"/>
          </a:xfrm>
        </p:grpSpPr>
        <p:sp>
          <p:nvSpPr>
            <p:cNvPr id="6" name="Freeform 6"/>
            <p:cNvSpPr/>
            <p:nvPr/>
          </p:nvSpPr>
          <p:spPr>
            <a:xfrm>
              <a:off x="0" y="0"/>
              <a:ext cx="3712082" cy="2709333"/>
            </a:xfrm>
            <a:custGeom>
              <a:avLst/>
              <a:gdLst/>
              <a:ahLst/>
              <a:cxnLst/>
              <a:rect l="l" t="t" r="r" b="b"/>
              <a:pathLst>
                <a:path w="3712082" h="2709333">
                  <a:moveTo>
                    <a:pt x="0" y="0"/>
                  </a:moveTo>
                  <a:lnTo>
                    <a:pt x="3712082" y="0"/>
                  </a:lnTo>
                  <a:lnTo>
                    <a:pt x="3712082" y="2709333"/>
                  </a:lnTo>
                  <a:lnTo>
                    <a:pt x="0" y="2709333"/>
                  </a:lnTo>
                  <a:close/>
                </a:path>
              </a:pathLst>
            </a:custGeom>
            <a:solidFill>
              <a:srgbClr val="D86018"/>
            </a:solidFill>
          </p:spPr>
          <p:txBody>
            <a:bodyPr/>
            <a:lstStyle/>
            <a:p>
              <a:endParaRPr lang="en-US"/>
            </a:p>
          </p:txBody>
        </p:sp>
        <p:sp>
          <p:nvSpPr>
            <p:cNvPr id="7" name="TextBox 7"/>
            <p:cNvSpPr txBox="1"/>
            <p:nvPr/>
          </p:nvSpPr>
          <p:spPr>
            <a:xfrm>
              <a:off x="0" y="-38100"/>
              <a:ext cx="3712082" cy="2747433"/>
            </a:xfrm>
            <a:prstGeom prst="rect">
              <a:avLst/>
            </a:prstGeom>
          </p:spPr>
          <p:txBody>
            <a:bodyPr lIns="50800" tIns="50800" rIns="50800" bIns="50800" rtlCol="0" anchor="ctr"/>
            <a:lstStyle/>
            <a:p>
              <a:pPr algn="ctr">
                <a:lnSpc>
                  <a:spcPts val="3360"/>
                </a:lnSpc>
              </a:pPr>
              <a:endParaRPr/>
            </a:p>
          </p:txBody>
        </p:sp>
      </p:grpSp>
      <p:sp>
        <p:nvSpPr>
          <p:cNvPr id="8" name="AutoShape 8"/>
          <p:cNvSpPr/>
          <p:nvPr/>
        </p:nvSpPr>
        <p:spPr>
          <a:xfrm>
            <a:off x="2504944" y="2323129"/>
            <a:ext cx="0" cy="1764020"/>
          </a:xfrm>
          <a:prstGeom prst="line">
            <a:avLst/>
          </a:prstGeom>
          <a:ln w="66675" cap="flat">
            <a:solidFill>
              <a:srgbClr val="FFFFFF"/>
            </a:solidFill>
            <a:prstDash val="solid"/>
            <a:headEnd type="none" w="sm" len="sm"/>
            <a:tailEnd type="none" w="sm" len="sm"/>
          </a:ln>
        </p:spPr>
        <p:txBody>
          <a:bodyPr/>
          <a:lstStyle/>
          <a:p>
            <a:endParaRPr lang="en-US"/>
          </a:p>
        </p:txBody>
      </p:sp>
      <p:sp>
        <p:nvSpPr>
          <p:cNvPr id="9" name="TextBox 9"/>
          <p:cNvSpPr txBox="1"/>
          <p:nvPr/>
        </p:nvSpPr>
        <p:spPr>
          <a:xfrm>
            <a:off x="2776064" y="2278830"/>
            <a:ext cx="8935433" cy="939231"/>
          </a:xfrm>
          <a:prstGeom prst="rect">
            <a:avLst/>
          </a:prstGeom>
        </p:spPr>
        <p:txBody>
          <a:bodyPr lIns="0" tIns="0" rIns="0" bIns="0" rtlCol="0" anchor="t">
            <a:spAutoFit/>
          </a:bodyPr>
          <a:lstStyle/>
          <a:p>
            <a:pPr>
              <a:lnSpc>
                <a:spcPts val="7745"/>
              </a:lnSpc>
            </a:pPr>
            <a:r>
              <a:rPr lang="en-US" sz="6000" b="1">
                <a:solidFill>
                  <a:srgbClr val="FFFFFF"/>
                </a:solidFill>
                <a:latin typeface="Noto Sans" panose="020B0502040504020204" pitchFamily="34" charset="0"/>
                <a:ea typeface="Noto Sans" panose="020B0502040504020204" pitchFamily="34" charset="0"/>
                <a:cs typeface="Noto Sans" panose="020B0502040504020204" pitchFamily="34" charset="0"/>
              </a:rPr>
              <a:t>Parque plantar Iglesias</a:t>
            </a:r>
          </a:p>
        </p:txBody>
      </p:sp>
      <p:sp>
        <p:nvSpPr>
          <p:cNvPr id="12" name="CuadroTexto 11">
            <a:extLst>
              <a:ext uri="{FF2B5EF4-FFF2-40B4-BE49-F238E27FC236}">
                <a16:creationId xmlns:a16="http://schemas.microsoft.com/office/drawing/2014/main" id="{5ED603D1-5667-6322-35ED-5A4458B8D882}"/>
              </a:ext>
            </a:extLst>
          </p:cNvPr>
          <p:cNvSpPr txBox="1"/>
          <p:nvPr/>
        </p:nvSpPr>
        <p:spPr>
          <a:xfrm>
            <a:off x="3315031" y="3848100"/>
            <a:ext cx="9352546" cy="5016758"/>
          </a:xfrm>
          <a:prstGeom prst="rect">
            <a:avLst/>
          </a:prstGeom>
          <a:noFill/>
        </p:spPr>
        <p:txBody>
          <a:bodyPr wrap="square">
            <a:spAutoFit/>
          </a:bodyPr>
          <a:lstStyle/>
          <a:p>
            <a:r>
              <a:rPr lang="es-US" sz="4000" b="0" i="0" u="none" strike="noStrike">
                <a:solidFill>
                  <a:srgbClr val="444444"/>
                </a:solidFill>
                <a:effectLst/>
                <a:latin typeface="Raleway" panose="020F0502020204030204" pitchFamily="34" charset="0"/>
              </a:rPr>
              <a:t>La plantación de iglesias existe para la misión de Dios y siempre ha sido una parte vital de esa misión. Él constantemente ha enviado a su pueblo a nuevos campos misioneros, para servir entre nuevos grupos de personas y, a menudo, para plantar nuevas iglesias</a:t>
            </a:r>
            <a:r>
              <a:rPr lang="es-US" b="0" i="0" u="none" strike="noStrike">
                <a:solidFill>
                  <a:srgbClr val="444444"/>
                </a:solidFill>
                <a:effectLst/>
                <a:latin typeface="Raleway" panose="020F0502020204030204" pitchFamily="34" charset="0"/>
              </a:rPr>
              <a:t>.</a:t>
            </a:r>
            <a:endParaRPr lang="es-US"/>
          </a:p>
        </p:txBody>
      </p:sp>
    </p:spTree>
    <p:extLst>
      <p:ext uri="{BB962C8B-B14F-4D97-AF65-F5344CB8AC3E}">
        <p14:creationId xmlns:p14="http://schemas.microsoft.com/office/powerpoint/2010/main" val="3708048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0480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FFFFF"/>
            </a:solidFill>
          </p:spPr>
          <p:txBody>
            <a:bodyPr/>
            <a:lstStyle/>
            <a:p>
              <a:endParaRPr lang="en-US"/>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3360"/>
                </a:lnSpc>
              </a:pPr>
              <a:endParaRPr/>
            </a:p>
          </p:txBody>
        </p:sp>
      </p:grpSp>
      <p:sp>
        <p:nvSpPr>
          <p:cNvPr id="6" name="Freeform 6"/>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2"/>
            <a:stretch>
              <a:fillRect/>
            </a:stretch>
          </a:blipFill>
        </p:spPr>
        <p:txBody>
          <a:bodyPr/>
          <a:lstStyle/>
          <a:p>
            <a:endParaRPr lang="en-US"/>
          </a:p>
        </p:txBody>
      </p:sp>
      <p:sp>
        <p:nvSpPr>
          <p:cNvPr id="7" name="AutoShape 7"/>
          <p:cNvSpPr/>
          <p:nvPr/>
        </p:nvSpPr>
        <p:spPr>
          <a:xfrm>
            <a:off x="4725382" y="2284950"/>
            <a:ext cx="0" cy="1764020"/>
          </a:xfrm>
          <a:prstGeom prst="line">
            <a:avLst/>
          </a:prstGeom>
          <a:ln w="66675" cap="flat">
            <a:solidFill>
              <a:srgbClr val="D86018"/>
            </a:solidFill>
            <a:prstDash val="solid"/>
            <a:headEnd type="none" w="sm" len="sm"/>
            <a:tailEnd type="none" w="sm" len="sm"/>
          </a:ln>
        </p:spPr>
        <p:txBody>
          <a:bodyPr/>
          <a:lstStyle/>
          <a:p>
            <a:endParaRPr lang="en-US"/>
          </a:p>
        </p:txBody>
      </p:sp>
      <p:sp>
        <p:nvSpPr>
          <p:cNvPr id="8" name="Freeform 8"/>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4996502" y="2240650"/>
            <a:ext cx="8599454" cy="1018997"/>
          </a:xfrm>
          <a:prstGeom prst="rect">
            <a:avLst/>
          </a:prstGeom>
        </p:spPr>
        <p:txBody>
          <a:bodyPr lIns="0" tIns="0" rIns="0" bIns="0" rtlCol="0" anchor="t">
            <a:spAutoFit/>
          </a:bodyPr>
          <a:lstStyle/>
          <a:p>
            <a:pPr>
              <a:lnSpc>
                <a:spcPts val="7794"/>
              </a:lnSpc>
            </a:pPr>
            <a:r>
              <a:rPr lang="en-US" sz="8119" b="1">
                <a:solidFill>
                  <a:srgbClr val="D86018"/>
                </a:solidFill>
                <a:latin typeface="Noto Sans" panose="020B0502040504020204" pitchFamily="34" charset="0"/>
                <a:ea typeface="Noto Sans" panose="020B0502040504020204" pitchFamily="34" charset="0"/>
                <a:cs typeface="Noto Sans" panose="020B0502040504020204" pitchFamily="34" charset="0"/>
              </a:rPr>
              <a:t>A VECES</a:t>
            </a:r>
          </a:p>
        </p:txBody>
      </p:sp>
      <p:sp>
        <p:nvSpPr>
          <p:cNvPr id="11" name="CuadroTexto 10">
            <a:extLst>
              <a:ext uri="{FF2B5EF4-FFF2-40B4-BE49-F238E27FC236}">
                <a16:creationId xmlns:a16="http://schemas.microsoft.com/office/drawing/2014/main" id="{1532FEFF-CF27-0C41-57F5-7F33997CF670}"/>
              </a:ext>
            </a:extLst>
          </p:cNvPr>
          <p:cNvSpPr txBox="1"/>
          <p:nvPr/>
        </p:nvSpPr>
        <p:spPr>
          <a:xfrm>
            <a:off x="4668253" y="4633845"/>
            <a:ext cx="9561094" cy="3046988"/>
          </a:xfrm>
          <a:prstGeom prst="rect">
            <a:avLst/>
          </a:prstGeom>
          <a:noFill/>
        </p:spPr>
        <p:txBody>
          <a:bodyPr wrap="square">
            <a:spAutoFit/>
          </a:bodyPr>
          <a:lstStyle/>
          <a:p>
            <a:r>
              <a:rPr lang="es-US" sz="4800" b="0" i="0" u="none" strike="noStrike">
                <a:solidFill>
                  <a:schemeClr val="accent6">
                    <a:lumMod val="75000"/>
                  </a:schemeClr>
                </a:solidFill>
                <a:effectLst/>
                <a:latin typeface="Raleway" pitchFamily="2" charset="77"/>
              </a:rPr>
              <a:t>la plantación de iglesias ocurre en épocas más fáciles de la vida; a veces sucede en tiempos difíciles, siempre ha sido así.</a:t>
            </a:r>
            <a:endParaRPr lang="es-US" sz="4800">
              <a:solidFill>
                <a:schemeClr val="accent6">
                  <a:lumMod val="75000"/>
                </a:schemeClr>
              </a:solidFill>
            </a:endParaRPr>
          </a:p>
        </p:txBody>
      </p:sp>
    </p:spTree>
    <p:extLst>
      <p:ext uri="{BB962C8B-B14F-4D97-AF65-F5344CB8AC3E}">
        <p14:creationId xmlns:p14="http://schemas.microsoft.com/office/powerpoint/2010/main" val="1672877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04800" y="699082"/>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FFFFF"/>
            </a:solidFill>
          </p:spPr>
          <p:txBody>
            <a:bodyPr/>
            <a:lstStyle/>
            <a:p>
              <a:endParaRPr lang="en-US"/>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3360"/>
                </a:lnSpc>
              </a:pPr>
              <a:endParaRPr/>
            </a:p>
          </p:txBody>
        </p:sp>
      </p:grpSp>
      <p:sp>
        <p:nvSpPr>
          <p:cNvPr id="6" name="Freeform 6"/>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2"/>
            <a:stretch>
              <a:fillRect/>
            </a:stretch>
          </a:blipFill>
        </p:spPr>
        <p:txBody>
          <a:bodyPr/>
          <a:lstStyle/>
          <a:p>
            <a:endParaRPr lang="en-US"/>
          </a:p>
        </p:txBody>
      </p:sp>
      <p:sp>
        <p:nvSpPr>
          <p:cNvPr id="7" name="AutoShape 7"/>
          <p:cNvSpPr/>
          <p:nvPr/>
        </p:nvSpPr>
        <p:spPr>
          <a:xfrm>
            <a:off x="4725382" y="2284950"/>
            <a:ext cx="0" cy="1764020"/>
          </a:xfrm>
          <a:prstGeom prst="line">
            <a:avLst/>
          </a:prstGeom>
          <a:ln w="66675" cap="flat">
            <a:solidFill>
              <a:srgbClr val="D86018"/>
            </a:solidFill>
            <a:prstDash val="solid"/>
            <a:headEnd type="none" w="sm" len="sm"/>
            <a:tailEnd type="none" w="sm" len="sm"/>
          </a:ln>
        </p:spPr>
        <p:txBody>
          <a:bodyPr/>
          <a:lstStyle/>
          <a:p>
            <a:endParaRPr lang="en-US"/>
          </a:p>
        </p:txBody>
      </p:sp>
      <p:sp>
        <p:nvSpPr>
          <p:cNvPr id="8" name="Freeform 8"/>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4996502" y="2240650"/>
            <a:ext cx="8599454" cy="1018997"/>
          </a:xfrm>
          <a:prstGeom prst="rect">
            <a:avLst/>
          </a:prstGeom>
        </p:spPr>
        <p:txBody>
          <a:bodyPr lIns="0" tIns="0" rIns="0" bIns="0" rtlCol="0" anchor="t">
            <a:spAutoFit/>
          </a:bodyPr>
          <a:lstStyle/>
          <a:p>
            <a:pPr>
              <a:lnSpc>
                <a:spcPts val="7794"/>
              </a:lnSpc>
            </a:pPr>
            <a:r>
              <a:rPr lang="en-US" sz="8119" b="1">
                <a:solidFill>
                  <a:srgbClr val="D86018"/>
                </a:solidFill>
                <a:latin typeface="Noto Sans" panose="020B0502040504020204" pitchFamily="34" charset="0"/>
                <a:ea typeface="Noto Sans" panose="020B0502040504020204" pitchFamily="34" charset="0"/>
                <a:cs typeface="Noto Sans" panose="020B0502040504020204" pitchFamily="34" charset="0"/>
              </a:rPr>
              <a:t>A VECES OCURRE</a:t>
            </a:r>
          </a:p>
        </p:txBody>
      </p:sp>
      <p:sp>
        <p:nvSpPr>
          <p:cNvPr id="10" name="TextBox 10"/>
          <p:cNvSpPr txBox="1"/>
          <p:nvPr/>
        </p:nvSpPr>
        <p:spPr>
          <a:xfrm>
            <a:off x="4996502" y="4571168"/>
            <a:ext cx="7969491" cy="3652154"/>
          </a:xfrm>
          <a:prstGeom prst="rect">
            <a:avLst/>
          </a:prstGeom>
        </p:spPr>
        <p:txBody>
          <a:bodyPr lIns="0" tIns="0" rIns="0" bIns="0" rtlCol="0" anchor="t">
            <a:spAutoFit/>
          </a:bodyPr>
          <a:lstStyle/>
          <a:p>
            <a:pPr marL="571500" indent="-571500">
              <a:lnSpc>
                <a:spcPts val="5831"/>
              </a:lnSpc>
              <a:buFont typeface="Arial" panose="020B0604020202020204" pitchFamily="34" charset="0"/>
              <a:buChar char="•"/>
            </a:pPr>
            <a:r>
              <a:rPr lang="en-US" sz="3599">
                <a:solidFill>
                  <a:srgbClr val="D86018"/>
                </a:solidFill>
                <a:latin typeface="Noto Sans 1"/>
              </a:rPr>
              <a:t>EN MEDIO DE UNA PANDEMIA</a:t>
            </a:r>
          </a:p>
          <a:p>
            <a:pPr marL="571500" indent="-571500">
              <a:lnSpc>
                <a:spcPts val="5831"/>
              </a:lnSpc>
              <a:buFont typeface="Arial" panose="020B0604020202020204" pitchFamily="34" charset="0"/>
              <a:buChar char="•"/>
            </a:pPr>
            <a:r>
              <a:rPr lang="en-US" sz="3599">
                <a:solidFill>
                  <a:srgbClr val="D86018"/>
                </a:solidFill>
                <a:latin typeface="Noto Sans 1"/>
              </a:rPr>
              <a:t>EN MEDIO DE GUERRAS</a:t>
            </a:r>
          </a:p>
          <a:p>
            <a:pPr marL="571500" indent="-571500">
              <a:lnSpc>
                <a:spcPts val="5831"/>
              </a:lnSpc>
              <a:buFont typeface="Arial" panose="020B0604020202020204" pitchFamily="34" charset="0"/>
              <a:buChar char="•"/>
            </a:pPr>
            <a:r>
              <a:rPr lang="en-US" sz="3599">
                <a:solidFill>
                  <a:srgbClr val="D86018"/>
                </a:solidFill>
                <a:latin typeface="Noto Sans 1"/>
              </a:rPr>
              <a:t>EN MEDIO DE CRISIS FINANCIERA</a:t>
            </a:r>
          </a:p>
          <a:p>
            <a:pPr marL="571500" indent="-571500">
              <a:lnSpc>
                <a:spcPts val="5831"/>
              </a:lnSpc>
              <a:buFont typeface="Arial" panose="020B0604020202020204" pitchFamily="34" charset="0"/>
              <a:buChar char="•"/>
            </a:pPr>
            <a:r>
              <a:rPr lang="en-US" sz="3599">
                <a:solidFill>
                  <a:srgbClr val="D86018"/>
                </a:solidFill>
                <a:latin typeface="Noto Sans 1"/>
              </a:rPr>
              <a:t>EN MEDIO DE PERSECUCION ESPIRITUAL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074" b="-1074"/>
            </a:stretch>
          </a:blipFill>
        </p:spPr>
        <p:txBody>
          <a:bodyPr/>
          <a:lstStyle/>
          <a:p>
            <a:endParaRPr lang="en-US"/>
          </a:p>
        </p:txBody>
      </p:sp>
      <p:sp>
        <p:nvSpPr>
          <p:cNvPr id="3" name="Freeform 3"/>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705429" y="3752061"/>
            <a:ext cx="14877142" cy="2090380"/>
          </a:xfrm>
          <a:prstGeom prst="rect">
            <a:avLst/>
          </a:prstGeom>
        </p:spPr>
        <p:txBody>
          <a:bodyPr wrap="square" lIns="0" tIns="0" rIns="0" bIns="0" rtlCol="0" anchor="t">
            <a:spAutoFit/>
          </a:bodyPr>
          <a:lstStyle/>
          <a:p>
            <a:pPr algn="ctr">
              <a:lnSpc>
                <a:spcPts val="5394"/>
              </a:lnSpc>
            </a:pPr>
            <a:r>
              <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rPr>
              <a:t>La </a:t>
            </a:r>
            <a:r>
              <a:rPr lang="en-US" sz="5619" b="1" dirty="0" err="1">
                <a:solidFill>
                  <a:srgbClr val="FFFFFF"/>
                </a:solidFill>
                <a:latin typeface="Noto Sans" panose="020B0502040504020204" pitchFamily="34" charset="0"/>
                <a:ea typeface="Noto Sans" panose="020B0502040504020204" pitchFamily="34" charset="0"/>
                <a:cs typeface="Noto Sans" panose="020B0502040504020204" pitchFamily="34" charset="0"/>
              </a:rPr>
              <a:t>Plantación</a:t>
            </a:r>
            <a:r>
              <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rPr>
              <a:t> de Iglesias es la </a:t>
            </a:r>
            <a:r>
              <a:rPr lang="en-US" sz="5619" b="1" dirty="0" err="1">
                <a:solidFill>
                  <a:srgbClr val="FFFFFF"/>
                </a:solidFill>
                <a:latin typeface="Noto Sans" panose="020B0502040504020204" pitchFamily="34" charset="0"/>
                <a:ea typeface="Noto Sans" panose="020B0502040504020204" pitchFamily="34" charset="0"/>
                <a:cs typeface="Noto Sans" panose="020B0502040504020204" pitchFamily="34" charset="0"/>
              </a:rPr>
              <a:t>obra</a:t>
            </a:r>
            <a:r>
              <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rPr>
              <a:t> de Dios </a:t>
            </a:r>
            <a:r>
              <a:rPr lang="en-US" sz="5619" b="1" dirty="0" err="1">
                <a:solidFill>
                  <a:srgbClr val="FFFFFF"/>
                </a:solidFill>
                <a:latin typeface="Noto Sans" panose="020B0502040504020204" pitchFamily="34" charset="0"/>
                <a:ea typeface="Noto Sans" panose="020B0502040504020204" pitchFamily="34" charset="0"/>
                <a:cs typeface="Noto Sans" panose="020B0502040504020204" pitchFamily="34" charset="0"/>
              </a:rPr>
              <a:t>en</a:t>
            </a:r>
            <a:r>
              <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rPr>
              <a:t> la que </a:t>
            </a:r>
            <a:r>
              <a:rPr lang="en-US" sz="5619" b="1" dirty="0" err="1">
                <a:solidFill>
                  <a:srgbClr val="FFFFFF"/>
                </a:solidFill>
                <a:latin typeface="Noto Sans" panose="020B0502040504020204" pitchFamily="34" charset="0"/>
                <a:ea typeface="Noto Sans" panose="020B0502040504020204" pitchFamily="34" charset="0"/>
                <a:cs typeface="Noto Sans" panose="020B0502040504020204" pitchFamily="34" charset="0"/>
              </a:rPr>
              <a:t>tenenos</a:t>
            </a:r>
            <a:r>
              <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rPr>
              <a:t> el honor de </a:t>
            </a:r>
            <a:r>
              <a:rPr lang="en-US" sz="5619" b="1" dirty="0" err="1">
                <a:solidFill>
                  <a:srgbClr val="FFFFFF"/>
                </a:solidFill>
                <a:latin typeface="Noto Sans" panose="020B0502040504020204" pitchFamily="34" charset="0"/>
                <a:ea typeface="Noto Sans" panose="020B0502040504020204" pitchFamily="34" charset="0"/>
                <a:cs typeface="Noto Sans" panose="020B0502040504020204" pitchFamily="34" charset="0"/>
              </a:rPr>
              <a:t>participar</a:t>
            </a:r>
            <a:endParaRPr lang="en-US" sz="5619" b="1" dirty="0">
              <a:solidFill>
                <a:srgbClr val="FFFFFF"/>
              </a:solidFill>
              <a:latin typeface="Noto Sans" panose="020B0502040504020204" pitchFamily="34" charset="0"/>
              <a:ea typeface="Noto Sans" panose="020B0502040504020204" pitchFamily="34" charset="0"/>
              <a:cs typeface="Noto Sans" panose="020B0502040504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98938" y="104648"/>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FFFFF"/>
            </a:solidFill>
          </p:spPr>
          <p:txBody>
            <a:bodyPr/>
            <a:lstStyle/>
            <a:p>
              <a:endParaRPr lang="en-US"/>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3360"/>
                </a:lnSpc>
              </a:pPr>
              <a:endParaRPr/>
            </a:p>
          </p:txBody>
        </p:sp>
      </p:grpSp>
      <p:sp>
        <p:nvSpPr>
          <p:cNvPr id="6" name="Freeform 6"/>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2"/>
            <a:stretch>
              <a:fillRect/>
            </a:stretch>
          </a:blipFill>
        </p:spPr>
        <p:txBody>
          <a:bodyPr/>
          <a:lstStyle/>
          <a:p>
            <a:endParaRPr lang="en-US"/>
          </a:p>
        </p:txBody>
      </p:sp>
      <p:sp>
        <p:nvSpPr>
          <p:cNvPr id="7" name="AutoShape 7"/>
          <p:cNvSpPr/>
          <p:nvPr/>
        </p:nvSpPr>
        <p:spPr>
          <a:xfrm>
            <a:off x="3124200" y="2240650"/>
            <a:ext cx="0" cy="1764020"/>
          </a:xfrm>
          <a:prstGeom prst="line">
            <a:avLst/>
          </a:prstGeom>
          <a:ln w="66675" cap="flat">
            <a:solidFill>
              <a:srgbClr val="D86018"/>
            </a:solidFill>
            <a:prstDash val="solid"/>
            <a:headEnd type="none" w="sm" len="sm"/>
            <a:tailEnd type="none" w="sm" len="sm"/>
          </a:ln>
        </p:spPr>
        <p:txBody>
          <a:bodyPr/>
          <a:lstStyle/>
          <a:p>
            <a:endParaRPr lang="en-US"/>
          </a:p>
        </p:txBody>
      </p:sp>
      <p:sp>
        <p:nvSpPr>
          <p:cNvPr id="8" name="Freeform 8"/>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3298349" y="2552700"/>
            <a:ext cx="12300898" cy="909160"/>
          </a:xfrm>
          <a:prstGeom prst="rect">
            <a:avLst/>
          </a:prstGeom>
        </p:spPr>
        <p:txBody>
          <a:bodyPr wrap="square" lIns="0" tIns="0" rIns="0" bIns="0" rtlCol="0" anchor="t">
            <a:spAutoFit/>
          </a:bodyPr>
          <a:lstStyle/>
          <a:p>
            <a:pPr>
              <a:lnSpc>
                <a:spcPts val="7794"/>
              </a:lnSpc>
            </a:pPr>
            <a:r>
              <a:rPr lang="en-US" sz="4800" b="1" dirty="0">
                <a:solidFill>
                  <a:srgbClr val="D86018"/>
                </a:solidFill>
                <a:latin typeface="Noto Sans" panose="020B0502040504020204" pitchFamily="34" charset="0"/>
                <a:ea typeface="Noto Sans" panose="020B0502040504020204" pitchFamily="34" charset="0"/>
                <a:cs typeface="Noto Sans" panose="020B0502040504020204" pitchFamily="34" charset="0"/>
              </a:rPr>
              <a:t>La </a:t>
            </a:r>
            <a:r>
              <a:rPr lang="en-US" sz="4800" b="1" dirty="0" err="1">
                <a:solidFill>
                  <a:srgbClr val="D86018"/>
                </a:solidFill>
                <a:latin typeface="Noto Sans" panose="020B0502040504020204" pitchFamily="34" charset="0"/>
                <a:ea typeface="Noto Sans" panose="020B0502040504020204" pitchFamily="34" charset="0"/>
                <a:cs typeface="Noto Sans" panose="020B0502040504020204" pitchFamily="34" charset="0"/>
              </a:rPr>
              <a:t>plantación</a:t>
            </a:r>
            <a:r>
              <a:rPr lang="en-US" sz="4800" b="1" dirty="0">
                <a:solidFill>
                  <a:srgbClr val="D86018"/>
                </a:solidFill>
                <a:latin typeface="Noto Sans" panose="020B0502040504020204" pitchFamily="34" charset="0"/>
                <a:ea typeface="Noto Sans" panose="020B0502040504020204" pitchFamily="34" charset="0"/>
                <a:cs typeface="Noto Sans" panose="020B0502040504020204" pitchFamily="34" charset="0"/>
              </a:rPr>
              <a:t> </a:t>
            </a:r>
            <a:r>
              <a:rPr lang="en-US" sz="4800" b="1" dirty="0" err="1">
                <a:solidFill>
                  <a:srgbClr val="D86018"/>
                </a:solidFill>
                <a:latin typeface="Noto Sans" panose="020B0502040504020204" pitchFamily="34" charset="0"/>
                <a:ea typeface="Noto Sans" panose="020B0502040504020204" pitchFamily="34" charset="0"/>
                <a:cs typeface="Noto Sans" panose="020B0502040504020204" pitchFamily="34" charset="0"/>
              </a:rPr>
              <a:t>inicia</a:t>
            </a:r>
            <a:r>
              <a:rPr lang="en-US" sz="4800" b="1" dirty="0">
                <a:solidFill>
                  <a:srgbClr val="D86018"/>
                </a:solidFill>
                <a:latin typeface="Noto Sans" panose="020B0502040504020204" pitchFamily="34" charset="0"/>
                <a:ea typeface="Noto Sans" panose="020B0502040504020204" pitchFamily="34" charset="0"/>
                <a:cs typeface="Noto Sans" panose="020B0502040504020204" pitchFamily="34" charset="0"/>
              </a:rPr>
              <a:t> y termina con Jesús</a:t>
            </a:r>
          </a:p>
        </p:txBody>
      </p:sp>
      <p:sp>
        <p:nvSpPr>
          <p:cNvPr id="11" name="CuadroTexto 10">
            <a:extLst>
              <a:ext uri="{FF2B5EF4-FFF2-40B4-BE49-F238E27FC236}">
                <a16:creationId xmlns:a16="http://schemas.microsoft.com/office/drawing/2014/main" id="{016C966D-FB11-07E8-22DD-4CC25FB6A607}"/>
              </a:ext>
            </a:extLst>
          </p:cNvPr>
          <p:cNvSpPr txBox="1"/>
          <p:nvPr/>
        </p:nvSpPr>
        <p:spPr>
          <a:xfrm>
            <a:off x="4642338" y="4341113"/>
            <a:ext cx="9601200" cy="5016758"/>
          </a:xfrm>
          <a:prstGeom prst="rect">
            <a:avLst/>
          </a:prstGeom>
          <a:noFill/>
        </p:spPr>
        <p:txBody>
          <a:bodyPr wrap="square">
            <a:spAutoFit/>
          </a:bodyPr>
          <a:lstStyle/>
          <a:p>
            <a:r>
              <a:rPr lang="es-US" sz="4000" b="0" i="0" u="none" strike="noStrike" dirty="0">
                <a:solidFill>
                  <a:schemeClr val="accent6">
                    <a:lumMod val="75000"/>
                  </a:schemeClr>
                </a:solidFill>
                <a:effectLst/>
                <a:latin typeface="Raleway" pitchFamily="2" charset="77"/>
              </a:rPr>
              <a:t>Si la plantación de iglesias no comienza con una visión para ver el Reino de Jesús expandido; y si nuestro motivo no es ver más de Sus buenas nuevas impactar vidas muy reales </a:t>
            </a:r>
            <a:r>
              <a:rPr lang="es-US" sz="4000" dirty="0">
                <a:solidFill>
                  <a:schemeClr val="accent6">
                    <a:lumMod val="75000"/>
                  </a:schemeClr>
                </a:solidFill>
                <a:latin typeface="Raleway" pitchFamily="2" charset="77"/>
              </a:rPr>
              <a:t>en</a:t>
            </a:r>
            <a:r>
              <a:rPr lang="es-US" sz="4000" b="0" i="0" u="none" strike="noStrike" dirty="0">
                <a:solidFill>
                  <a:schemeClr val="accent6">
                    <a:lumMod val="75000"/>
                  </a:schemeClr>
                </a:solidFill>
                <a:effectLst/>
                <a:latin typeface="Raleway" pitchFamily="2" charset="77"/>
              </a:rPr>
              <a:t> campos misioneros muy reales, tenemos el punto de partida equivocado y la meta equivocada</a:t>
            </a:r>
            <a:endParaRPr lang="es-US" sz="4000" dirty="0">
              <a:solidFill>
                <a:schemeClr val="accent6">
                  <a:lumMod val="75000"/>
                </a:schemeClr>
              </a:solidFill>
            </a:endParaRPr>
          </a:p>
        </p:txBody>
      </p:sp>
    </p:spTree>
    <p:extLst>
      <p:ext uri="{BB962C8B-B14F-4D97-AF65-F5344CB8AC3E}">
        <p14:creationId xmlns:p14="http://schemas.microsoft.com/office/powerpoint/2010/main" val="2895390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074" b="-1074"/>
            </a:stretch>
          </a:blipFill>
        </p:spPr>
        <p:txBody>
          <a:bodyPr/>
          <a:lstStyle/>
          <a:p>
            <a:endParaRPr lang="en-US"/>
          </a:p>
        </p:txBody>
      </p:sp>
      <p:sp>
        <p:nvSpPr>
          <p:cNvPr id="3" name="Freeform 3"/>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705429" y="3752061"/>
            <a:ext cx="14877142" cy="705386"/>
          </a:xfrm>
          <a:prstGeom prst="rect">
            <a:avLst/>
          </a:prstGeom>
        </p:spPr>
        <p:txBody>
          <a:bodyPr wrap="square" lIns="0" tIns="0" rIns="0" bIns="0" rtlCol="0" anchor="t">
            <a:spAutoFit/>
          </a:bodyPr>
          <a:lstStyle/>
          <a:p>
            <a:pPr algn="ctr">
              <a:lnSpc>
                <a:spcPts val="5394"/>
              </a:lnSpc>
            </a:pPr>
            <a:r>
              <a:rPr lang="en-US" sz="5619" b="1">
                <a:solidFill>
                  <a:srgbClr val="FFFFFF"/>
                </a:solidFill>
                <a:latin typeface="Noto Sans" panose="020B0502040504020204" pitchFamily="34" charset="0"/>
                <a:ea typeface="Noto Sans" panose="020B0502040504020204" pitchFamily="34" charset="0"/>
                <a:cs typeface="Noto Sans" panose="020B0502040504020204" pitchFamily="34" charset="0"/>
              </a:rPr>
              <a:t>PORQUE PLANTAR IGLESIAS?</a:t>
            </a:r>
          </a:p>
        </p:txBody>
      </p:sp>
    </p:spTree>
    <p:extLst>
      <p:ext uri="{BB962C8B-B14F-4D97-AF65-F5344CB8AC3E}">
        <p14:creationId xmlns:p14="http://schemas.microsoft.com/office/powerpoint/2010/main" val="3326811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52229"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FFFFF"/>
            </a:solidFill>
          </p:spPr>
          <p:txBody>
            <a:bodyPr/>
            <a:lstStyle/>
            <a:p>
              <a:endParaRPr lang="en-US"/>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3360"/>
                </a:lnSpc>
              </a:pPr>
              <a:endParaRPr/>
            </a:p>
          </p:txBody>
        </p:sp>
      </p:grpSp>
      <p:sp>
        <p:nvSpPr>
          <p:cNvPr id="6" name="Freeform 6"/>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2"/>
            <a:stretch>
              <a:fillRect/>
            </a:stretch>
          </a:blipFill>
        </p:spPr>
        <p:txBody>
          <a:bodyPr/>
          <a:lstStyle/>
          <a:p>
            <a:endParaRPr lang="en-US"/>
          </a:p>
        </p:txBody>
      </p:sp>
      <p:sp>
        <p:nvSpPr>
          <p:cNvPr id="7" name="AutoShape 7"/>
          <p:cNvSpPr/>
          <p:nvPr/>
        </p:nvSpPr>
        <p:spPr>
          <a:xfrm>
            <a:off x="4724400" y="1385790"/>
            <a:ext cx="0" cy="1764020"/>
          </a:xfrm>
          <a:prstGeom prst="line">
            <a:avLst/>
          </a:prstGeom>
          <a:ln w="66675" cap="flat">
            <a:solidFill>
              <a:srgbClr val="D86018"/>
            </a:solidFill>
            <a:prstDash val="solid"/>
            <a:headEnd type="none" w="sm" len="sm"/>
            <a:tailEnd type="none" w="sm" len="sm"/>
          </a:ln>
        </p:spPr>
        <p:txBody>
          <a:bodyPr/>
          <a:lstStyle/>
          <a:p>
            <a:endParaRPr lang="en-US"/>
          </a:p>
        </p:txBody>
      </p:sp>
      <p:sp>
        <p:nvSpPr>
          <p:cNvPr id="8" name="Freeform 8"/>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5002360" y="1813220"/>
            <a:ext cx="9399434" cy="909160"/>
          </a:xfrm>
          <a:prstGeom prst="rect">
            <a:avLst/>
          </a:prstGeom>
        </p:spPr>
        <p:txBody>
          <a:bodyPr wrap="square" lIns="0" tIns="0" rIns="0" bIns="0" rtlCol="0" anchor="t">
            <a:spAutoFit/>
          </a:bodyPr>
          <a:lstStyle/>
          <a:p>
            <a:pPr>
              <a:lnSpc>
                <a:spcPts val="7794"/>
              </a:lnSpc>
            </a:pPr>
            <a:r>
              <a:rPr lang="en-US" sz="4800" b="1">
                <a:solidFill>
                  <a:srgbClr val="D86018"/>
                </a:solidFill>
                <a:latin typeface="Noto Sans" panose="020B0502040504020204" pitchFamily="34" charset="0"/>
                <a:ea typeface="Noto Sans" panose="020B0502040504020204" pitchFamily="34" charset="0"/>
                <a:cs typeface="Noto Sans" panose="020B0502040504020204" pitchFamily="34" charset="0"/>
              </a:rPr>
              <a:t>1. SIGUE EL MODELO BIBLICO</a:t>
            </a:r>
          </a:p>
        </p:txBody>
      </p:sp>
      <p:sp>
        <p:nvSpPr>
          <p:cNvPr id="10" name="TextBox 10"/>
          <p:cNvSpPr txBox="1"/>
          <p:nvPr/>
        </p:nvSpPr>
        <p:spPr>
          <a:xfrm>
            <a:off x="4996498" y="2958411"/>
            <a:ext cx="9405296" cy="5883470"/>
          </a:xfrm>
          <a:prstGeom prst="rect">
            <a:avLst/>
          </a:prstGeom>
        </p:spPr>
        <p:txBody>
          <a:bodyPr wrap="square" lIns="0" tIns="0" rIns="0" bIns="0" rtlCol="0" anchor="t">
            <a:spAutoFit/>
          </a:bodyPr>
          <a:lstStyle/>
          <a:p>
            <a:pPr>
              <a:lnSpc>
                <a:spcPts val="5831"/>
              </a:lnSpc>
            </a:pPr>
            <a:r>
              <a:rPr lang="en-US" sz="3599" dirty="0">
                <a:solidFill>
                  <a:srgbClr val="D86018"/>
                </a:solidFill>
                <a:latin typeface="Noto Sans 1"/>
              </a:rPr>
              <a:t>Mateo 28:16-20</a:t>
            </a:r>
          </a:p>
          <a:p>
            <a:pPr>
              <a:lnSpc>
                <a:spcPts val="5831"/>
              </a:lnSpc>
            </a:pPr>
            <a:endParaRPr lang="en-US" sz="3599" dirty="0">
              <a:solidFill>
                <a:srgbClr val="D86018"/>
              </a:solidFill>
              <a:latin typeface="Noto Sans 1"/>
            </a:endParaRPr>
          </a:p>
          <a:p>
            <a:pPr>
              <a:lnSpc>
                <a:spcPts val="5831"/>
              </a:lnSpc>
            </a:pPr>
            <a:r>
              <a:rPr lang="es-US" sz="3600" b="0" i="0" u="none" strike="noStrike" dirty="0">
                <a:solidFill>
                  <a:schemeClr val="accent6">
                    <a:lumMod val="75000"/>
                  </a:schemeClr>
                </a:solidFill>
                <a:effectLst/>
                <a:latin typeface="Lora" panose="020F0502020204030204" pitchFamily="34" charset="0"/>
              </a:rPr>
              <a:t>Jesús llamó a todos sus discípulos a salir y hacer discípulos </a:t>
            </a:r>
            <a:r>
              <a:rPr lang="es-US" sz="3600" dirty="0">
                <a:solidFill>
                  <a:schemeClr val="accent6">
                    <a:lumMod val="75000"/>
                  </a:schemeClr>
                </a:solidFill>
                <a:latin typeface="Lora" panose="020F0502020204030204" pitchFamily="34" charset="0"/>
              </a:rPr>
              <a:t>a</a:t>
            </a:r>
            <a:r>
              <a:rPr lang="es-US" sz="3600" b="0" i="0" u="none" strike="noStrike" dirty="0">
                <a:solidFill>
                  <a:schemeClr val="accent6">
                    <a:lumMod val="75000"/>
                  </a:schemeClr>
                </a:solidFill>
                <a:effectLst/>
                <a:latin typeface="Lora" panose="020F0502020204030204" pitchFamily="34" charset="0"/>
              </a:rPr>
              <a:t> otros en todo el mundo. En las instrucciones de Jesús está implícita la necesidad de formar iglesias en las que se pueda bautizar y enseñar a los nuevos discípulos, tal y como indica la Comisión. </a:t>
            </a:r>
            <a:endParaRPr lang="en-US" sz="3599" dirty="0">
              <a:solidFill>
                <a:schemeClr val="accent6">
                  <a:lumMod val="75000"/>
                </a:schemeClr>
              </a:solidFill>
              <a:latin typeface="Noto Sans 1"/>
            </a:endParaRPr>
          </a:p>
        </p:txBody>
      </p:sp>
    </p:spTree>
    <p:extLst>
      <p:ext uri="{BB962C8B-B14F-4D97-AF65-F5344CB8AC3E}">
        <p14:creationId xmlns:p14="http://schemas.microsoft.com/office/powerpoint/2010/main" val="117810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0480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FFFFFF"/>
            </a:solidFill>
          </p:spPr>
          <p:txBody>
            <a:bodyPr/>
            <a:lstStyle/>
            <a:p>
              <a:endParaRPr lang="en-US"/>
            </a:p>
          </p:txBody>
        </p:sp>
        <p:sp>
          <p:nvSpPr>
            <p:cNvPr id="5" name="TextBox 5"/>
            <p:cNvSpPr txBox="1"/>
            <p:nvPr/>
          </p:nvSpPr>
          <p:spPr>
            <a:xfrm>
              <a:off x="0" y="-38100"/>
              <a:ext cx="4816593" cy="2747433"/>
            </a:xfrm>
            <a:prstGeom prst="rect">
              <a:avLst/>
            </a:prstGeom>
          </p:spPr>
          <p:txBody>
            <a:bodyPr lIns="50800" tIns="50800" rIns="50800" bIns="50800" rtlCol="0" anchor="ctr"/>
            <a:lstStyle/>
            <a:p>
              <a:pPr algn="ctr">
                <a:lnSpc>
                  <a:spcPts val="3360"/>
                </a:lnSpc>
              </a:pPr>
              <a:endParaRPr/>
            </a:p>
          </p:txBody>
        </p:sp>
      </p:grpSp>
      <p:sp>
        <p:nvSpPr>
          <p:cNvPr id="6" name="Freeform 6"/>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2"/>
            <a:stretch>
              <a:fillRect/>
            </a:stretch>
          </a:blipFill>
        </p:spPr>
        <p:txBody>
          <a:bodyPr/>
          <a:lstStyle/>
          <a:p>
            <a:endParaRPr lang="en-US"/>
          </a:p>
        </p:txBody>
      </p:sp>
      <p:sp>
        <p:nvSpPr>
          <p:cNvPr id="7" name="AutoShape 7"/>
          <p:cNvSpPr/>
          <p:nvPr/>
        </p:nvSpPr>
        <p:spPr>
          <a:xfrm>
            <a:off x="4725382" y="2284950"/>
            <a:ext cx="0" cy="1764020"/>
          </a:xfrm>
          <a:prstGeom prst="line">
            <a:avLst/>
          </a:prstGeom>
          <a:ln w="66675" cap="flat">
            <a:solidFill>
              <a:srgbClr val="D86018"/>
            </a:solidFill>
            <a:prstDash val="solid"/>
            <a:headEnd type="none" w="sm" len="sm"/>
            <a:tailEnd type="none" w="sm" len="sm"/>
          </a:ln>
        </p:spPr>
        <p:txBody>
          <a:bodyPr/>
          <a:lstStyle/>
          <a:p>
            <a:endParaRPr lang="en-US"/>
          </a:p>
        </p:txBody>
      </p:sp>
      <p:sp>
        <p:nvSpPr>
          <p:cNvPr id="8" name="Freeform 8"/>
          <p:cNvSpPr/>
          <p:nvPr/>
        </p:nvSpPr>
        <p:spPr>
          <a:xfrm>
            <a:off x="14988626" y="8491496"/>
            <a:ext cx="2403116" cy="1096422"/>
          </a:xfrm>
          <a:custGeom>
            <a:avLst/>
            <a:gdLst/>
            <a:ahLst/>
            <a:cxnLst/>
            <a:rect l="l" t="t" r="r" b="b"/>
            <a:pathLst>
              <a:path w="2403116" h="1096422">
                <a:moveTo>
                  <a:pt x="0" y="0"/>
                </a:moveTo>
                <a:lnTo>
                  <a:pt x="2403116" y="0"/>
                </a:lnTo>
                <a:lnTo>
                  <a:pt x="2403116" y="1096422"/>
                </a:lnTo>
                <a:lnTo>
                  <a:pt x="0" y="1096422"/>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4996502" y="2240650"/>
            <a:ext cx="8599454" cy="1018997"/>
          </a:xfrm>
          <a:prstGeom prst="rect">
            <a:avLst/>
          </a:prstGeom>
        </p:spPr>
        <p:txBody>
          <a:bodyPr lIns="0" tIns="0" rIns="0" bIns="0" rtlCol="0" anchor="t">
            <a:spAutoFit/>
          </a:bodyPr>
          <a:lstStyle/>
          <a:p>
            <a:pPr>
              <a:lnSpc>
                <a:spcPts val="7794"/>
              </a:lnSpc>
            </a:pPr>
            <a:r>
              <a:rPr lang="en-US" sz="8119" b="1" err="1">
                <a:solidFill>
                  <a:srgbClr val="D86018"/>
                </a:solidFill>
                <a:latin typeface="Noto Sans" panose="020B0502040504020204" pitchFamily="34" charset="0"/>
                <a:ea typeface="Noto Sans" panose="020B0502040504020204" pitchFamily="34" charset="0"/>
                <a:cs typeface="Noto Sans" panose="020B0502040504020204" pitchFamily="34" charset="0"/>
              </a:rPr>
              <a:t>Hechos</a:t>
            </a:r>
            <a:r>
              <a:rPr lang="en-US" sz="8119" b="1">
                <a:solidFill>
                  <a:srgbClr val="D86018"/>
                </a:solidFill>
                <a:latin typeface="Noto Sans" panose="020B0502040504020204" pitchFamily="34" charset="0"/>
                <a:ea typeface="Noto Sans" panose="020B0502040504020204" pitchFamily="34" charset="0"/>
                <a:cs typeface="Noto Sans" panose="020B0502040504020204" pitchFamily="34" charset="0"/>
              </a:rPr>
              <a:t> 2</a:t>
            </a:r>
          </a:p>
        </p:txBody>
      </p:sp>
      <p:sp>
        <p:nvSpPr>
          <p:cNvPr id="10" name="TextBox 10"/>
          <p:cNvSpPr txBox="1"/>
          <p:nvPr/>
        </p:nvSpPr>
        <p:spPr>
          <a:xfrm>
            <a:off x="4996502" y="3689320"/>
            <a:ext cx="7969491" cy="6627327"/>
          </a:xfrm>
          <a:prstGeom prst="rect">
            <a:avLst/>
          </a:prstGeom>
        </p:spPr>
        <p:txBody>
          <a:bodyPr lIns="0" tIns="0" rIns="0" bIns="0" rtlCol="0" anchor="t">
            <a:spAutoFit/>
          </a:bodyPr>
          <a:lstStyle/>
          <a:p>
            <a:pPr>
              <a:lnSpc>
                <a:spcPts val="5831"/>
              </a:lnSpc>
            </a:pPr>
            <a:r>
              <a:rPr lang="en-US" sz="3599" dirty="0" err="1">
                <a:solidFill>
                  <a:srgbClr val="D86018"/>
                </a:solidFill>
                <a:latin typeface="Lora" pitchFamily="2" charset="77"/>
              </a:rPr>
              <a:t>Desarrolla</a:t>
            </a:r>
            <a:r>
              <a:rPr lang="en-US" sz="3599" dirty="0">
                <a:solidFill>
                  <a:srgbClr val="D86018"/>
                </a:solidFill>
                <a:latin typeface="Lora" pitchFamily="2" charset="77"/>
              </a:rPr>
              <a:t> el plan de Dios dado </a:t>
            </a:r>
            <a:r>
              <a:rPr lang="en-US" sz="3599" dirty="0" err="1">
                <a:solidFill>
                  <a:srgbClr val="D86018"/>
                </a:solidFill>
                <a:latin typeface="Lora" pitchFamily="2" charset="77"/>
              </a:rPr>
              <a:t>en</a:t>
            </a:r>
            <a:r>
              <a:rPr lang="en-US" sz="3599" dirty="0">
                <a:solidFill>
                  <a:srgbClr val="D86018"/>
                </a:solidFill>
                <a:latin typeface="Lora" pitchFamily="2" charset="77"/>
              </a:rPr>
              <a:t> el </a:t>
            </a:r>
            <a:r>
              <a:rPr lang="en-US" sz="3599" dirty="0" err="1">
                <a:solidFill>
                  <a:srgbClr val="D86018"/>
                </a:solidFill>
                <a:latin typeface="Lora" pitchFamily="2" charset="77"/>
              </a:rPr>
              <a:t>mandato</a:t>
            </a:r>
            <a:r>
              <a:rPr lang="en-US" sz="3599" dirty="0">
                <a:solidFill>
                  <a:srgbClr val="D86018"/>
                </a:solidFill>
                <a:latin typeface="Lora" pitchFamily="2" charset="77"/>
              </a:rPr>
              <a:t> </a:t>
            </a:r>
            <a:r>
              <a:rPr lang="en-US" sz="3599" dirty="0" err="1">
                <a:solidFill>
                  <a:srgbClr val="D86018"/>
                </a:solidFill>
                <a:latin typeface="Lora" pitchFamily="2" charset="77"/>
              </a:rPr>
              <a:t>evangélico</a:t>
            </a:r>
            <a:r>
              <a:rPr lang="en-US" sz="3599" dirty="0">
                <a:solidFill>
                  <a:srgbClr val="D86018"/>
                </a:solidFill>
                <a:latin typeface="Lora" pitchFamily="2" charset="77"/>
              </a:rPr>
              <a:t> </a:t>
            </a:r>
          </a:p>
          <a:p>
            <a:pPr>
              <a:lnSpc>
                <a:spcPts val="5831"/>
              </a:lnSpc>
            </a:pPr>
            <a:r>
              <a:rPr lang="es-US" sz="3600" b="0" i="0" u="none" strike="noStrike" dirty="0">
                <a:solidFill>
                  <a:schemeClr val="accent6">
                    <a:lumMod val="75000"/>
                  </a:schemeClr>
                </a:solidFill>
                <a:effectLst/>
                <a:latin typeface="Lora" pitchFamily="2" charset="77"/>
              </a:rPr>
              <a:t>La plantación de iglesias fue la estrategia central del apóstol Pablo para cumplir la Gran Comisión. Como misionero, Pablo viajó a varias ciudades y pueblos para compartir el evangelio y fundar nuevas iglesias</a:t>
            </a:r>
            <a:endParaRPr lang="en-US" sz="3599" dirty="0">
              <a:solidFill>
                <a:schemeClr val="accent6">
                  <a:lumMod val="75000"/>
                </a:schemeClr>
              </a:solidFill>
              <a:latin typeface="Lora" pitchFamily="2" charset="77"/>
            </a:endParaRPr>
          </a:p>
          <a:p>
            <a:pPr>
              <a:lnSpc>
                <a:spcPts val="5831"/>
              </a:lnSpc>
            </a:pPr>
            <a:endParaRPr lang="en-US" sz="3599" dirty="0">
              <a:solidFill>
                <a:srgbClr val="D86018"/>
              </a:solidFill>
              <a:latin typeface="Noto Sans 1"/>
            </a:endParaRPr>
          </a:p>
        </p:txBody>
      </p:sp>
    </p:spTree>
    <p:extLst>
      <p:ext uri="{BB962C8B-B14F-4D97-AF65-F5344CB8AC3E}">
        <p14:creationId xmlns:p14="http://schemas.microsoft.com/office/powerpoint/2010/main" val="27130094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32914</TotalTime>
  <Words>702</Words>
  <Application>Microsoft Macintosh PowerPoint</Application>
  <PresentationFormat>Personalizado</PresentationFormat>
  <Paragraphs>61</Paragraphs>
  <Slides>18</Slides>
  <Notes>5</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18</vt:i4>
      </vt:variant>
    </vt:vector>
  </HeadingPairs>
  <TitlesOfParts>
    <vt:vector size="26" baseType="lpstr">
      <vt:lpstr>Arial</vt:lpstr>
      <vt:lpstr>Noto Sans 1</vt:lpstr>
      <vt:lpstr>Noto Sans</vt:lpstr>
      <vt:lpstr>Lora</vt:lpstr>
      <vt:lpstr>Aptos</vt:lpstr>
      <vt:lpstr>Calibri</vt:lpstr>
      <vt:lpstr>Raleway</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Pentecost 2025 Presentation</dc:title>
  <dc:subject/>
  <dc:creator/>
  <cp:keywords/>
  <dc:description/>
  <cp:lastModifiedBy>Gerson Sanchez</cp:lastModifiedBy>
  <cp:revision>45</cp:revision>
  <cp:lastPrinted>2024-05-29T19:13:17Z</cp:lastPrinted>
  <dcterms:created xsi:type="dcterms:W3CDTF">2006-08-16T00:00:00Z</dcterms:created>
  <dcterms:modified xsi:type="dcterms:W3CDTF">2025-05-04T15:04:24Z</dcterms:modified>
  <cp:category/>
  <dc:identifier>DAF6QEVQGUE</dc:identifier>
</cp:coreProperties>
</file>